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3" r:id="rId25"/>
    <p:sldId id="284" r:id="rId26"/>
    <p:sldId id="285" r:id="rId27"/>
    <p:sldId id="286" r:id="rId28"/>
    <p:sldId id="287" r:id="rId29"/>
    <p:sldId id="288" r:id="rId30"/>
    <p:sldId id="289" r:id="rId31"/>
    <p:sldId id="291" r:id="rId32"/>
    <p:sldId id="292" r:id="rId33"/>
    <p:sldId id="293" r:id="rId34"/>
    <p:sldId id="304" r:id="rId35"/>
    <p:sldId id="294" r:id="rId36"/>
    <p:sldId id="295" r:id="rId37"/>
    <p:sldId id="296" r:id="rId38"/>
    <p:sldId id="297" r:id="rId39"/>
    <p:sldId id="298" r:id="rId40"/>
    <p:sldId id="299" r:id="rId41"/>
    <p:sldId id="300" r:id="rId42"/>
    <p:sldId id="302" r:id="rId43"/>
    <p:sldId id="303" r:id="rId44"/>
    <p:sldId id="290"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5" d="100"/>
          <a:sy n="95" d="100"/>
        </p:scale>
        <p:origin x="-156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B118A6-39E6-0F47-A552-AFF147B9199A}" type="datetimeFigureOut">
              <a:rPr lang="en-US" smtClean="0"/>
              <a:t>10/23/11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3FF01B-4242-2641-A5B4-4FD9961CDDD9}" type="slidenum">
              <a:rPr lang="en-US" smtClean="0"/>
              <a:t>‹#›</a:t>
            </a:fld>
            <a:endParaRPr lang="en-US"/>
          </a:p>
        </p:txBody>
      </p:sp>
    </p:spTree>
    <p:extLst>
      <p:ext uri="{BB962C8B-B14F-4D97-AF65-F5344CB8AC3E}">
        <p14:creationId xmlns:p14="http://schemas.microsoft.com/office/powerpoint/2010/main" val="2930340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B2818F-9D76-B549-986E-C02D06652625}" type="datetimeFigureOut">
              <a:rPr lang="en-US" smtClean="0"/>
              <a:t>10/23/11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7174E-604B-914E-995A-96FABB9C0324}" type="slidenum">
              <a:rPr lang="en-US" smtClean="0"/>
              <a:t>‹#›</a:t>
            </a:fld>
            <a:endParaRPr lang="en-US"/>
          </a:p>
        </p:txBody>
      </p:sp>
    </p:spTree>
    <p:extLst>
      <p:ext uri="{BB962C8B-B14F-4D97-AF65-F5344CB8AC3E}">
        <p14:creationId xmlns:p14="http://schemas.microsoft.com/office/powerpoint/2010/main" val="3932774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exemplary of the kind</a:t>
            </a:r>
            <a:r>
              <a:rPr lang="en-US" baseline="0" dirty="0" smtClean="0"/>
              <a:t> of studies done in the field: case studies. not exhaustive evaluations.</a:t>
            </a:r>
          </a:p>
        </p:txBody>
      </p:sp>
      <p:sp>
        <p:nvSpPr>
          <p:cNvPr id="4" name="Slide Number Placeholder 3"/>
          <p:cNvSpPr>
            <a:spLocks noGrp="1"/>
          </p:cNvSpPr>
          <p:nvPr>
            <p:ph type="sldNum" sz="quarter" idx="10"/>
          </p:nvPr>
        </p:nvSpPr>
        <p:spPr/>
        <p:txBody>
          <a:bodyPr/>
          <a:lstStyle/>
          <a:p>
            <a:pPr>
              <a:defRPr/>
            </a:pPr>
            <a:fld id="{797C9F3E-D1B0-46D1-B282-CC6F550B2709}" type="slidenum">
              <a:rPr lang="en-GB" smtClean="0"/>
              <a:pPr>
                <a:defRPr/>
              </a:pPr>
              <a:t>8</a:t>
            </a:fld>
            <a:endParaRPr lang="en-GB"/>
          </a:p>
        </p:txBody>
      </p:sp>
    </p:spTree>
    <p:extLst>
      <p:ext uri="{BB962C8B-B14F-4D97-AF65-F5344CB8AC3E}">
        <p14:creationId xmlns:p14="http://schemas.microsoft.com/office/powerpoint/2010/main" val="299633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they don’t sum up</a:t>
            </a:r>
            <a:r>
              <a:rPr lang="en-US" baseline="0" dirty="0" smtClean="0"/>
              <a:t> because by ‘inventions’ a patent family is understood and the patent family may be more or less </a:t>
            </a:r>
            <a:r>
              <a:rPr lang="en-US" baseline="0" dirty="0" err="1" smtClean="0"/>
              <a:t>conhesive</a:t>
            </a:r>
            <a:endParaRPr lang="en-US" dirty="0"/>
          </a:p>
        </p:txBody>
      </p:sp>
      <p:sp>
        <p:nvSpPr>
          <p:cNvPr id="4" name="Slide Number Placeholder 3"/>
          <p:cNvSpPr>
            <a:spLocks noGrp="1"/>
          </p:cNvSpPr>
          <p:nvPr>
            <p:ph type="sldNum" sz="quarter" idx="10"/>
          </p:nvPr>
        </p:nvSpPr>
        <p:spPr/>
        <p:txBody>
          <a:bodyPr/>
          <a:lstStyle/>
          <a:p>
            <a:pPr>
              <a:defRPr/>
            </a:pPr>
            <a:fld id="{797C9F3E-D1B0-46D1-B282-CC6F550B2709}" type="slidenum">
              <a:rPr lang="en-GB" smtClean="0"/>
              <a:pPr>
                <a:defRPr/>
              </a:pPr>
              <a:t>11</a:t>
            </a:fld>
            <a:endParaRPr lang="en-GB"/>
          </a:p>
        </p:txBody>
      </p:sp>
    </p:spTree>
    <p:extLst>
      <p:ext uri="{BB962C8B-B14F-4D97-AF65-F5344CB8AC3E}">
        <p14:creationId xmlns:p14="http://schemas.microsoft.com/office/powerpoint/2010/main" val="125597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all patent documents: CAS and Thomson index “the basic patent publication” </a:t>
            </a:r>
          </a:p>
          <a:p>
            <a:r>
              <a:rPr lang="en-US" baseline="0" dirty="0" smtClean="0"/>
              <a:t>not all formulas: different substances are selected from the claims and description to be indexed</a:t>
            </a:r>
            <a:endParaRPr lang="en-US" dirty="0"/>
          </a:p>
        </p:txBody>
      </p:sp>
      <p:sp>
        <p:nvSpPr>
          <p:cNvPr id="4" name="Slide Number Placeholder 3"/>
          <p:cNvSpPr>
            <a:spLocks noGrp="1"/>
          </p:cNvSpPr>
          <p:nvPr>
            <p:ph type="sldNum" sz="quarter" idx="10"/>
          </p:nvPr>
        </p:nvSpPr>
        <p:spPr/>
        <p:txBody>
          <a:bodyPr/>
          <a:lstStyle/>
          <a:p>
            <a:pPr>
              <a:defRPr/>
            </a:pPr>
            <a:fld id="{797C9F3E-D1B0-46D1-B282-CC6F550B2709}" type="slidenum">
              <a:rPr lang="en-GB" smtClean="0"/>
              <a:pPr>
                <a:defRPr/>
              </a:pPr>
              <a:t>12</a:t>
            </a:fld>
            <a:endParaRPr lang="en-GB"/>
          </a:p>
        </p:txBody>
      </p:sp>
    </p:spTree>
    <p:extLst>
      <p:ext uri="{BB962C8B-B14F-4D97-AF65-F5344CB8AC3E}">
        <p14:creationId xmlns:p14="http://schemas.microsoft.com/office/powerpoint/2010/main" val="255144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patents may be the original ones which do not mention the compound by name</a:t>
            </a:r>
            <a:endParaRPr lang="en-US" dirty="0"/>
          </a:p>
        </p:txBody>
      </p:sp>
      <p:sp>
        <p:nvSpPr>
          <p:cNvPr id="4" name="Slide Number Placeholder 3"/>
          <p:cNvSpPr>
            <a:spLocks noGrp="1"/>
          </p:cNvSpPr>
          <p:nvPr>
            <p:ph type="sldNum" sz="quarter" idx="10"/>
          </p:nvPr>
        </p:nvSpPr>
        <p:spPr/>
        <p:txBody>
          <a:bodyPr/>
          <a:lstStyle/>
          <a:p>
            <a:pPr>
              <a:defRPr/>
            </a:pPr>
            <a:fld id="{797C9F3E-D1B0-46D1-B282-CC6F550B2709}" type="slidenum">
              <a:rPr lang="en-GB" smtClean="0"/>
              <a:pPr>
                <a:defRPr/>
              </a:pPr>
              <a:t>13</a:t>
            </a:fld>
            <a:endParaRPr lang="en-GB"/>
          </a:p>
        </p:txBody>
      </p:sp>
    </p:spTree>
    <p:extLst>
      <p:ext uri="{BB962C8B-B14F-4D97-AF65-F5344CB8AC3E}">
        <p14:creationId xmlns:p14="http://schemas.microsoft.com/office/powerpoint/2010/main" val="309689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are important and specific for such</a:t>
            </a:r>
            <a:r>
              <a:rPr lang="en-US" baseline="0" dirty="0" smtClean="0"/>
              <a:t> a Patent IR evaluation campaign</a:t>
            </a:r>
            <a:endParaRPr lang="en-US" dirty="0"/>
          </a:p>
        </p:txBody>
      </p:sp>
      <p:sp>
        <p:nvSpPr>
          <p:cNvPr id="4" name="Slide Number Placeholder 3"/>
          <p:cNvSpPr>
            <a:spLocks noGrp="1"/>
          </p:cNvSpPr>
          <p:nvPr>
            <p:ph type="sldNum" sz="quarter" idx="10"/>
          </p:nvPr>
        </p:nvSpPr>
        <p:spPr/>
        <p:txBody>
          <a:bodyPr/>
          <a:lstStyle/>
          <a:p>
            <a:pPr>
              <a:defRPr/>
            </a:pPr>
            <a:fld id="{797C9F3E-D1B0-46D1-B282-CC6F550B2709}" type="slidenum">
              <a:rPr lang="en-GB" smtClean="0"/>
              <a:pPr>
                <a:defRPr/>
              </a:pPr>
              <a:t>25</a:t>
            </a:fld>
            <a:endParaRPr lang="en-GB"/>
          </a:p>
        </p:txBody>
      </p:sp>
    </p:spTree>
    <p:extLst>
      <p:ext uri="{BB962C8B-B14F-4D97-AF65-F5344CB8AC3E}">
        <p14:creationId xmlns:p14="http://schemas.microsoft.com/office/powerpoint/2010/main" val="2621463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at least very little on</a:t>
            </a:r>
            <a:r>
              <a:rPr lang="en-US" baseline="0" dirty="0" smtClean="0"/>
              <a:t> 2. which can be published in IR journals and conferences</a:t>
            </a:r>
            <a:endParaRPr lang="en-US" dirty="0"/>
          </a:p>
        </p:txBody>
      </p:sp>
      <p:sp>
        <p:nvSpPr>
          <p:cNvPr id="4" name="Slide Number Placeholder 3"/>
          <p:cNvSpPr>
            <a:spLocks noGrp="1"/>
          </p:cNvSpPr>
          <p:nvPr>
            <p:ph type="sldNum" sz="quarter" idx="10"/>
          </p:nvPr>
        </p:nvSpPr>
        <p:spPr/>
        <p:txBody>
          <a:bodyPr/>
          <a:lstStyle/>
          <a:p>
            <a:pPr>
              <a:defRPr/>
            </a:pPr>
            <a:fld id="{797C9F3E-D1B0-46D1-B282-CC6F550B2709}" type="slidenum">
              <a:rPr lang="en-GB" smtClean="0"/>
              <a:pPr>
                <a:defRPr/>
              </a:pPr>
              <a:t>30</a:t>
            </a:fld>
            <a:endParaRPr lang="en-GB"/>
          </a:p>
        </p:txBody>
      </p:sp>
    </p:spTree>
    <p:extLst>
      <p:ext uri="{BB962C8B-B14F-4D97-AF65-F5344CB8AC3E}">
        <p14:creationId xmlns:p14="http://schemas.microsoft.com/office/powerpoint/2010/main" val="4182013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2 and 3 to see if it improved</a:t>
            </a:r>
            <a:r>
              <a:rPr lang="en-US" baseline="0" dirty="0" smtClean="0"/>
              <a:t> (objective 1)</a:t>
            </a:r>
          </a:p>
          <a:p>
            <a:r>
              <a:rPr lang="en-US" baseline="0" dirty="0" smtClean="0"/>
              <a:t>compare 1 and 3 to observe </a:t>
            </a:r>
            <a:r>
              <a:rPr lang="en-US" baseline="0" dirty="0" err="1" smtClean="0"/>
              <a:t>preformance</a:t>
            </a:r>
            <a:r>
              <a:rPr lang="en-US" baseline="0" dirty="0" smtClean="0"/>
              <a:t> over the entire session</a:t>
            </a:r>
            <a:endParaRPr lang="en-US" dirty="0"/>
          </a:p>
        </p:txBody>
      </p:sp>
      <p:sp>
        <p:nvSpPr>
          <p:cNvPr id="4" name="Slide Number Placeholder 3"/>
          <p:cNvSpPr>
            <a:spLocks noGrp="1"/>
          </p:cNvSpPr>
          <p:nvPr>
            <p:ph type="sldNum" sz="quarter" idx="10"/>
          </p:nvPr>
        </p:nvSpPr>
        <p:spPr/>
        <p:txBody>
          <a:bodyPr/>
          <a:lstStyle/>
          <a:p>
            <a:pPr>
              <a:defRPr/>
            </a:pPr>
            <a:fld id="{797C9F3E-D1B0-46D1-B282-CC6F550B2709}" type="slidenum">
              <a:rPr lang="en-GB" smtClean="0"/>
              <a:pPr>
                <a:defRPr/>
              </a:pPr>
              <a:t>33</a:t>
            </a:fld>
            <a:endParaRPr lang="en-GB"/>
          </a:p>
        </p:txBody>
      </p:sp>
    </p:spTree>
    <p:extLst>
      <p:ext uri="{BB962C8B-B14F-4D97-AF65-F5344CB8AC3E}">
        <p14:creationId xmlns:p14="http://schemas.microsoft.com/office/powerpoint/2010/main" val="103346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72AF4C-D476-0941-98F6-EC8EB886A76A}" type="datetime1">
              <a:rPr lang="en-US" smtClean="0"/>
              <a:t>10/23/11</a:t>
            </a:fld>
            <a:endParaRPr lang="en-US"/>
          </a:p>
        </p:txBody>
      </p:sp>
      <p:sp>
        <p:nvSpPr>
          <p:cNvPr id="5" name="Footer Placeholder 4"/>
          <p:cNvSpPr>
            <a:spLocks noGrp="1"/>
          </p:cNvSpPr>
          <p:nvPr>
            <p:ph type="ftr" sz="quarter" idx="11"/>
          </p:nvPr>
        </p:nvSpPr>
        <p:spPr/>
        <p:txBody>
          <a:bodyPr/>
          <a:lstStyle/>
          <a:p>
            <a:r>
              <a:rPr lang="en-US" dirty="0" err="1" smtClean="0"/>
              <a:t>PaIR</a:t>
            </a:r>
            <a:r>
              <a:rPr lang="en-US" dirty="0" smtClean="0"/>
              <a:t> - Oct 24</a:t>
            </a:r>
            <a:r>
              <a:rPr lang="en-US" baseline="30000" dirty="0" smtClean="0"/>
              <a:t>th</a:t>
            </a:r>
            <a:r>
              <a:rPr lang="en-US" dirty="0" smtClean="0"/>
              <a:t>, 2011 – Glasgow, UK</a:t>
            </a:r>
            <a:endParaRPr lang="en-US" dirty="0"/>
          </a:p>
        </p:txBody>
      </p:sp>
      <p:sp>
        <p:nvSpPr>
          <p:cNvPr id="6" name="Slide Number Placeholder 5"/>
          <p:cNvSpPr>
            <a:spLocks noGrp="1"/>
          </p:cNvSpPr>
          <p:nvPr>
            <p:ph type="sldNum" sz="quarter" idx="12"/>
          </p:nvPr>
        </p:nvSpPr>
        <p:spPr/>
        <p:txBody>
          <a:bodyPr/>
          <a:lstStyle/>
          <a:p>
            <a:fld id="{1B675E9E-6D54-0547-B250-F05479CB5ACD}" type="slidenum">
              <a:rPr lang="en-US" smtClean="0"/>
              <a:t>‹#›</a:t>
            </a:fld>
            <a:endParaRPr lang="en-US"/>
          </a:p>
        </p:txBody>
      </p:sp>
    </p:spTree>
    <p:extLst>
      <p:ext uri="{BB962C8B-B14F-4D97-AF65-F5344CB8AC3E}">
        <p14:creationId xmlns:p14="http://schemas.microsoft.com/office/powerpoint/2010/main" val="348442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35630-9E1D-D348-9038-2986405C036A}" type="datetime1">
              <a:rPr lang="en-US" smtClean="0"/>
              <a:t>10/23/11</a:t>
            </a:fld>
            <a:endParaRPr lang="en-US"/>
          </a:p>
        </p:txBody>
      </p:sp>
      <p:sp>
        <p:nvSpPr>
          <p:cNvPr id="5" name="Footer Placeholder 4"/>
          <p:cNvSpPr>
            <a:spLocks noGrp="1"/>
          </p:cNvSpPr>
          <p:nvPr>
            <p:ph type="ftr" sz="quarter" idx="11"/>
          </p:nvPr>
        </p:nvSpPr>
        <p:spPr/>
        <p:txBody>
          <a:bodyPr/>
          <a:lstStyle/>
          <a:p>
            <a:r>
              <a:rPr lang="en-US" smtClean="0"/>
              <a:t>PaIR - Oct 24th, 2011 – Glasgow, UK</a:t>
            </a:r>
            <a:endParaRPr lang="en-US"/>
          </a:p>
        </p:txBody>
      </p:sp>
      <p:sp>
        <p:nvSpPr>
          <p:cNvPr id="6" name="Slide Number Placeholder 5"/>
          <p:cNvSpPr>
            <a:spLocks noGrp="1"/>
          </p:cNvSpPr>
          <p:nvPr>
            <p:ph type="sldNum" sz="quarter" idx="12"/>
          </p:nvPr>
        </p:nvSpPr>
        <p:spPr/>
        <p:txBody>
          <a:bodyPr/>
          <a:lstStyle/>
          <a:p>
            <a:fld id="{1B675E9E-6D54-0547-B250-F05479CB5ACD}" type="slidenum">
              <a:rPr lang="en-US" smtClean="0"/>
              <a:t>‹#›</a:t>
            </a:fld>
            <a:endParaRPr lang="en-US"/>
          </a:p>
        </p:txBody>
      </p:sp>
    </p:spTree>
    <p:extLst>
      <p:ext uri="{BB962C8B-B14F-4D97-AF65-F5344CB8AC3E}">
        <p14:creationId xmlns:p14="http://schemas.microsoft.com/office/powerpoint/2010/main" val="362554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639E8-A86D-B042-808E-16AF0C2C99B9}" type="datetime1">
              <a:rPr lang="en-US" smtClean="0"/>
              <a:t>10/23/11</a:t>
            </a:fld>
            <a:endParaRPr lang="en-US"/>
          </a:p>
        </p:txBody>
      </p:sp>
      <p:sp>
        <p:nvSpPr>
          <p:cNvPr id="5" name="Footer Placeholder 4"/>
          <p:cNvSpPr>
            <a:spLocks noGrp="1"/>
          </p:cNvSpPr>
          <p:nvPr>
            <p:ph type="ftr" sz="quarter" idx="11"/>
          </p:nvPr>
        </p:nvSpPr>
        <p:spPr/>
        <p:txBody>
          <a:bodyPr/>
          <a:lstStyle/>
          <a:p>
            <a:r>
              <a:rPr lang="en-US" smtClean="0"/>
              <a:t>PaIR - Oct 24th, 2011 – Glasgow, UK</a:t>
            </a:r>
            <a:endParaRPr lang="en-US"/>
          </a:p>
        </p:txBody>
      </p:sp>
      <p:sp>
        <p:nvSpPr>
          <p:cNvPr id="6" name="Slide Number Placeholder 5"/>
          <p:cNvSpPr>
            <a:spLocks noGrp="1"/>
          </p:cNvSpPr>
          <p:nvPr>
            <p:ph type="sldNum" sz="quarter" idx="12"/>
          </p:nvPr>
        </p:nvSpPr>
        <p:spPr/>
        <p:txBody>
          <a:bodyPr/>
          <a:lstStyle/>
          <a:p>
            <a:fld id="{1B675E9E-6D54-0547-B250-F05479CB5ACD}" type="slidenum">
              <a:rPr lang="en-US" smtClean="0"/>
              <a:t>‹#›</a:t>
            </a:fld>
            <a:endParaRPr lang="en-US"/>
          </a:p>
        </p:txBody>
      </p:sp>
    </p:spTree>
    <p:extLst>
      <p:ext uri="{BB962C8B-B14F-4D97-AF65-F5344CB8AC3E}">
        <p14:creationId xmlns:p14="http://schemas.microsoft.com/office/powerpoint/2010/main" val="241661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296C77-AF3C-A14D-8903-165EF844EA9B}" type="datetime1">
              <a:rPr lang="en-US" smtClean="0"/>
              <a:t>10/23/11</a:t>
            </a:fld>
            <a:endParaRPr lang="en-US"/>
          </a:p>
        </p:txBody>
      </p:sp>
      <p:sp>
        <p:nvSpPr>
          <p:cNvPr id="5" name="Footer Placeholder 4"/>
          <p:cNvSpPr>
            <a:spLocks noGrp="1"/>
          </p:cNvSpPr>
          <p:nvPr>
            <p:ph type="ftr" sz="quarter" idx="11"/>
          </p:nvPr>
        </p:nvSpPr>
        <p:spPr/>
        <p:txBody>
          <a:bodyPr/>
          <a:lstStyle/>
          <a:p>
            <a:r>
              <a:rPr lang="en-US" dirty="0" err="1" smtClean="0"/>
              <a:t>PaIR</a:t>
            </a:r>
            <a:r>
              <a:rPr lang="en-US" dirty="0" smtClean="0"/>
              <a:t> - Oct 24</a:t>
            </a:r>
            <a:r>
              <a:rPr lang="en-US" baseline="30000" dirty="0" smtClean="0"/>
              <a:t>th</a:t>
            </a:r>
            <a:r>
              <a:rPr lang="en-US" dirty="0" smtClean="0"/>
              <a:t>, 2011 – Glasgow, UK</a:t>
            </a:r>
          </a:p>
        </p:txBody>
      </p:sp>
      <p:sp>
        <p:nvSpPr>
          <p:cNvPr id="6" name="Slide Number Placeholder 5"/>
          <p:cNvSpPr>
            <a:spLocks noGrp="1"/>
          </p:cNvSpPr>
          <p:nvPr>
            <p:ph type="sldNum" sz="quarter" idx="12"/>
          </p:nvPr>
        </p:nvSpPr>
        <p:spPr/>
        <p:txBody>
          <a:bodyPr/>
          <a:lstStyle/>
          <a:p>
            <a:fld id="{1B675E9E-6D54-0547-B250-F05479CB5ACD}" type="slidenum">
              <a:rPr lang="en-US" smtClean="0"/>
              <a:t>‹#›</a:t>
            </a:fld>
            <a:endParaRPr lang="en-US"/>
          </a:p>
        </p:txBody>
      </p:sp>
    </p:spTree>
    <p:extLst>
      <p:ext uri="{BB962C8B-B14F-4D97-AF65-F5344CB8AC3E}">
        <p14:creationId xmlns:p14="http://schemas.microsoft.com/office/powerpoint/2010/main" val="153685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F92F48-B9B8-2444-A798-C41FC8A758D1}" type="datetime1">
              <a:rPr lang="en-US" smtClean="0"/>
              <a:t>10/23/11</a:t>
            </a:fld>
            <a:endParaRPr lang="en-US"/>
          </a:p>
        </p:txBody>
      </p:sp>
      <p:sp>
        <p:nvSpPr>
          <p:cNvPr id="5" name="Footer Placeholder 4"/>
          <p:cNvSpPr>
            <a:spLocks noGrp="1"/>
          </p:cNvSpPr>
          <p:nvPr>
            <p:ph type="ftr" sz="quarter" idx="11"/>
          </p:nvPr>
        </p:nvSpPr>
        <p:spPr/>
        <p:txBody>
          <a:bodyPr/>
          <a:lstStyle/>
          <a:p>
            <a:r>
              <a:rPr lang="en-US" smtClean="0"/>
              <a:t>PaIR - Oct 24th, 2011 – Glasgow, UK</a:t>
            </a:r>
            <a:endParaRPr lang="en-US"/>
          </a:p>
        </p:txBody>
      </p:sp>
      <p:sp>
        <p:nvSpPr>
          <p:cNvPr id="6" name="Slide Number Placeholder 5"/>
          <p:cNvSpPr>
            <a:spLocks noGrp="1"/>
          </p:cNvSpPr>
          <p:nvPr>
            <p:ph type="sldNum" sz="quarter" idx="12"/>
          </p:nvPr>
        </p:nvSpPr>
        <p:spPr/>
        <p:txBody>
          <a:bodyPr/>
          <a:lstStyle/>
          <a:p>
            <a:fld id="{1B675E9E-6D54-0547-B250-F05479CB5ACD}" type="slidenum">
              <a:rPr lang="en-US" smtClean="0"/>
              <a:t>‹#›</a:t>
            </a:fld>
            <a:endParaRPr lang="en-US"/>
          </a:p>
        </p:txBody>
      </p:sp>
    </p:spTree>
    <p:extLst>
      <p:ext uri="{BB962C8B-B14F-4D97-AF65-F5344CB8AC3E}">
        <p14:creationId xmlns:p14="http://schemas.microsoft.com/office/powerpoint/2010/main" val="87407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52C497-1314-8D44-A487-5DB27B41D48A}" type="datetime1">
              <a:rPr lang="en-US" smtClean="0"/>
              <a:t>10/23/11</a:t>
            </a:fld>
            <a:endParaRPr lang="en-US"/>
          </a:p>
        </p:txBody>
      </p:sp>
      <p:sp>
        <p:nvSpPr>
          <p:cNvPr id="6" name="Footer Placeholder 5"/>
          <p:cNvSpPr>
            <a:spLocks noGrp="1"/>
          </p:cNvSpPr>
          <p:nvPr>
            <p:ph type="ftr" sz="quarter" idx="11"/>
          </p:nvPr>
        </p:nvSpPr>
        <p:spPr/>
        <p:txBody>
          <a:bodyPr/>
          <a:lstStyle/>
          <a:p>
            <a:r>
              <a:rPr lang="en-US" smtClean="0"/>
              <a:t>PaIR - Oct 24th, 2011 – Glasgow, UK</a:t>
            </a:r>
            <a:endParaRPr lang="en-US"/>
          </a:p>
        </p:txBody>
      </p:sp>
      <p:sp>
        <p:nvSpPr>
          <p:cNvPr id="7" name="Slide Number Placeholder 6"/>
          <p:cNvSpPr>
            <a:spLocks noGrp="1"/>
          </p:cNvSpPr>
          <p:nvPr>
            <p:ph type="sldNum" sz="quarter" idx="12"/>
          </p:nvPr>
        </p:nvSpPr>
        <p:spPr/>
        <p:txBody>
          <a:bodyPr/>
          <a:lstStyle/>
          <a:p>
            <a:fld id="{1B675E9E-6D54-0547-B250-F05479CB5ACD}" type="slidenum">
              <a:rPr lang="en-US" smtClean="0"/>
              <a:t>‹#›</a:t>
            </a:fld>
            <a:endParaRPr lang="en-US"/>
          </a:p>
        </p:txBody>
      </p:sp>
    </p:spTree>
    <p:extLst>
      <p:ext uri="{BB962C8B-B14F-4D97-AF65-F5344CB8AC3E}">
        <p14:creationId xmlns:p14="http://schemas.microsoft.com/office/powerpoint/2010/main" val="418910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C7CA01-D8E4-9047-BB77-A302844989DD}" type="datetime1">
              <a:rPr lang="en-US" smtClean="0"/>
              <a:t>10/23/11</a:t>
            </a:fld>
            <a:endParaRPr lang="en-US"/>
          </a:p>
        </p:txBody>
      </p:sp>
      <p:sp>
        <p:nvSpPr>
          <p:cNvPr id="8" name="Footer Placeholder 7"/>
          <p:cNvSpPr>
            <a:spLocks noGrp="1"/>
          </p:cNvSpPr>
          <p:nvPr>
            <p:ph type="ftr" sz="quarter" idx="11"/>
          </p:nvPr>
        </p:nvSpPr>
        <p:spPr/>
        <p:txBody>
          <a:bodyPr/>
          <a:lstStyle/>
          <a:p>
            <a:r>
              <a:rPr lang="en-US" smtClean="0"/>
              <a:t>PaIR - Oct 24th, 2011 – Glasgow, UK</a:t>
            </a:r>
            <a:endParaRPr lang="en-US"/>
          </a:p>
        </p:txBody>
      </p:sp>
      <p:sp>
        <p:nvSpPr>
          <p:cNvPr id="9" name="Slide Number Placeholder 8"/>
          <p:cNvSpPr>
            <a:spLocks noGrp="1"/>
          </p:cNvSpPr>
          <p:nvPr>
            <p:ph type="sldNum" sz="quarter" idx="12"/>
          </p:nvPr>
        </p:nvSpPr>
        <p:spPr/>
        <p:txBody>
          <a:bodyPr/>
          <a:lstStyle/>
          <a:p>
            <a:fld id="{1B675E9E-6D54-0547-B250-F05479CB5ACD}" type="slidenum">
              <a:rPr lang="en-US" smtClean="0"/>
              <a:t>‹#›</a:t>
            </a:fld>
            <a:endParaRPr lang="en-US"/>
          </a:p>
        </p:txBody>
      </p:sp>
    </p:spTree>
    <p:extLst>
      <p:ext uri="{BB962C8B-B14F-4D97-AF65-F5344CB8AC3E}">
        <p14:creationId xmlns:p14="http://schemas.microsoft.com/office/powerpoint/2010/main" val="64409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02ADC-6821-9746-A12E-B067D09734D3}" type="datetime1">
              <a:rPr lang="en-US" smtClean="0"/>
              <a:t>10/23/11</a:t>
            </a:fld>
            <a:endParaRPr lang="en-US"/>
          </a:p>
        </p:txBody>
      </p:sp>
      <p:sp>
        <p:nvSpPr>
          <p:cNvPr id="4" name="Footer Placeholder 3"/>
          <p:cNvSpPr>
            <a:spLocks noGrp="1"/>
          </p:cNvSpPr>
          <p:nvPr>
            <p:ph type="ftr" sz="quarter" idx="11"/>
          </p:nvPr>
        </p:nvSpPr>
        <p:spPr/>
        <p:txBody>
          <a:bodyPr/>
          <a:lstStyle/>
          <a:p>
            <a:r>
              <a:rPr lang="en-US" smtClean="0"/>
              <a:t>PaIR - Oct 24th, 2011 – Glasgow, UK</a:t>
            </a:r>
            <a:endParaRPr lang="en-US"/>
          </a:p>
        </p:txBody>
      </p:sp>
      <p:sp>
        <p:nvSpPr>
          <p:cNvPr id="5" name="Slide Number Placeholder 4"/>
          <p:cNvSpPr>
            <a:spLocks noGrp="1"/>
          </p:cNvSpPr>
          <p:nvPr>
            <p:ph type="sldNum" sz="quarter" idx="12"/>
          </p:nvPr>
        </p:nvSpPr>
        <p:spPr/>
        <p:txBody>
          <a:bodyPr/>
          <a:lstStyle/>
          <a:p>
            <a:fld id="{1B675E9E-6D54-0547-B250-F05479CB5ACD}" type="slidenum">
              <a:rPr lang="en-US" smtClean="0"/>
              <a:t>‹#›</a:t>
            </a:fld>
            <a:endParaRPr lang="en-US"/>
          </a:p>
        </p:txBody>
      </p:sp>
    </p:spTree>
    <p:extLst>
      <p:ext uri="{BB962C8B-B14F-4D97-AF65-F5344CB8AC3E}">
        <p14:creationId xmlns:p14="http://schemas.microsoft.com/office/powerpoint/2010/main" val="222299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03BC2-0D9B-284B-9CB0-3CB21AEC025F}" type="datetime1">
              <a:rPr lang="en-US" smtClean="0"/>
              <a:t>10/23/11</a:t>
            </a:fld>
            <a:endParaRPr lang="en-US"/>
          </a:p>
        </p:txBody>
      </p:sp>
      <p:sp>
        <p:nvSpPr>
          <p:cNvPr id="3" name="Footer Placeholder 2"/>
          <p:cNvSpPr>
            <a:spLocks noGrp="1"/>
          </p:cNvSpPr>
          <p:nvPr>
            <p:ph type="ftr" sz="quarter" idx="11"/>
          </p:nvPr>
        </p:nvSpPr>
        <p:spPr/>
        <p:txBody>
          <a:bodyPr/>
          <a:lstStyle/>
          <a:p>
            <a:r>
              <a:rPr lang="en-US" smtClean="0"/>
              <a:t>PaIR - Oct 24th, 2011 – Glasgow, UK</a:t>
            </a:r>
            <a:endParaRPr lang="en-US"/>
          </a:p>
        </p:txBody>
      </p:sp>
      <p:sp>
        <p:nvSpPr>
          <p:cNvPr id="4" name="Slide Number Placeholder 3"/>
          <p:cNvSpPr>
            <a:spLocks noGrp="1"/>
          </p:cNvSpPr>
          <p:nvPr>
            <p:ph type="sldNum" sz="quarter" idx="12"/>
          </p:nvPr>
        </p:nvSpPr>
        <p:spPr/>
        <p:txBody>
          <a:bodyPr/>
          <a:lstStyle/>
          <a:p>
            <a:fld id="{1B675E9E-6D54-0547-B250-F05479CB5ACD}" type="slidenum">
              <a:rPr lang="en-US" smtClean="0"/>
              <a:t>‹#›</a:t>
            </a:fld>
            <a:endParaRPr lang="en-US"/>
          </a:p>
        </p:txBody>
      </p:sp>
    </p:spTree>
    <p:extLst>
      <p:ext uri="{BB962C8B-B14F-4D97-AF65-F5344CB8AC3E}">
        <p14:creationId xmlns:p14="http://schemas.microsoft.com/office/powerpoint/2010/main" val="9431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EB006-C54B-5D45-AEFE-986A4E5C4028}" type="datetime1">
              <a:rPr lang="en-US" smtClean="0"/>
              <a:t>10/23/11</a:t>
            </a:fld>
            <a:endParaRPr lang="en-US"/>
          </a:p>
        </p:txBody>
      </p:sp>
      <p:sp>
        <p:nvSpPr>
          <p:cNvPr id="6" name="Footer Placeholder 5"/>
          <p:cNvSpPr>
            <a:spLocks noGrp="1"/>
          </p:cNvSpPr>
          <p:nvPr>
            <p:ph type="ftr" sz="quarter" idx="11"/>
          </p:nvPr>
        </p:nvSpPr>
        <p:spPr/>
        <p:txBody>
          <a:bodyPr/>
          <a:lstStyle/>
          <a:p>
            <a:r>
              <a:rPr lang="en-US" smtClean="0"/>
              <a:t>PaIR - Oct 24th, 2011 – Glasgow, UK</a:t>
            </a:r>
            <a:endParaRPr lang="en-US"/>
          </a:p>
        </p:txBody>
      </p:sp>
      <p:sp>
        <p:nvSpPr>
          <p:cNvPr id="7" name="Slide Number Placeholder 6"/>
          <p:cNvSpPr>
            <a:spLocks noGrp="1"/>
          </p:cNvSpPr>
          <p:nvPr>
            <p:ph type="sldNum" sz="quarter" idx="12"/>
          </p:nvPr>
        </p:nvSpPr>
        <p:spPr/>
        <p:txBody>
          <a:bodyPr/>
          <a:lstStyle/>
          <a:p>
            <a:fld id="{1B675E9E-6D54-0547-B250-F05479CB5ACD}" type="slidenum">
              <a:rPr lang="en-US" smtClean="0"/>
              <a:t>‹#›</a:t>
            </a:fld>
            <a:endParaRPr lang="en-US"/>
          </a:p>
        </p:txBody>
      </p:sp>
    </p:spTree>
    <p:extLst>
      <p:ext uri="{BB962C8B-B14F-4D97-AF65-F5344CB8AC3E}">
        <p14:creationId xmlns:p14="http://schemas.microsoft.com/office/powerpoint/2010/main" val="220570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99C11-F840-1145-8259-1E9AB8DF7E97}" type="datetime1">
              <a:rPr lang="en-US" smtClean="0"/>
              <a:t>10/23/11</a:t>
            </a:fld>
            <a:endParaRPr lang="en-US"/>
          </a:p>
        </p:txBody>
      </p:sp>
      <p:sp>
        <p:nvSpPr>
          <p:cNvPr id="6" name="Footer Placeholder 5"/>
          <p:cNvSpPr>
            <a:spLocks noGrp="1"/>
          </p:cNvSpPr>
          <p:nvPr>
            <p:ph type="ftr" sz="quarter" idx="11"/>
          </p:nvPr>
        </p:nvSpPr>
        <p:spPr/>
        <p:txBody>
          <a:bodyPr/>
          <a:lstStyle/>
          <a:p>
            <a:r>
              <a:rPr lang="en-US" smtClean="0"/>
              <a:t>PaIR - Oct 24th, 2011 – Glasgow, UK</a:t>
            </a:r>
            <a:endParaRPr lang="en-US"/>
          </a:p>
        </p:txBody>
      </p:sp>
      <p:sp>
        <p:nvSpPr>
          <p:cNvPr id="7" name="Slide Number Placeholder 6"/>
          <p:cNvSpPr>
            <a:spLocks noGrp="1"/>
          </p:cNvSpPr>
          <p:nvPr>
            <p:ph type="sldNum" sz="quarter" idx="12"/>
          </p:nvPr>
        </p:nvSpPr>
        <p:spPr/>
        <p:txBody>
          <a:bodyPr/>
          <a:lstStyle/>
          <a:p>
            <a:fld id="{1B675E9E-6D54-0547-B250-F05479CB5ACD}" type="slidenum">
              <a:rPr lang="en-US" smtClean="0"/>
              <a:t>‹#›</a:t>
            </a:fld>
            <a:endParaRPr lang="en-US"/>
          </a:p>
        </p:txBody>
      </p:sp>
    </p:spTree>
    <p:extLst>
      <p:ext uri="{BB962C8B-B14F-4D97-AF65-F5344CB8AC3E}">
        <p14:creationId xmlns:p14="http://schemas.microsoft.com/office/powerpoint/2010/main" val="28952969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0" y="6196642"/>
            <a:ext cx="9144000" cy="66135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39463-F061-C14D-88FE-0B2F012B21F4}" type="datetime1">
              <a:rPr lang="en-US" smtClean="0"/>
              <a:t>10/23/11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PaIR</a:t>
            </a:r>
            <a:r>
              <a:rPr lang="en-US" dirty="0" smtClean="0"/>
              <a:t> - Oct 24</a:t>
            </a:r>
            <a:r>
              <a:rPr lang="en-US" baseline="30000" dirty="0" smtClean="0"/>
              <a:t>th</a:t>
            </a:r>
            <a:r>
              <a:rPr lang="en-US" dirty="0" smtClean="0"/>
              <a:t>, 2011 – Glasgow, UK</a:t>
            </a:r>
            <a:endParaRPr lang="en-US" dirty="0"/>
          </a:p>
        </p:txBody>
      </p:sp>
      <p:sp>
        <p:nvSpPr>
          <p:cNvPr id="6" name="Slide Number Placeholder 5"/>
          <p:cNvSpPr>
            <a:spLocks noGrp="1"/>
          </p:cNvSpPr>
          <p:nvPr>
            <p:ph type="sldNum" sz="quarter" idx="4"/>
          </p:nvPr>
        </p:nvSpPr>
        <p:spPr>
          <a:xfrm>
            <a:off x="7010400" y="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75E9E-6D54-0547-B250-F05479CB5ACD}" type="slidenum">
              <a:rPr lang="en-US" smtClean="0"/>
              <a:t>‹#›</a:t>
            </a:fld>
            <a:endParaRPr lang="en-US"/>
          </a:p>
        </p:txBody>
      </p:sp>
    </p:spTree>
    <p:extLst>
      <p:ext uri="{BB962C8B-B14F-4D97-AF65-F5344CB8AC3E}">
        <p14:creationId xmlns:p14="http://schemas.microsoft.com/office/powerpoint/2010/main" val="102450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Status of Retrieval Evaluation in the Patent Domain</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Mihai Lupu</a:t>
            </a:r>
          </a:p>
          <a:p>
            <a:r>
              <a:rPr lang="en-US" sz="2600" dirty="0" smtClean="0"/>
              <a:t>Vienna University of Technology</a:t>
            </a:r>
          </a:p>
          <a:p>
            <a:r>
              <a:rPr lang="en-US" sz="2600" dirty="0" smtClean="0"/>
              <a:t>Information Retrieval Facility</a:t>
            </a:r>
          </a:p>
          <a:p>
            <a:r>
              <a:rPr lang="en-US" sz="2600" dirty="0" err="1" smtClean="0"/>
              <a:t>mihai@mihailupu.net</a:t>
            </a:r>
            <a:endParaRPr lang="en-US" sz="2600" dirty="0" smtClean="0"/>
          </a:p>
        </p:txBody>
      </p:sp>
      <p:pic>
        <p:nvPicPr>
          <p:cNvPr id="4" name="Picture 3"/>
          <p:cNvPicPr>
            <a:picLocks noChangeAspect="1"/>
          </p:cNvPicPr>
          <p:nvPr/>
        </p:nvPicPr>
        <p:blipFill>
          <a:blip r:embed="rId2"/>
          <a:stretch>
            <a:fillRect/>
          </a:stretch>
        </p:blipFill>
        <p:spPr>
          <a:xfrm>
            <a:off x="0" y="6196642"/>
            <a:ext cx="9144000" cy="661358"/>
          </a:xfrm>
          <a:prstGeom prst="rect">
            <a:avLst/>
          </a:prstGeom>
        </p:spPr>
      </p:pic>
      <p:sp>
        <p:nvSpPr>
          <p:cNvPr id="5" name="Footer Placeholder 4"/>
          <p:cNvSpPr>
            <a:spLocks noGrp="1"/>
          </p:cNvSpPr>
          <p:nvPr>
            <p:ph type="ftr" sz="quarter" idx="11"/>
          </p:nvPr>
        </p:nvSpPr>
        <p:spPr/>
        <p:txBody>
          <a:bodyPr/>
          <a:lstStyle/>
          <a:p>
            <a:r>
              <a:rPr lang="en-US" smtClean="0"/>
              <a:t>PaIR - Oct 24</a:t>
            </a:r>
            <a:r>
              <a:rPr lang="en-US" baseline="30000" smtClean="0"/>
              <a:t>th</a:t>
            </a:r>
            <a:r>
              <a:rPr lang="en-US" smtClean="0"/>
              <a:t>, 2011 – Glasgow, UK</a:t>
            </a:r>
            <a:endParaRPr lang="en-US" dirty="0"/>
          </a:p>
        </p:txBody>
      </p:sp>
      <p:sp>
        <p:nvSpPr>
          <p:cNvPr id="6" name="Slide Number Placeholder 5"/>
          <p:cNvSpPr>
            <a:spLocks noGrp="1"/>
          </p:cNvSpPr>
          <p:nvPr>
            <p:ph type="sldNum" sz="quarter" idx="12"/>
          </p:nvPr>
        </p:nvSpPr>
        <p:spPr/>
        <p:txBody>
          <a:bodyPr/>
          <a:lstStyle/>
          <a:p>
            <a:fld id="{1B675E9E-6D54-0547-B250-F05479CB5ACD}" type="slidenum">
              <a:rPr lang="en-US" smtClean="0"/>
              <a:t>1</a:t>
            </a:fld>
            <a:endParaRPr lang="en-US"/>
          </a:p>
        </p:txBody>
      </p:sp>
    </p:spTree>
    <p:extLst>
      <p:ext uri="{BB962C8B-B14F-4D97-AF65-F5344CB8AC3E}">
        <p14:creationId xmlns:p14="http://schemas.microsoft.com/office/powerpoint/2010/main" val="215502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r>
              <a:rPr lang="en-US" dirty="0"/>
              <a:t> 1</a:t>
            </a:r>
          </a:p>
        </p:txBody>
      </p:sp>
      <p:sp>
        <p:nvSpPr>
          <p:cNvPr id="3" name="Content Placeholder 2"/>
          <p:cNvSpPr>
            <a:spLocks noGrp="1"/>
          </p:cNvSpPr>
          <p:nvPr>
            <p:ph idx="1"/>
          </p:nvPr>
        </p:nvSpPr>
        <p:spPr/>
        <p:txBody>
          <a:bodyPr/>
          <a:lstStyle/>
          <a:p>
            <a:r>
              <a:rPr lang="en-US" dirty="0" smtClean="0"/>
              <a:t>Search Strategy</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10</a:t>
            </a:fld>
            <a:endParaRPr lang="de-DE" dirty="0"/>
          </a:p>
        </p:txBody>
      </p:sp>
      <p:grpSp>
        <p:nvGrpSpPr>
          <p:cNvPr id="7" name="Group 6"/>
          <p:cNvGrpSpPr/>
          <p:nvPr/>
        </p:nvGrpSpPr>
        <p:grpSpPr>
          <a:xfrm>
            <a:off x="1619672" y="2924944"/>
            <a:ext cx="6356568" cy="3020020"/>
            <a:chOff x="1187624" y="2132856"/>
            <a:chExt cx="6356568" cy="3020020"/>
          </a:xfrm>
        </p:grpSpPr>
        <p:pic>
          <p:nvPicPr>
            <p:cNvPr id="5" name="Picture 4"/>
            <p:cNvPicPr>
              <a:picLocks noChangeAspect="1"/>
            </p:cNvPicPr>
            <p:nvPr/>
          </p:nvPicPr>
          <p:blipFill>
            <a:blip r:embed="rId2"/>
            <a:stretch>
              <a:fillRect/>
            </a:stretch>
          </p:blipFill>
          <p:spPr>
            <a:xfrm>
              <a:off x="1187624" y="2132856"/>
              <a:ext cx="6356568" cy="2880320"/>
            </a:xfrm>
            <a:prstGeom prst="rect">
              <a:avLst/>
            </a:prstGeom>
            <a:noFill/>
            <a:ln>
              <a:noFill/>
            </a:ln>
          </p:spPr>
        </p:pic>
        <p:pic>
          <p:nvPicPr>
            <p:cNvPr id="6" name="Picture 5"/>
            <p:cNvPicPr>
              <a:picLocks noChangeAspect="1"/>
            </p:cNvPicPr>
            <p:nvPr/>
          </p:nvPicPr>
          <p:blipFill>
            <a:blip r:embed="rId3"/>
            <a:stretch>
              <a:fillRect/>
            </a:stretch>
          </p:blipFill>
          <p:spPr>
            <a:xfrm>
              <a:off x="4355976" y="4955851"/>
              <a:ext cx="3188216" cy="197025"/>
            </a:xfrm>
            <a:prstGeom prst="rect">
              <a:avLst/>
            </a:prstGeom>
            <a:noFill/>
            <a:ln>
              <a:noFill/>
            </a:ln>
          </p:spPr>
        </p:pic>
      </p:grpSp>
      <p:sp>
        <p:nvSpPr>
          <p:cNvPr id="8" name="Line Callout 2 7"/>
          <p:cNvSpPr/>
          <p:nvPr/>
        </p:nvSpPr>
        <p:spPr>
          <a:xfrm>
            <a:off x="179512" y="5099347"/>
            <a:ext cx="2808311" cy="1257003"/>
          </a:xfrm>
          <a:prstGeom prst="borderCallout2">
            <a:avLst>
              <a:gd name="adj1" fmla="val -5153"/>
              <a:gd name="adj2" fmla="val 26222"/>
              <a:gd name="adj3" fmla="val -99911"/>
              <a:gd name="adj4" fmla="val 25510"/>
              <a:gd name="adj5" fmla="val -112179"/>
              <a:gd name="adj6" fmla="val 51917"/>
            </a:avLst>
          </a:prstGeom>
          <a:ln>
            <a:headEnd type="arrow"/>
            <a:tailEnd type="none"/>
          </a:ln>
        </p:spPr>
        <p:style>
          <a:lnRef idx="1">
            <a:schemeClr val="accent5"/>
          </a:lnRef>
          <a:fillRef idx="2">
            <a:schemeClr val="accent5"/>
          </a:fillRef>
          <a:effectRef idx="1">
            <a:schemeClr val="accent5"/>
          </a:effectRef>
          <a:fontRef idx="minor">
            <a:schemeClr val="dk1"/>
          </a:fontRef>
        </p:style>
        <p:txBody>
          <a:bodyPr rtlCol="0" anchor="ctr"/>
          <a:lstStyle/>
          <a:p>
            <a:r>
              <a:rPr lang="en-US" sz="1600" i="1" dirty="0" smtClean="0"/>
              <a:t>a structure-based strategy considering specific and </a:t>
            </a:r>
            <a:r>
              <a:rPr lang="en-US" sz="1600" i="1" dirty="0" err="1" smtClean="0"/>
              <a:t>Markush</a:t>
            </a:r>
            <a:r>
              <a:rPr lang="en-US" sz="1600" i="1" dirty="0" smtClean="0"/>
              <a:t> structures, as well as keyword based strategy</a:t>
            </a:r>
            <a:endParaRPr lang="en-US" sz="1600" i="1" dirty="0"/>
          </a:p>
        </p:txBody>
      </p:sp>
      <p:sp>
        <p:nvSpPr>
          <p:cNvPr id="9" name="Line Callout 2 8"/>
          <p:cNvSpPr/>
          <p:nvPr/>
        </p:nvSpPr>
        <p:spPr>
          <a:xfrm>
            <a:off x="5255569" y="1346940"/>
            <a:ext cx="3888431" cy="1578004"/>
          </a:xfrm>
          <a:prstGeom prst="borderCallout2">
            <a:avLst>
              <a:gd name="adj1" fmla="val 53354"/>
              <a:gd name="adj2" fmla="val -1357"/>
              <a:gd name="adj3" fmla="val 61820"/>
              <a:gd name="adj4" fmla="val -16341"/>
              <a:gd name="adj5" fmla="val 104262"/>
              <a:gd name="adj6" fmla="val -20524"/>
            </a:avLst>
          </a:prstGeom>
          <a:ln>
            <a:headEnd type="arrow"/>
            <a:tailEnd type="none"/>
          </a:ln>
        </p:spPr>
        <p:style>
          <a:lnRef idx="1">
            <a:schemeClr val="accent5"/>
          </a:lnRef>
          <a:fillRef idx="2">
            <a:schemeClr val="accent5"/>
          </a:fillRef>
          <a:effectRef idx="1">
            <a:schemeClr val="accent5"/>
          </a:effectRef>
          <a:fontRef idx="minor">
            <a:schemeClr val="dk1"/>
          </a:fontRef>
        </p:style>
        <p:txBody>
          <a:bodyPr rtlCol="0" anchor="ctr"/>
          <a:lstStyle/>
          <a:p>
            <a:r>
              <a:rPr lang="en-US" sz="1600" i="1" dirty="0" smtClean="0"/>
              <a:t>a broad collection of keywords has been searched, comprising the generic name of pantoprazole, various brand names and development codes. Chemical names have been excluded from the search deliberately.</a:t>
            </a:r>
            <a:endParaRPr lang="en-US" sz="1600" i="1" dirty="0"/>
          </a:p>
        </p:txBody>
      </p:sp>
    </p:spTree>
    <p:extLst>
      <p:ext uri="{BB962C8B-B14F-4D97-AF65-F5344CB8AC3E}">
        <p14:creationId xmlns:p14="http://schemas.microsoft.com/office/powerpoint/2010/main" val="3523921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r>
              <a:rPr lang="en-US" dirty="0"/>
              <a:t> 1</a:t>
            </a:r>
          </a:p>
        </p:txBody>
      </p:sp>
      <p:sp>
        <p:nvSpPr>
          <p:cNvPr id="3" name="Content Placeholder 2"/>
          <p:cNvSpPr>
            <a:spLocks noGrp="1"/>
          </p:cNvSpPr>
          <p:nvPr>
            <p:ph idx="1"/>
          </p:nvPr>
        </p:nvSpPr>
        <p:spPr/>
        <p:txBody>
          <a:bodyPr/>
          <a:lstStyle/>
          <a:p>
            <a:r>
              <a:rPr lang="en-US" dirty="0" smtClean="0"/>
              <a:t>Results</a:t>
            </a:r>
          </a:p>
          <a:p>
            <a:pPr lvl="1"/>
            <a:r>
              <a:rPr lang="en-US" dirty="0" smtClean="0"/>
              <a:t>Value-added search: 587 inventions</a:t>
            </a:r>
          </a:p>
          <a:p>
            <a:pPr lvl="2"/>
            <a:r>
              <a:rPr lang="en-US" dirty="0" smtClean="0"/>
              <a:t>of these</a:t>
            </a:r>
          </a:p>
          <a:p>
            <a:pPr lvl="3"/>
            <a:r>
              <a:rPr lang="en-US" dirty="0" smtClean="0"/>
              <a:t>each source had at least 3.6% unique results (one had 19.6%)</a:t>
            </a:r>
          </a:p>
          <a:p>
            <a:pPr lvl="3"/>
            <a:r>
              <a:rPr lang="en-US" dirty="0" smtClean="0"/>
              <a:t>overlaps: 68.8%</a:t>
            </a:r>
          </a:p>
          <a:p>
            <a:pPr lvl="1"/>
            <a:r>
              <a:rPr lang="en-US" dirty="0" smtClean="0"/>
              <a:t>Full-text search : 1097 inventions</a:t>
            </a:r>
          </a:p>
          <a:p>
            <a:pPr lvl="2"/>
            <a:r>
              <a:rPr lang="en-US" dirty="0" smtClean="0"/>
              <a:t>not found: 117 inventions</a:t>
            </a:r>
          </a:p>
          <a:p>
            <a:pPr lvl="2"/>
            <a:r>
              <a:rPr lang="en-US" dirty="0" smtClean="0"/>
              <a:t>new : 651 inventions </a:t>
            </a:r>
          </a:p>
          <a:p>
            <a:pPr lvl="2"/>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11</a:t>
            </a:fld>
            <a:endParaRPr lang="de-DE" dirty="0"/>
          </a:p>
        </p:txBody>
      </p:sp>
    </p:spTree>
    <p:extLst>
      <p:ext uri="{BB962C8B-B14F-4D97-AF65-F5344CB8AC3E}">
        <p14:creationId xmlns:p14="http://schemas.microsoft.com/office/powerpoint/2010/main" val="22998121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r>
              <a:rPr lang="en-US" dirty="0"/>
              <a:t> 1</a:t>
            </a:r>
          </a:p>
        </p:txBody>
      </p:sp>
      <p:sp>
        <p:nvSpPr>
          <p:cNvPr id="3" name="Content Placeholder 2"/>
          <p:cNvSpPr>
            <a:spLocks noGrp="1"/>
          </p:cNvSpPr>
          <p:nvPr>
            <p:ph idx="1"/>
          </p:nvPr>
        </p:nvSpPr>
        <p:spPr/>
        <p:txBody>
          <a:bodyPr>
            <a:normAutofit fontScale="85000" lnSpcReduction="20000"/>
          </a:bodyPr>
          <a:lstStyle/>
          <a:p>
            <a:r>
              <a:rPr lang="en-US" dirty="0" smtClean="0"/>
              <a:t>Analysis</a:t>
            </a:r>
          </a:p>
          <a:p>
            <a:pPr lvl="1"/>
            <a:r>
              <a:rPr lang="en-US" dirty="0" smtClean="0"/>
              <a:t>comparison of precision</a:t>
            </a:r>
          </a:p>
          <a:p>
            <a:pPr lvl="2"/>
            <a:r>
              <a:rPr lang="en-US" dirty="0" smtClean="0"/>
              <a:t>Value-added data: &lt;1% false hits</a:t>
            </a:r>
          </a:p>
          <a:p>
            <a:pPr lvl="2"/>
            <a:r>
              <a:rPr lang="en-US" dirty="0" smtClean="0"/>
              <a:t>Full-text search: &gt;30% non relevant </a:t>
            </a:r>
          </a:p>
          <a:p>
            <a:pPr lvl="1"/>
            <a:r>
              <a:rPr lang="en-US" dirty="0" smtClean="0"/>
              <a:t>why different results:</a:t>
            </a:r>
          </a:p>
          <a:p>
            <a:pPr lvl="2"/>
            <a:r>
              <a:rPr lang="en-US" dirty="0" smtClean="0"/>
              <a:t>value-added data:</a:t>
            </a:r>
          </a:p>
          <a:p>
            <a:pPr lvl="3"/>
            <a:r>
              <a:rPr lang="en-US" dirty="0" smtClean="0"/>
              <a:t>procedural differences in indexing (not everything is indexed: not all patent documents and not all chemical formulas)</a:t>
            </a:r>
          </a:p>
          <a:p>
            <a:pPr lvl="3"/>
            <a:r>
              <a:rPr lang="en-US" dirty="0" smtClean="0"/>
              <a:t>coverage </a:t>
            </a:r>
          </a:p>
          <a:p>
            <a:pPr lvl="2"/>
            <a:r>
              <a:rPr lang="en-US" dirty="0" smtClean="0"/>
              <a:t>full-text search:</a:t>
            </a:r>
          </a:p>
          <a:p>
            <a:pPr lvl="3"/>
            <a:r>
              <a:rPr lang="en-US" dirty="0" smtClean="0"/>
              <a:t>coverage</a:t>
            </a:r>
          </a:p>
          <a:p>
            <a:pPr lvl="2"/>
            <a:r>
              <a:rPr lang="en-US" dirty="0" smtClean="0"/>
              <a:t>value-added data </a:t>
            </a:r>
            <a:r>
              <a:rPr lang="en-US" dirty="0" err="1" smtClean="0"/>
              <a:t>vs</a:t>
            </a:r>
            <a:r>
              <a:rPr lang="en-US" dirty="0" smtClean="0"/>
              <a:t> full-text search</a:t>
            </a:r>
          </a:p>
          <a:p>
            <a:pPr lvl="3">
              <a:buFont typeface="Lucida Grande"/>
              <a:buChar char="+"/>
            </a:pPr>
            <a:r>
              <a:rPr lang="en-US" dirty="0" smtClean="0"/>
              <a:t>Asian patent publications with no English text</a:t>
            </a:r>
          </a:p>
          <a:p>
            <a:pPr lvl="3"/>
            <a:r>
              <a:rPr lang="en-US" dirty="0" smtClean="0"/>
              <a:t>compositions with could be used to deliver this and other drugs</a:t>
            </a:r>
          </a:p>
          <a:p>
            <a:pPr lvl="3"/>
            <a:r>
              <a:rPr lang="en-US" dirty="0" smtClean="0"/>
              <a:t>decision to index only some structures</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12</a:t>
            </a:fld>
            <a:endParaRPr lang="de-DE" dirty="0"/>
          </a:p>
        </p:txBody>
      </p:sp>
    </p:spTree>
    <p:extLst>
      <p:ext uri="{BB962C8B-B14F-4D97-AF65-F5344CB8AC3E}">
        <p14:creationId xmlns:p14="http://schemas.microsoft.com/office/powerpoint/2010/main" val="37566512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r>
              <a:rPr lang="en-US" dirty="0"/>
              <a:t> 1</a:t>
            </a:r>
          </a:p>
        </p:txBody>
      </p:sp>
      <p:sp>
        <p:nvSpPr>
          <p:cNvPr id="3" name="Content Placeholder 2"/>
          <p:cNvSpPr>
            <a:spLocks noGrp="1"/>
          </p:cNvSpPr>
          <p:nvPr>
            <p:ph idx="1"/>
          </p:nvPr>
        </p:nvSpPr>
        <p:spPr/>
        <p:txBody>
          <a:bodyPr/>
          <a:lstStyle/>
          <a:p>
            <a:r>
              <a:rPr lang="en-US" dirty="0" smtClean="0"/>
              <a:t>Analysis</a:t>
            </a:r>
          </a:p>
          <a:p>
            <a:pPr lvl="1"/>
            <a:r>
              <a:rPr lang="en-US" dirty="0" smtClean="0"/>
              <a:t>failures of full-text</a:t>
            </a:r>
          </a:p>
          <a:p>
            <a:pPr lvl="2"/>
            <a:r>
              <a:rPr lang="en-US" dirty="0" smtClean="0"/>
              <a:t>key patents cannot be found due to</a:t>
            </a:r>
          </a:p>
          <a:p>
            <a:pPr lvl="3"/>
            <a:r>
              <a:rPr lang="en-US" dirty="0" smtClean="0"/>
              <a:t>representation as a chemical structure only (potentially part of a </a:t>
            </a:r>
            <a:r>
              <a:rPr lang="en-US" dirty="0" err="1" smtClean="0"/>
              <a:t>Markush</a:t>
            </a:r>
            <a:r>
              <a:rPr lang="en-US" dirty="0" smtClean="0"/>
              <a:t> structure)</a:t>
            </a:r>
          </a:p>
          <a:p>
            <a:pPr lvl="2"/>
            <a:r>
              <a:rPr lang="en-US" dirty="0" smtClean="0"/>
              <a:t>not standardized chemical names</a:t>
            </a:r>
          </a:p>
          <a:p>
            <a:pPr lvl="2"/>
            <a:r>
              <a:rPr lang="en-US" dirty="0" smtClean="0"/>
              <a:t>misspellings </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13</a:t>
            </a:fld>
            <a:endParaRPr lang="de-DE" dirty="0"/>
          </a:p>
        </p:txBody>
      </p:sp>
    </p:spTree>
    <p:extLst>
      <p:ext uri="{BB962C8B-B14F-4D97-AF65-F5344CB8AC3E}">
        <p14:creationId xmlns:p14="http://schemas.microsoft.com/office/powerpoint/2010/main" val="35483779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r>
              <a:rPr lang="en-US" dirty="0"/>
              <a:t> 1</a:t>
            </a:r>
          </a:p>
        </p:txBody>
      </p:sp>
      <p:sp>
        <p:nvSpPr>
          <p:cNvPr id="3" name="Content Placeholder 2"/>
          <p:cNvSpPr>
            <a:spLocks noGrp="1"/>
          </p:cNvSpPr>
          <p:nvPr>
            <p:ph idx="1"/>
          </p:nvPr>
        </p:nvSpPr>
        <p:spPr/>
        <p:txBody>
          <a:bodyPr>
            <a:normAutofit fontScale="92500" lnSpcReduction="20000"/>
          </a:bodyPr>
          <a:lstStyle/>
          <a:p>
            <a:r>
              <a:rPr lang="en-US" dirty="0" smtClean="0"/>
              <a:t>Conclusions of this case study</a:t>
            </a:r>
          </a:p>
          <a:p>
            <a:pPr lvl="1"/>
            <a:r>
              <a:rPr lang="en-US" dirty="0" smtClean="0"/>
              <a:t>multiple sources need to be used</a:t>
            </a:r>
          </a:p>
          <a:p>
            <a:pPr lvl="1"/>
            <a:r>
              <a:rPr lang="en-US" dirty="0" smtClean="0"/>
              <a:t>a set of characteristics of each tool/source</a:t>
            </a:r>
          </a:p>
          <a:p>
            <a:r>
              <a:rPr lang="en-US" dirty="0" smtClean="0"/>
              <a:t>Our conclusions based on this study</a:t>
            </a:r>
          </a:p>
          <a:p>
            <a:pPr lvl="1"/>
            <a:r>
              <a:rPr lang="en-US" dirty="0"/>
              <a:t> </a:t>
            </a:r>
            <a:r>
              <a:rPr lang="en-US" dirty="0" smtClean="0"/>
              <a:t>1 query </a:t>
            </a:r>
          </a:p>
          <a:p>
            <a:pPr lvl="1"/>
            <a:r>
              <a:rPr lang="en-US" dirty="0" smtClean="0"/>
              <a:t>impossible to repeat (not enough details)</a:t>
            </a:r>
          </a:p>
          <a:p>
            <a:pPr lvl="1"/>
            <a:r>
              <a:rPr lang="en-US" dirty="0" smtClean="0"/>
              <a:t>evaluation merges collection coverage and query capabilities</a:t>
            </a:r>
          </a:p>
          <a:p>
            <a:pPr lvl="1"/>
            <a:r>
              <a:rPr lang="en-US" dirty="0"/>
              <a:t> </a:t>
            </a:r>
            <a:endParaRPr lang="en-US" dirty="0" smtClean="0"/>
          </a:p>
          <a:p>
            <a:pPr lvl="1"/>
            <a:r>
              <a:rPr lang="en-US" dirty="0"/>
              <a:t> </a:t>
            </a:r>
            <a:endParaRPr lang="en-US" dirty="0" smtClean="0"/>
          </a:p>
          <a:p>
            <a:pPr lvl="1"/>
            <a:r>
              <a:rPr lang="en-US" dirty="0"/>
              <a:t> </a:t>
            </a:r>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14</a:t>
            </a:fld>
            <a:endParaRPr lang="de-DE" dirty="0"/>
          </a:p>
        </p:txBody>
      </p:sp>
    </p:spTree>
    <p:extLst>
      <p:ext uri="{BB962C8B-B14F-4D97-AF65-F5344CB8AC3E}">
        <p14:creationId xmlns:p14="http://schemas.microsoft.com/office/powerpoint/2010/main" val="5003232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[Annies:2009] reviews</a:t>
            </a:r>
          </a:p>
          <a:p>
            <a:pPr lvl="1"/>
            <a:r>
              <a:rPr lang="en-US" dirty="0" smtClean="0"/>
              <a:t>search and </a:t>
            </a:r>
            <a:r>
              <a:rPr lang="en-US" dirty="0" smtClean="0">
                <a:solidFill>
                  <a:schemeClr val="accent1"/>
                </a:solidFill>
              </a:rPr>
              <a:t>display</a:t>
            </a:r>
            <a:r>
              <a:rPr lang="en-US" dirty="0" smtClean="0"/>
              <a:t> capabilities of e-journal search sites</a:t>
            </a:r>
          </a:p>
          <a:p>
            <a:pPr lvl="1"/>
            <a:r>
              <a:rPr lang="en-US" dirty="0" smtClean="0"/>
              <a:t>value for full-text prior art analysis</a:t>
            </a:r>
          </a:p>
          <a:p>
            <a:r>
              <a:rPr lang="en-US" dirty="0" smtClean="0"/>
              <a:t>Target data/systems</a:t>
            </a:r>
          </a:p>
          <a:p>
            <a:pPr lvl="1"/>
            <a:r>
              <a:rPr lang="en-US" dirty="0" smtClean="0"/>
              <a:t>e-journals’ publishers’ websites</a:t>
            </a:r>
          </a:p>
          <a:p>
            <a:pPr lvl="1"/>
            <a:r>
              <a:rPr lang="en-US" dirty="0" smtClean="0"/>
              <a:t>! many discarded from the beginning</a:t>
            </a:r>
          </a:p>
          <a:p>
            <a:pPr lvl="2"/>
            <a:r>
              <a:rPr lang="en-US" dirty="0" smtClean="0"/>
              <a:t>“</a:t>
            </a:r>
            <a:r>
              <a:rPr lang="en-US" i="1" dirty="0" smtClean="0"/>
              <a:t>many search sites are not useful for professional prior art searching, since they lack advanced search </a:t>
            </a:r>
            <a:r>
              <a:rPr lang="en-US" i="1" dirty="0" smtClean="0">
                <a:solidFill>
                  <a:srgbClr val="B60060"/>
                </a:solidFill>
              </a:rPr>
              <a:t>and display features </a:t>
            </a:r>
            <a:r>
              <a:rPr lang="en-US" i="1" dirty="0" smtClean="0"/>
              <a:t>critical for fast and effective retrieval and evaluation</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15</a:t>
            </a:fld>
            <a:endParaRPr lang="de-DE" dirty="0"/>
          </a:p>
        </p:txBody>
      </p:sp>
    </p:spTree>
    <p:extLst>
      <p:ext uri="{BB962C8B-B14F-4D97-AF65-F5344CB8AC3E}">
        <p14:creationId xmlns:p14="http://schemas.microsoft.com/office/powerpoint/2010/main" val="31667741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Content Placeholder 2"/>
          <p:cNvSpPr>
            <a:spLocks noGrp="1"/>
          </p:cNvSpPr>
          <p:nvPr>
            <p:ph idx="1"/>
          </p:nvPr>
        </p:nvSpPr>
        <p:spPr/>
        <p:txBody>
          <a:bodyPr>
            <a:normAutofit/>
          </a:bodyPr>
          <a:lstStyle/>
          <a:p>
            <a:r>
              <a:rPr lang="en-US" dirty="0" smtClean="0"/>
              <a:t>minimum set of requirements</a:t>
            </a:r>
          </a:p>
          <a:p>
            <a:pPr marL="971550" lvl="1" indent="-514350">
              <a:buFont typeface="+mj-lt"/>
              <a:buAutoNum type="arabicPeriod"/>
            </a:pPr>
            <a:r>
              <a:rPr lang="en-US" dirty="0" smtClean="0"/>
              <a:t>site should cover a larger number of e-journals</a:t>
            </a:r>
          </a:p>
          <a:p>
            <a:pPr marL="971550" lvl="1" indent="-514350">
              <a:buFont typeface="+mj-lt"/>
              <a:buAutoNum type="arabicPeriod"/>
            </a:pPr>
            <a:r>
              <a:rPr lang="en-US" dirty="0" smtClean="0"/>
              <a:t>provide advanced search options (e.g. at least Boolean logic with wildcards)</a:t>
            </a:r>
          </a:p>
          <a:p>
            <a:pPr marL="971550" lvl="1" indent="-514350">
              <a:buFont typeface="+mj-lt"/>
              <a:buAutoNum type="arabicPeriod"/>
            </a:pPr>
            <a:r>
              <a:rPr lang="en-US" dirty="0" smtClean="0"/>
              <a:t>provide advanced display features (e.g. at least search keywords highlighting)</a:t>
            </a:r>
          </a:p>
          <a:p>
            <a:pPr marL="571500" indent="-514350"/>
            <a:r>
              <a:rPr lang="en-US" dirty="0" smtClean="0"/>
              <a:t>out of 200 sites available to the author, 4 fulfilled these 3 basic requirements</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16</a:t>
            </a:fld>
            <a:endParaRPr lang="de-DE" dirty="0"/>
          </a:p>
        </p:txBody>
      </p:sp>
    </p:spTree>
    <p:extLst>
      <p:ext uri="{BB962C8B-B14F-4D97-AF65-F5344CB8AC3E}">
        <p14:creationId xmlns:p14="http://schemas.microsoft.com/office/powerpoint/2010/main" val="28478719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search features analysis</a:t>
            </a:r>
          </a:p>
          <a:p>
            <a:pPr lvl="1"/>
            <a:r>
              <a:rPr lang="en-US" dirty="0" smtClean="0"/>
              <a:t>how query can be defined</a:t>
            </a:r>
          </a:p>
          <a:p>
            <a:pPr lvl="1"/>
            <a:r>
              <a:rPr lang="en-US" dirty="0" smtClean="0"/>
              <a:t>search by fields?</a:t>
            </a:r>
          </a:p>
          <a:p>
            <a:pPr lvl="1"/>
            <a:r>
              <a:rPr lang="en-US" dirty="0" smtClean="0"/>
              <a:t>other features: date filtering, phrase searching, stemming, wildcards, citation search, proximity operators</a:t>
            </a:r>
          </a:p>
          <a:p>
            <a:r>
              <a:rPr lang="en-US" dirty="0" smtClean="0"/>
              <a:t>display features analysis</a:t>
            </a:r>
          </a:p>
          <a:p>
            <a:pPr lvl="1"/>
            <a:r>
              <a:rPr lang="en-US" dirty="0" smtClean="0"/>
              <a:t>keyword highlighting on different colors based on concepts</a:t>
            </a:r>
          </a:p>
          <a:p>
            <a:r>
              <a:rPr lang="en-US" dirty="0" smtClean="0"/>
              <a:t>other features</a:t>
            </a:r>
          </a:p>
          <a:p>
            <a:pPr lvl="1"/>
            <a:r>
              <a:rPr lang="en-US" dirty="0" smtClean="0"/>
              <a:t>save/history options</a:t>
            </a:r>
          </a:p>
          <a:p>
            <a:pPr lvl="1"/>
            <a:r>
              <a:rPr lang="en-US" dirty="0" smtClean="0"/>
              <a:t>RSS feeds and search alerts</a:t>
            </a:r>
          </a:p>
          <a:p>
            <a:pPr lvl="1"/>
            <a:r>
              <a:rPr lang="en-US" dirty="0" smtClean="0"/>
              <a:t>open access</a:t>
            </a:r>
          </a:p>
          <a:p>
            <a:r>
              <a:rPr lang="en-US" dirty="0" smtClean="0"/>
              <a:t>chemical structure search</a:t>
            </a:r>
          </a:p>
          <a:p>
            <a:pPr lvl="1"/>
            <a:r>
              <a:rPr lang="en-US" dirty="0"/>
              <a:t>none of the 4</a:t>
            </a:r>
          </a:p>
          <a:p>
            <a:pPr lvl="1"/>
            <a:r>
              <a:rPr lang="en-US" dirty="0"/>
              <a:t>2 of the </a:t>
            </a:r>
            <a:r>
              <a:rPr lang="en-US" dirty="0" smtClean="0"/>
              <a:t>200</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17</a:t>
            </a:fld>
            <a:endParaRPr lang="de-DE" dirty="0"/>
          </a:p>
        </p:txBody>
      </p:sp>
    </p:spTree>
    <p:extLst>
      <p:ext uri="{BB962C8B-B14F-4D97-AF65-F5344CB8AC3E}">
        <p14:creationId xmlns:p14="http://schemas.microsoft.com/office/powerpoint/2010/main" val="32680281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Content Placeholder 2"/>
          <p:cNvSpPr>
            <a:spLocks noGrp="1"/>
          </p:cNvSpPr>
          <p:nvPr>
            <p:ph idx="1"/>
          </p:nvPr>
        </p:nvSpPr>
        <p:spPr/>
        <p:txBody>
          <a:bodyPr>
            <a:normAutofit lnSpcReduction="10000"/>
          </a:bodyPr>
          <a:lstStyle/>
          <a:p>
            <a:r>
              <a:rPr lang="en-US" dirty="0" smtClean="0"/>
              <a:t>Conclusions of this case study</a:t>
            </a:r>
          </a:p>
          <a:p>
            <a:pPr lvl="1"/>
            <a:r>
              <a:rPr lang="en-US" dirty="0" smtClean="0"/>
              <a:t>e-journal search options offered by publishers are insufficient for professional search</a:t>
            </a:r>
          </a:p>
          <a:p>
            <a:pPr lvl="2"/>
            <a:r>
              <a:rPr lang="en-US" dirty="0" smtClean="0"/>
              <a:t>why?</a:t>
            </a:r>
          </a:p>
          <a:p>
            <a:pPr lvl="3"/>
            <a:r>
              <a:rPr lang="en-US" dirty="0" smtClean="0"/>
              <a:t>patent information professionals search for rather hidden information</a:t>
            </a:r>
          </a:p>
          <a:p>
            <a:pPr lvl="3"/>
            <a:r>
              <a:rPr lang="en-US" dirty="0" smtClean="0"/>
              <a:t>they apply more complex search strategies for comprehensive retrieval</a:t>
            </a:r>
          </a:p>
          <a:p>
            <a:pPr lvl="1"/>
            <a:r>
              <a:rPr lang="en-US" dirty="0" smtClean="0"/>
              <a:t>following aspects found problematic:</a:t>
            </a:r>
          </a:p>
          <a:p>
            <a:pPr lvl="2"/>
            <a:r>
              <a:rPr lang="en-US" dirty="0" smtClean="0"/>
              <a:t>search and display features limited</a:t>
            </a:r>
          </a:p>
          <a:p>
            <a:pPr lvl="2"/>
            <a:r>
              <a:rPr lang="en-US" dirty="0" smtClean="0"/>
              <a:t>spread of journals across non-cooperating publishers</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18</a:t>
            </a:fld>
            <a:endParaRPr lang="de-DE" dirty="0"/>
          </a:p>
        </p:txBody>
      </p:sp>
    </p:spTree>
    <p:extLst>
      <p:ext uri="{BB962C8B-B14F-4D97-AF65-F5344CB8AC3E}">
        <p14:creationId xmlns:p14="http://schemas.microsoft.com/office/powerpoint/2010/main" val="14690323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Content Placeholder 2"/>
          <p:cNvSpPr>
            <a:spLocks noGrp="1"/>
          </p:cNvSpPr>
          <p:nvPr>
            <p:ph idx="1"/>
          </p:nvPr>
        </p:nvSpPr>
        <p:spPr/>
        <p:txBody>
          <a:bodyPr/>
          <a:lstStyle/>
          <a:p>
            <a:r>
              <a:rPr lang="en-US" dirty="0" smtClean="0"/>
              <a:t>Our conclusions on this case study</a:t>
            </a:r>
          </a:p>
          <a:p>
            <a:pPr lvl="1"/>
            <a:r>
              <a:rPr lang="en-US" dirty="0" smtClean="0"/>
              <a:t>absolutely no mentioning of search effectiveness</a:t>
            </a:r>
          </a:p>
          <a:p>
            <a:pPr lvl="1"/>
            <a:r>
              <a:rPr lang="en-US" dirty="0" smtClean="0"/>
              <a:t>starting point is a predefined wish list</a:t>
            </a:r>
          </a:p>
          <a:p>
            <a:pPr lvl="1"/>
            <a:r>
              <a:rPr lang="en-US" dirty="0" smtClean="0"/>
              <a:t>‘evaluation’ is all-encompassing (from coverage, to search, to display)</a:t>
            </a:r>
          </a:p>
          <a:p>
            <a:pPr lvl="1"/>
            <a:r>
              <a:rPr lang="en-US" dirty="0"/>
              <a:t> </a:t>
            </a:r>
            <a:endParaRPr lang="en-US" dirty="0" smtClean="0"/>
          </a:p>
          <a:p>
            <a:pPr lvl="1"/>
            <a:r>
              <a:rPr lang="en-US" dirty="0"/>
              <a:t> </a:t>
            </a:r>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19</a:t>
            </a:fld>
            <a:endParaRPr lang="de-DE" dirty="0"/>
          </a:p>
        </p:txBody>
      </p:sp>
    </p:spTree>
    <p:extLst>
      <p:ext uri="{BB962C8B-B14F-4D97-AF65-F5344CB8AC3E}">
        <p14:creationId xmlns:p14="http://schemas.microsoft.com/office/powerpoint/2010/main" val="35017582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Practice</a:t>
            </a:r>
          </a:p>
          <a:p>
            <a:pPr lvl="1"/>
            <a:r>
              <a:rPr lang="en-US" dirty="0" smtClean="0"/>
              <a:t>In the IP community</a:t>
            </a:r>
          </a:p>
          <a:p>
            <a:pPr lvl="1"/>
            <a:r>
              <a:rPr lang="en-US" dirty="0" smtClean="0"/>
              <a:t>In the IR community</a:t>
            </a:r>
          </a:p>
          <a:p>
            <a:r>
              <a:rPr lang="en-US" dirty="0" smtClean="0"/>
              <a:t>Discussion</a:t>
            </a:r>
            <a:endParaRPr lang="en-US" dirty="0"/>
          </a:p>
        </p:txBody>
      </p:sp>
      <p:sp>
        <p:nvSpPr>
          <p:cNvPr id="5" name="Footer Placeholder 4"/>
          <p:cNvSpPr>
            <a:spLocks noGrp="1"/>
          </p:cNvSpPr>
          <p:nvPr>
            <p:ph type="ftr" sz="quarter" idx="11"/>
          </p:nvPr>
        </p:nvSpPr>
        <p:spPr/>
        <p:txBody>
          <a:bodyPr/>
          <a:lstStyle/>
          <a:p>
            <a:r>
              <a:rPr lang="en-US" smtClean="0"/>
              <a:t>PaIR - Oct 24</a:t>
            </a:r>
            <a:r>
              <a:rPr lang="en-US" baseline="30000" smtClean="0"/>
              <a:t>th</a:t>
            </a:r>
            <a:r>
              <a:rPr lang="en-US" smtClean="0"/>
              <a:t>, 2011 – Glasgow, UK</a:t>
            </a:r>
            <a:endParaRPr lang="en-US" dirty="0" smtClean="0"/>
          </a:p>
        </p:txBody>
      </p:sp>
      <p:sp>
        <p:nvSpPr>
          <p:cNvPr id="6" name="Slide Number Placeholder 5"/>
          <p:cNvSpPr>
            <a:spLocks noGrp="1"/>
          </p:cNvSpPr>
          <p:nvPr>
            <p:ph type="sldNum" sz="quarter" idx="12"/>
          </p:nvPr>
        </p:nvSpPr>
        <p:spPr/>
        <p:txBody>
          <a:bodyPr/>
          <a:lstStyle/>
          <a:p>
            <a:fld id="{1B675E9E-6D54-0547-B250-F05479CB5ACD}" type="slidenum">
              <a:rPr lang="en-US" smtClean="0"/>
              <a:t>2</a:t>
            </a:fld>
            <a:endParaRPr lang="en-US"/>
          </a:p>
        </p:txBody>
      </p:sp>
    </p:spTree>
    <p:extLst>
      <p:ext uri="{BB962C8B-B14F-4D97-AF65-F5344CB8AC3E}">
        <p14:creationId xmlns:p14="http://schemas.microsoft.com/office/powerpoint/2010/main" val="2316194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evaluations</a:t>
            </a:r>
            <a:endParaRPr lang="en-US" dirty="0"/>
          </a:p>
        </p:txBody>
      </p:sp>
      <p:sp>
        <p:nvSpPr>
          <p:cNvPr id="3" name="Content Placeholder 2"/>
          <p:cNvSpPr>
            <a:spLocks noGrp="1"/>
          </p:cNvSpPr>
          <p:nvPr>
            <p:ph idx="1"/>
          </p:nvPr>
        </p:nvSpPr>
        <p:spPr/>
        <p:txBody>
          <a:bodyPr/>
          <a:lstStyle/>
          <a:p>
            <a:r>
              <a:rPr lang="en-US" dirty="0" smtClean="0"/>
              <a:t>Community based</a:t>
            </a:r>
          </a:p>
          <a:p>
            <a:pPr lvl="1"/>
            <a:r>
              <a:rPr lang="en-US" dirty="0" err="1" smtClean="0"/>
              <a:t>e.g.Intellogist</a:t>
            </a:r>
            <a:r>
              <a:rPr lang="en-US" dirty="0" smtClean="0"/>
              <a:t>, PIUG wiki, LinkedIn Groups</a:t>
            </a:r>
          </a:p>
          <a:p>
            <a:pPr lvl="1"/>
            <a:r>
              <a:rPr lang="en-US" dirty="0" smtClean="0"/>
              <a:t>evaluation is done ‘in the wild’</a:t>
            </a:r>
          </a:p>
          <a:p>
            <a:pPr lvl="1"/>
            <a:r>
              <a:rPr lang="en-US" dirty="0" smtClean="0"/>
              <a:t>experiences shared</a:t>
            </a:r>
          </a:p>
          <a:p>
            <a:r>
              <a:rPr lang="en-US" dirty="0" smtClean="0"/>
              <a:t>e.g. </a:t>
            </a:r>
          </a:p>
          <a:p>
            <a:pPr lvl="1"/>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20</a:t>
            </a:fld>
            <a:endParaRPr lang="de-DE" dirty="0"/>
          </a:p>
        </p:txBody>
      </p:sp>
      <p:pic>
        <p:nvPicPr>
          <p:cNvPr id="5" name="Picture 4" descr="Snapshot 2011-05-29 17-59-09.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925638"/>
            <a:ext cx="5176788" cy="2668119"/>
          </a:xfrm>
          <a:prstGeom prst="rect">
            <a:avLst/>
          </a:prstGeom>
          <a:ln>
            <a:noFill/>
          </a:ln>
          <a:effectLst>
            <a:outerShdw blurRad="50800" dist="38100" dir="2700000" algn="tl" rotWithShape="0">
              <a:prstClr val="black">
                <a:alpha val="40000"/>
              </a:prstClr>
            </a:outerShdw>
            <a:softEdge rad="112500"/>
          </a:effectLst>
        </p:spPr>
      </p:pic>
    </p:spTree>
    <p:extLst>
      <p:ext uri="{BB962C8B-B14F-4D97-AF65-F5344CB8AC3E}">
        <p14:creationId xmlns:p14="http://schemas.microsoft.com/office/powerpoint/2010/main" val="33932108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evaluations</a:t>
            </a:r>
            <a:endParaRPr lang="en-US" dirty="0"/>
          </a:p>
        </p:txBody>
      </p:sp>
      <p:sp>
        <p:nvSpPr>
          <p:cNvPr id="3" name="Content Placeholder 2"/>
          <p:cNvSpPr>
            <a:spLocks noGrp="1"/>
          </p:cNvSpPr>
          <p:nvPr>
            <p:ph idx="1"/>
          </p:nvPr>
        </p:nvSpPr>
        <p:spPr/>
        <p:txBody>
          <a:bodyPr/>
          <a:lstStyle/>
          <a:p>
            <a:r>
              <a:rPr lang="en-US" dirty="0" smtClean="0"/>
              <a:t>LinkedIn groups</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21</a:t>
            </a:fld>
            <a:endParaRPr lang="de-DE" dirty="0"/>
          </a:p>
        </p:txBody>
      </p:sp>
      <p:pic>
        <p:nvPicPr>
          <p:cNvPr id="6" name="Picture 5" descr="Snapshot 2011-05-30 12-31-2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2123154"/>
            <a:ext cx="5040560" cy="3834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Snapshot 2011-05-30 12-32-34.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36" y="2627993"/>
            <a:ext cx="6642100" cy="3416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7401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in the IR world</a:t>
            </a:r>
            <a:endParaRPr lang="en-US" dirty="0"/>
          </a:p>
        </p:txBody>
      </p:sp>
      <p:sp>
        <p:nvSpPr>
          <p:cNvPr id="3" name="Content Placeholder 2"/>
          <p:cNvSpPr>
            <a:spLocks noGrp="1"/>
          </p:cNvSpPr>
          <p:nvPr>
            <p:ph idx="1"/>
          </p:nvPr>
        </p:nvSpPr>
        <p:spPr>
          <a:xfrm>
            <a:off x="457200" y="2446421"/>
            <a:ext cx="8229600" cy="3679742"/>
          </a:xfrm>
        </p:spPr>
        <p:txBody>
          <a:bodyPr/>
          <a:lstStyle/>
          <a:p>
            <a:r>
              <a:rPr lang="en-US" dirty="0" smtClean="0"/>
              <a:t>it looks at:</a:t>
            </a:r>
          </a:p>
          <a:p>
            <a:pPr marL="914400" lvl="1" indent="-514350">
              <a:buFont typeface="+mj-lt"/>
              <a:buAutoNum type="arabicPeriod"/>
            </a:pPr>
            <a:r>
              <a:rPr lang="en-US" dirty="0" smtClean="0"/>
              <a:t>effectiveness of </a:t>
            </a:r>
            <a:r>
              <a:rPr lang="en-US" dirty="0" smtClean="0">
                <a:solidFill>
                  <a:srgbClr val="B60060"/>
                </a:solidFill>
              </a:rPr>
              <a:t>the core engine</a:t>
            </a:r>
          </a:p>
          <a:p>
            <a:pPr marL="914400" lvl="1" indent="-514350">
              <a:buFont typeface="+mj-lt"/>
              <a:buAutoNum type="arabicPeriod"/>
            </a:pPr>
            <a:r>
              <a:rPr lang="en-US" dirty="0" smtClean="0"/>
              <a:t>repeatability of experiments</a:t>
            </a:r>
          </a:p>
          <a:p>
            <a:pPr marL="914400" lvl="1" indent="-514350">
              <a:buFont typeface="+mj-lt"/>
              <a:buAutoNum type="arabicPeriod"/>
            </a:pPr>
            <a:r>
              <a:rPr lang="en-US" dirty="0" smtClean="0"/>
              <a:t>statistical significance of experiments</a:t>
            </a:r>
          </a:p>
          <a:p>
            <a:pPr marL="400050" lvl="1" indent="0">
              <a:buNone/>
            </a:pPr>
            <a:r>
              <a:rPr lang="en-US" dirty="0" smtClean="0"/>
              <a:t>[…]</a:t>
            </a:r>
          </a:p>
          <a:p>
            <a:pPr marL="914400" lvl="1" indent="-514350">
              <a:buFont typeface="+mj-lt"/>
              <a:buAutoNum type="arabicPeriod" startAt="20"/>
            </a:pPr>
            <a:r>
              <a:rPr lang="en-US" dirty="0" smtClean="0"/>
              <a:t> user interface</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22</a:t>
            </a:fld>
            <a:endParaRPr lang="de-DE" dirty="0"/>
          </a:p>
        </p:txBody>
      </p:sp>
      <p:sp>
        <p:nvSpPr>
          <p:cNvPr id="5" name="Rectangle 4"/>
          <p:cNvSpPr/>
          <p:nvPr/>
        </p:nvSpPr>
        <p:spPr>
          <a:xfrm>
            <a:off x="-324544" y="3645024"/>
            <a:ext cx="9307162" cy="738664"/>
          </a:xfrm>
          <a:prstGeom prst="rect">
            <a:avLst/>
          </a:prstGeom>
          <a:noFill/>
        </p:spPr>
        <p:txBody>
          <a:bodyPr wrap="none" lIns="0" tIns="0" rIns="0" bIns="0">
            <a:spAutoFit/>
            <a:scene3d>
              <a:camera prst="perspectiveLeft"/>
              <a:lightRig rig="threePt" dir="t"/>
            </a:scene3d>
          </a:bodyPr>
          <a:lstStyle/>
          <a:p>
            <a:pPr algn="ctr"/>
            <a:r>
              <a:rPr lang="en-US" sz="4800" b="1"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60007" dist="200025" dir="15000000" sy="30000" kx="-1800000" algn="bl" rotWithShape="0">
                    <a:prstClr val="black">
                      <a:alpha val="32000"/>
                    </a:prstClr>
                  </a:outerShdw>
                </a:effectLst>
                <a:latin typeface="OCR A Std"/>
              </a:rPr>
              <a:t>A World of Difference</a:t>
            </a:r>
            <a:endParaRPr lang="en-US" sz="4800" b="1"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60007" dist="200025" dir="15000000" sy="30000" kx="-1800000" algn="bl" rotWithShape="0">
                  <a:prstClr val="black">
                    <a:alpha val="32000"/>
                  </a:prstClr>
                </a:outerShdw>
              </a:effectLst>
              <a:latin typeface="OCR A Std"/>
            </a:endParaRPr>
          </a:p>
        </p:txBody>
      </p:sp>
    </p:spTree>
    <p:extLst>
      <p:ext uri="{BB962C8B-B14F-4D97-AF65-F5344CB8AC3E}">
        <p14:creationId xmlns:p14="http://schemas.microsoft.com/office/powerpoint/2010/main" val="764373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0" presetClass="path" presetSubtype="0" accel="50000" decel="50000" fill="hold" grpId="1" nodeType="afterEffect">
                                  <p:stCondLst>
                                    <p:cond delay="0"/>
                                  </p:stCondLst>
                                  <p:childTnLst>
                                    <p:animMotion origin="layout" path="M 0 0 L 0 -0.30442 " pathEditMode="relative" ptsTypes="AA">
                                      <p:cBhvr>
                                        <p:cTn id="13" dur="1000" fill="hold"/>
                                        <p:tgtEl>
                                          <p:spTgt spid="5"/>
                                        </p:tgtEl>
                                        <p:attrNameLst>
                                          <p:attrName>ppt_x</p:attrName>
                                          <p:attrName>ppt_y</p:attrName>
                                        </p:attrNameLst>
                                      </p:cBhvr>
                                    </p:animMotion>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childTnLst>
                                </p:cTn>
                              </p:par>
                            </p:childTnLst>
                          </p:cTn>
                        </p:par>
                        <p:par>
                          <p:cTn id="22" fill="hold">
                            <p:stCondLst>
                              <p:cond delay="50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childTnLst>
                                </p:cTn>
                              </p:par>
                            </p:childTnLst>
                          </p:cTn>
                        </p:par>
                        <p:par>
                          <p:cTn id="26" fill="hold">
                            <p:stCondLst>
                              <p:cond delay="6000"/>
                            </p:stCondLst>
                            <p:childTnLst>
                              <p:par>
                                <p:cTn id="27" presetID="10"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childTnLst>
                                </p:cTn>
                              </p:par>
                            </p:childTnLst>
                          </p:cTn>
                        </p:par>
                        <p:par>
                          <p:cTn id="30" fill="hold">
                            <p:stCondLst>
                              <p:cond delay="7000"/>
                            </p:stCondLst>
                            <p:childTnLst>
                              <p:par>
                                <p:cTn id="31" presetID="10"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childTnLst>
                                </p:cTn>
                              </p:par>
                            </p:childTnLst>
                          </p:cTn>
                        </p:par>
                        <p:par>
                          <p:cTn id="34" fill="hold">
                            <p:stCondLst>
                              <p:cond delay="8000"/>
                            </p:stCondLst>
                            <p:childTnLst>
                              <p:par>
                                <p:cTn id="35" presetID="10"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in the IR World</a:t>
            </a:r>
            <a:endParaRPr lang="en-US" dirty="0"/>
          </a:p>
        </p:txBody>
      </p:sp>
      <p:sp>
        <p:nvSpPr>
          <p:cNvPr id="3" name="Content Placeholder 2"/>
          <p:cNvSpPr>
            <a:spLocks noGrp="1"/>
          </p:cNvSpPr>
          <p:nvPr>
            <p:ph idx="1"/>
          </p:nvPr>
        </p:nvSpPr>
        <p:spPr/>
        <p:txBody>
          <a:bodyPr/>
          <a:lstStyle/>
          <a:p>
            <a:r>
              <a:rPr lang="en-US" dirty="0" smtClean="0"/>
              <a:t>organize large evaluation campaigns</a:t>
            </a:r>
          </a:p>
          <a:p>
            <a:pPr lvl="1"/>
            <a:r>
              <a:rPr lang="en-US" dirty="0" smtClean="0">
                <a:solidFill>
                  <a:srgbClr val="B60060"/>
                </a:solidFill>
              </a:rPr>
              <a:t>TREC</a:t>
            </a:r>
          </a:p>
          <a:p>
            <a:pPr lvl="1"/>
            <a:r>
              <a:rPr lang="en-US" dirty="0" smtClean="0">
                <a:solidFill>
                  <a:srgbClr val="B60060"/>
                </a:solidFill>
              </a:rPr>
              <a:t>CLEF</a:t>
            </a:r>
          </a:p>
          <a:p>
            <a:pPr lvl="1"/>
            <a:r>
              <a:rPr lang="en-US" dirty="0" smtClean="0">
                <a:solidFill>
                  <a:srgbClr val="B60060"/>
                </a:solidFill>
              </a:rPr>
              <a:t>NTCIR</a:t>
            </a:r>
          </a:p>
          <a:p>
            <a:pPr lvl="1"/>
            <a:r>
              <a:rPr lang="en-US" dirty="0" smtClean="0"/>
              <a:t>INEX</a:t>
            </a:r>
          </a:p>
          <a:p>
            <a:pPr lvl="1"/>
            <a:r>
              <a:rPr lang="en-US" dirty="0" smtClean="0"/>
              <a:t>FIRE</a:t>
            </a:r>
          </a:p>
          <a:p>
            <a:pPr lvl="1"/>
            <a:r>
              <a:rPr lang="en-US" dirty="0" smtClean="0"/>
              <a:t>…</a:t>
            </a:r>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23</a:t>
            </a:fld>
            <a:endParaRPr lang="de-DE" dirty="0"/>
          </a:p>
        </p:txBody>
      </p:sp>
    </p:spTree>
    <p:extLst>
      <p:ext uri="{BB962C8B-B14F-4D97-AF65-F5344CB8AC3E}">
        <p14:creationId xmlns:p14="http://schemas.microsoft.com/office/powerpoint/2010/main" val="23716053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campaigns</a:t>
            </a:r>
            <a:endParaRPr lang="en-US" dirty="0"/>
          </a:p>
        </p:txBody>
      </p:sp>
      <p:sp>
        <p:nvSpPr>
          <p:cNvPr id="3" name="Content Placeholder 2"/>
          <p:cNvSpPr>
            <a:spLocks noGrp="1"/>
          </p:cNvSpPr>
          <p:nvPr>
            <p:ph idx="1"/>
          </p:nvPr>
        </p:nvSpPr>
        <p:spPr/>
        <p:txBody>
          <a:bodyPr/>
          <a:lstStyle/>
          <a:p>
            <a:r>
              <a:rPr lang="en-US" dirty="0" smtClean="0"/>
              <a:t>two types of ‘interesting’ campaigns</a:t>
            </a:r>
          </a:p>
          <a:p>
            <a:pPr lvl="1"/>
            <a:r>
              <a:rPr lang="en-US" dirty="0" smtClean="0"/>
              <a:t>those which use patent data and simulate patent search</a:t>
            </a:r>
          </a:p>
          <a:p>
            <a:pPr lvl="1"/>
            <a:r>
              <a:rPr lang="en-US" dirty="0" smtClean="0"/>
              <a:t>those which evaluate IR features identified as useful by patent professionals</a:t>
            </a:r>
          </a:p>
          <a:p>
            <a:pPr lvl="2"/>
            <a:r>
              <a:rPr lang="en-US" dirty="0" smtClean="0"/>
              <a:t>e.g.</a:t>
            </a:r>
          </a:p>
          <a:p>
            <a:pPr lvl="3"/>
            <a:r>
              <a:rPr lang="en-US" dirty="0" smtClean="0"/>
              <a:t>session-based search</a:t>
            </a:r>
          </a:p>
          <a:p>
            <a:pPr lvl="3"/>
            <a:r>
              <a:rPr lang="en-US" dirty="0" smtClean="0"/>
              <a:t>relevance feedback</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24</a:t>
            </a:fld>
            <a:endParaRPr lang="de-DE" dirty="0"/>
          </a:p>
        </p:txBody>
      </p:sp>
    </p:spTree>
    <p:extLst>
      <p:ext uri="{BB962C8B-B14F-4D97-AF65-F5344CB8AC3E}">
        <p14:creationId xmlns:p14="http://schemas.microsoft.com/office/powerpoint/2010/main" val="39211852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CLEF-IP</a:t>
            </a:r>
            <a:endParaRPr lang="en-US" dirty="0"/>
          </a:p>
        </p:txBody>
      </p:sp>
      <p:sp>
        <p:nvSpPr>
          <p:cNvPr id="3" name="Content Placeholder 2"/>
          <p:cNvSpPr>
            <a:spLocks noGrp="1"/>
          </p:cNvSpPr>
          <p:nvPr>
            <p:ph idx="1"/>
          </p:nvPr>
        </p:nvSpPr>
        <p:spPr/>
        <p:txBody>
          <a:bodyPr>
            <a:normAutofit lnSpcReduction="10000"/>
          </a:bodyPr>
          <a:lstStyle/>
          <a:p>
            <a:r>
              <a:rPr lang="en-US" dirty="0" smtClean="0"/>
              <a:t>Topics</a:t>
            </a:r>
          </a:p>
          <a:p>
            <a:pPr lvl="1"/>
            <a:r>
              <a:rPr lang="en-US" dirty="0" smtClean="0"/>
              <a:t>patent documents</a:t>
            </a:r>
          </a:p>
          <a:p>
            <a:pPr lvl="2"/>
            <a:r>
              <a:rPr lang="en-US" dirty="0" smtClean="0"/>
              <a:t>2009: topic = a mixture of all documents pertaining to a patent - </a:t>
            </a:r>
            <a:r>
              <a:rPr lang="en-US" dirty="0" smtClean="0">
                <a:solidFill>
                  <a:schemeClr val="accent1"/>
                </a:solidFill>
              </a:rPr>
              <a:t>wrong</a:t>
            </a:r>
          </a:p>
          <a:p>
            <a:pPr lvl="2"/>
            <a:r>
              <a:rPr lang="en-US" dirty="0" smtClean="0"/>
              <a:t>form 2010: topic = an application document – </a:t>
            </a:r>
            <a:r>
              <a:rPr lang="en-US" dirty="0" smtClean="0">
                <a:solidFill>
                  <a:schemeClr val="accent5"/>
                </a:solidFill>
              </a:rPr>
              <a:t>better</a:t>
            </a:r>
          </a:p>
          <a:p>
            <a:pPr lvl="1"/>
            <a:r>
              <a:rPr lang="en-US" dirty="0" smtClean="0">
                <a:solidFill>
                  <a:srgbClr val="1E1C60"/>
                </a:solidFill>
              </a:rPr>
              <a:t>selection process</a:t>
            </a:r>
          </a:p>
          <a:p>
            <a:pPr lvl="2"/>
            <a:r>
              <a:rPr lang="en-US" dirty="0" smtClean="0">
                <a:solidFill>
                  <a:srgbClr val="1E1C60"/>
                </a:solidFill>
              </a:rPr>
              <a:t>defined topic pool (recent documents)</a:t>
            </a:r>
          </a:p>
          <a:p>
            <a:pPr lvl="2"/>
            <a:r>
              <a:rPr lang="en-US" dirty="0" smtClean="0">
                <a:solidFill>
                  <a:srgbClr val="1E1C60"/>
                </a:solidFill>
              </a:rPr>
              <a:t>textual content must be present in the publication</a:t>
            </a:r>
          </a:p>
          <a:p>
            <a:pPr lvl="2"/>
            <a:r>
              <a:rPr lang="en-US" dirty="0" smtClean="0">
                <a:solidFill>
                  <a:srgbClr val="1E1C60"/>
                </a:solidFill>
              </a:rPr>
              <a:t>the topic patent must have at least 3 citations in their search reports</a:t>
            </a:r>
          </a:p>
          <a:p>
            <a:pPr lvl="2"/>
            <a:endParaRPr lang="en-US" dirty="0">
              <a:solidFill>
                <a:srgbClr val="1E1C60"/>
              </a:solidFill>
            </a:endParaRPr>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25</a:t>
            </a:fld>
            <a:endParaRPr lang="de-DE" dirty="0"/>
          </a:p>
        </p:txBody>
      </p:sp>
    </p:spTree>
    <p:extLst>
      <p:ext uri="{BB962C8B-B14F-4D97-AF65-F5344CB8AC3E}">
        <p14:creationId xmlns:p14="http://schemas.microsoft.com/office/powerpoint/2010/main" val="18911463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CLEF-IP</a:t>
            </a:r>
            <a:endParaRPr lang="en-US" dirty="0"/>
          </a:p>
        </p:txBody>
      </p:sp>
      <p:sp>
        <p:nvSpPr>
          <p:cNvPr id="3" name="Content Placeholder 2"/>
          <p:cNvSpPr>
            <a:spLocks noGrp="1"/>
          </p:cNvSpPr>
          <p:nvPr>
            <p:ph idx="1"/>
          </p:nvPr>
        </p:nvSpPr>
        <p:spPr/>
        <p:txBody>
          <a:bodyPr/>
          <a:lstStyle/>
          <a:p>
            <a:r>
              <a:rPr lang="en-US" dirty="0" smtClean="0"/>
              <a:t>Relevance assessments</a:t>
            </a:r>
          </a:p>
          <a:p>
            <a:pPr lvl="1"/>
            <a:r>
              <a:rPr lang="en-US" dirty="0" smtClean="0"/>
              <a:t>different degrees of relevance</a:t>
            </a:r>
          </a:p>
          <a:p>
            <a:pPr lvl="2"/>
            <a:r>
              <a:rPr lang="en-US" dirty="0" smtClean="0"/>
              <a:t>from Applicant – less important</a:t>
            </a:r>
          </a:p>
          <a:p>
            <a:pPr lvl="2"/>
            <a:r>
              <a:rPr lang="en-US" dirty="0" smtClean="0"/>
              <a:t>from Search Report (examiner) – important</a:t>
            </a:r>
          </a:p>
          <a:p>
            <a:pPr lvl="2"/>
            <a:r>
              <a:rPr lang="en-US" dirty="0" smtClean="0"/>
              <a:t>from opposition procedure (competitor)- most important</a:t>
            </a:r>
          </a:p>
          <a:p>
            <a:pPr lvl="1"/>
            <a:r>
              <a:rPr lang="en-US" dirty="0" smtClean="0"/>
              <a:t>by definition incomplete</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26</a:t>
            </a:fld>
            <a:endParaRPr lang="de-DE" dirty="0"/>
          </a:p>
        </p:txBody>
      </p:sp>
    </p:spTree>
    <p:extLst>
      <p:ext uri="{BB962C8B-B14F-4D97-AF65-F5344CB8AC3E}">
        <p14:creationId xmlns:p14="http://schemas.microsoft.com/office/powerpoint/2010/main" val="40565205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CLEF-IP</a:t>
            </a:r>
            <a:endParaRPr lang="en-US" dirty="0"/>
          </a:p>
        </p:txBody>
      </p:sp>
      <p:sp>
        <p:nvSpPr>
          <p:cNvPr id="3" name="Content Placeholder 2"/>
          <p:cNvSpPr>
            <a:spLocks noGrp="1"/>
          </p:cNvSpPr>
          <p:nvPr>
            <p:ph idx="1"/>
          </p:nvPr>
        </p:nvSpPr>
        <p:spPr/>
        <p:txBody>
          <a:bodyPr/>
          <a:lstStyle/>
          <a:p>
            <a:r>
              <a:rPr lang="en-US" dirty="0" smtClean="0"/>
              <a:t>Evaluation procedure and measures</a:t>
            </a:r>
          </a:p>
          <a:p>
            <a:pPr lvl="1"/>
            <a:r>
              <a:rPr lang="en-US" dirty="0" smtClean="0"/>
              <a:t>pretty much the same as all other IR evaluation campaigns</a:t>
            </a:r>
          </a:p>
          <a:p>
            <a:pPr lvl="1"/>
            <a:r>
              <a:rPr lang="en-US" dirty="0" smtClean="0"/>
              <a:t>one new measure introduced in 2010</a:t>
            </a:r>
          </a:p>
          <a:p>
            <a:pPr lvl="2"/>
            <a:r>
              <a:rPr lang="en-US" dirty="0" smtClean="0"/>
              <a:t>PRES [Magdy:2010]</a:t>
            </a:r>
          </a:p>
          <a:p>
            <a:pPr lvl="3"/>
            <a:r>
              <a:rPr lang="en-US" dirty="0" smtClean="0"/>
              <a:t>recall oriented: lenient on runs which return lots of relevant documents but not necessarily highly ranked, hard to systems which return only a few relevant documents at the top</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27</a:t>
            </a:fld>
            <a:endParaRPr lang="de-DE" dirty="0"/>
          </a:p>
        </p:txBody>
      </p:sp>
    </p:spTree>
    <p:extLst>
      <p:ext uri="{BB962C8B-B14F-4D97-AF65-F5344CB8AC3E}">
        <p14:creationId xmlns:p14="http://schemas.microsoft.com/office/powerpoint/2010/main" val="35097392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NTCIR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first </a:t>
            </a:r>
            <a:r>
              <a:rPr lang="en-US" dirty="0" err="1" smtClean="0"/>
              <a:t>eval</a:t>
            </a:r>
            <a:r>
              <a:rPr lang="en-US" dirty="0" smtClean="0"/>
              <a:t> campaign to have a patent-related task in 2002</a:t>
            </a:r>
          </a:p>
          <a:p>
            <a:pPr lvl="1"/>
            <a:r>
              <a:rPr lang="en-US" dirty="0" smtClean="0"/>
              <a:t>test collection[s]</a:t>
            </a:r>
          </a:p>
          <a:p>
            <a:pPr lvl="2"/>
            <a:r>
              <a:rPr lang="en-US" dirty="0" smtClean="0"/>
              <a:t>2 years full text JP</a:t>
            </a:r>
          </a:p>
          <a:p>
            <a:pPr lvl="2"/>
            <a:r>
              <a:rPr lang="en-US" dirty="0" smtClean="0"/>
              <a:t>5 years abstracts JP and 5 years abstracts EN</a:t>
            </a:r>
          </a:p>
          <a:p>
            <a:pPr lvl="2"/>
            <a:r>
              <a:rPr lang="en-US" dirty="0" smtClean="0"/>
              <a:t>topics created manually from news articles</a:t>
            </a:r>
          </a:p>
          <a:p>
            <a:pPr lvl="3"/>
            <a:r>
              <a:rPr lang="en-US" dirty="0" smtClean="0"/>
              <a:t>all in 5 languages (JP, EN, KO, </a:t>
            </a:r>
            <a:r>
              <a:rPr lang="en-US" dirty="0" err="1" smtClean="0"/>
              <a:t>trad</a:t>
            </a:r>
            <a:r>
              <a:rPr lang="en-US" dirty="0" smtClean="0"/>
              <a:t>/simplified CN)</a:t>
            </a:r>
          </a:p>
          <a:p>
            <a:pPr lvl="3"/>
            <a:r>
              <a:rPr lang="en-US" dirty="0" smtClean="0"/>
              <a:t>6 for training and 25 for testing</a:t>
            </a:r>
          </a:p>
          <a:p>
            <a:pPr lvl="2"/>
            <a:r>
              <a:rPr lang="en-US" dirty="0" smtClean="0"/>
              <a:t>graded relevance (4 levels)</a:t>
            </a:r>
          </a:p>
          <a:p>
            <a:r>
              <a:rPr lang="en-US" dirty="0" smtClean="0"/>
              <a:t>2003/2004 – first invalidity search campaign (similar to Prior Art)</a:t>
            </a:r>
          </a:p>
          <a:p>
            <a:pPr lvl="1"/>
            <a:r>
              <a:rPr lang="en-US" dirty="0" smtClean="0"/>
              <a:t>results had to order passages of the document in order of importance to the query</a:t>
            </a:r>
          </a:p>
          <a:p>
            <a:pPr lvl="1"/>
            <a:r>
              <a:rPr lang="en-US" dirty="0" smtClean="0"/>
              <a:t>human evaluations again</a:t>
            </a:r>
          </a:p>
          <a:p>
            <a:pPr lvl="2"/>
            <a:r>
              <a:rPr lang="en-US" dirty="0" smtClean="0"/>
              <a:t>7 train topics, 103 test topics (34 manually evaluated, 69 based on the search report)</a:t>
            </a:r>
          </a:p>
          <a:p>
            <a:pPr lvl="2"/>
            <a:r>
              <a:rPr lang="en-US" dirty="0" smtClean="0"/>
              <a:t>topic – JP patent application rejected by the JPO</a:t>
            </a:r>
          </a:p>
          <a:p>
            <a:pPr lvl="2"/>
            <a:r>
              <a:rPr lang="en-US" dirty="0" smtClean="0"/>
              <a:t>topics translated into EN and simplified CN</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28</a:t>
            </a:fld>
            <a:endParaRPr lang="de-DE" dirty="0"/>
          </a:p>
        </p:txBody>
      </p:sp>
    </p:spTree>
    <p:extLst>
      <p:ext uri="{BB962C8B-B14F-4D97-AF65-F5344CB8AC3E}">
        <p14:creationId xmlns:p14="http://schemas.microsoft.com/office/powerpoint/2010/main" val="25126499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NTCIR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NTCIR-5 (2004-2005)</a:t>
            </a:r>
          </a:p>
          <a:p>
            <a:pPr lvl="1"/>
            <a:r>
              <a:rPr lang="en-US" dirty="0" smtClean="0"/>
              <a:t>document retrieval, passage retrieval, classification</a:t>
            </a:r>
          </a:p>
          <a:p>
            <a:r>
              <a:rPr lang="en-US" dirty="0" smtClean="0"/>
              <a:t>NTCIR-6 (2006-2007)</a:t>
            </a:r>
          </a:p>
          <a:p>
            <a:pPr lvl="1"/>
            <a:r>
              <a:rPr lang="en-US" dirty="0" smtClean="0"/>
              <a:t>JP retrieval, EN retrieval, classification</a:t>
            </a:r>
          </a:p>
          <a:p>
            <a:r>
              <a:rPr lang="en-US" dirty="0" smtClean="0"/>
              <a:t>NTCIR-7 (2007-2008)</a:t>
            </a:r>
          </a:p>
          <a:p>
            <a:pPr lvl="1"/>
            <a:r>
              <a:rPr lang="en-US" dirty="0" smtClean="0"/>
              <a:t>classification of research papers in IPC</a:t>
            </a:r>
          </a:p>
          <a:p>
            <a:r>
              <a:rPr lang="en-US" dirty="0" smtClean="0"/>
              <a:t>NTCIR-8 (2009-2010)</a:t>
            </a:r>
          </a:p>
          <a:p>
            <a:pPr lvl="1"/>
            <a:r>
              <a:rPr lang="en-US" dirty="0" smtClean="0"/>
              <a:t>same as 7 + trend map creation</a:t>
            </a:r>
          </a:p>
          <a:p>
            <a:r>
              <a:rPr lang="en-US" dirty="0" smtClean="0"/>
              <a:t>NTCIR-9 (2010-2011) no longer retrieval, but Patent MT task</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29</a:t>
            </a:fld>
            <a:endParaRPr lang="de-DE" dirty="0"/>
          </a:p>
        </p:txBody>
      </p:sp>
    </p:spTree>
    <p:extLst>
      <p:ext uri="{BB962C8B-B14F-4D97-AF65-F5344CB8AC3E}">
        <p14:creationId xmlns:p14="http://schemas.microsoft.com/office/powerpoint/2010/main" val="29425001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r>
              <a:rPr lang="en-US" dirty="0" smtClean="0">
                <a:latin typeface="Trebuchet MS" pitchFamily="34" charset="0"/>
                <a:cs typeface="Trebuchet MS" pitchFamily="34" charset="0"/>
              </a:rPr>
              <a:t>Evaluation for the Patent domain</a:t>
            </a:r>
          </a:p>
        </p:txBody>
      </p:sp>
      <p:sp>
        <p:nvSpPr>
          <p:cNvPr id="55299" name="Content Placeholder 2"/>
          <p:cNvSpPr>
            <a:spLocks noGrp="1"/>
          </p:cNvSpPr>
          <p:nvPr>
            <p:ph idx="1"/>
          </p:nvPr>
        </p:nvSpPr>
        <p:spPr/>
        <p:txBody>
          <a:bodyPr>
            <a:normAutofit/>
          </a:bodyPr>
          <a:lstStyle/>
          <a:p>
            <a:r>
              <a:rPr lang="en-US" b="1" dirty="0" smtClean="0">
                <a:latin typeface="Trebuchet MS" pitchFamily="34" charset="0"/>
                <a:cs typeface="Trebuchet MS" pitchFamily="34" charset="0"/>
              </a:rPr>
              <a:t>High Recall</a:t>
            </a:r>
            <a:r>
              <a:rPr lang="en-US" dirty="0" smtClean="0">
                <a:latin typeface="Trebuchet MS" pitchFamily="34" charset="0"/>
                <a:cs typeface="Trebuchet MS" pitchFamily="34" charset="0"/>
              </a:rPr>
              <a:t>: a single missed document can invalidate a patent</a:t>
            </a:r>
          </a:p>
          <a:p>
            <a:r>
              <a:rPr lang="en-US" b="1" dirty="0" smtClean="0">
                <a:latin typeface="Trebuchet MS" pitchFamily="34" charset="0"/>
                <a:cs typeface="Trebuchet MS" pitchFamily="34" charset="0"/>
              </a:rPr>
              <a:t>Session based</a:t>
            </a:r>
            <a:r>
              <a:rPr lang="en-US" dirty="0" smtClean="0">
                <a:latin typeface="Trebuchet MS" pitchFamily="34" charset="0"/>
                <a:cs typeface="Trebuchet MS" pitchFamily="34" charset="0"/>
              </a:rPr>
              <a:t>: single searches may involve days of cycles of results review and query reformulation</a:t>
            </a:r>
          </a:p>
          <a:p>
            <a:r>
              <a:rPr lang="en-US" b="1" dirty="0" smtClean="0">
                <a:latin typeface="Trebuchet MS" pitchFamily="34" charset="0"/>
                <a:cs typeface="Trebuchet MS" pitchFamily="34" charset="0"/>
              </a:rPr>
              <a:t>Defendable</a:t>
            </a:r>
            <a:r>
              <a:rPr lang="en-US" dirty="0" smtClean="0">
                <a:latin typeface="Trebuchet MS" pitchFamily="34" charset="0"/>
                <a:cs typeface="Trebuchet MS" pitchFamily="34" charset="0"/>
              </a:rPr>
              <a:t>: Process and results may need to be defended in court </a:t>
            </a:r>
          </a:p>
          <a:p>
            <a:pPr lvl="1"/>
            <a:endParaRPr lang="en-US" dirty="0" smtClean="0">
              <a:latin typeface="Trebuchet MS" pitchFamily="34" charset="0"/>
              <a:cs typeface="Trebuchet MS" pitchFamily="34" charset="0"/>
            </a:endParaRPr>
          </a:p>
        </p:txBody>
      </p:sp>
    </p:spTree>
    <p:extLst>
      <p:ext uri="{BB962C8B-B14F-4D97-AF65-F5344CB8AC3E}">
        <p14:creationId xmlns:p14="http://schemas.microsoft.com/office/powerpoint/2010/main" val="33618019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campaigns &amp; users</a:t>
            </a:r>
            <a:endParaRPr lang="en-US" dirty="0"/>
          </a:p>
        </p:txBody>
      </p:sp>
      <p:sp>
        <p:nvSpPr>
          <p:cNvPr id="3" name="Content Placeholder 2"/>
          <p:cNvSpPr>
            <a:spLocks noGrp="1"/>
          </p:cNvSpPr>
          <p:nvPr>
            <p:ph idx="1"/>
          </p:nvPr>
        </p:nvSpPr>
        <p:spPr/>
        <p:txBody>
          <a:bodyPr>
            <a:normAutofit lnSpcReduction="10000"/>
          </a:bodyPr>
          <a:lstStyle/>
          <a:p>
            <a:r>
              <a:rPr lang="en-US" dirty="0" smtClean="0"/>
              <a:t>Different levels of user involvement</a:t>
            </a:r>
          </a:p>
          <a:p>
            <a:pPr lvl="1"/>
            <a:r>
              <a:rPr lang="en-US" dirty="0" smtClean="0"/>
              <a:t>Based on subjectivity levels</a:t>
            </a:r>
          </a:p>
          <a:p>
            <a:pPr marL="971550" lvl="1" indent="-514350">
              <a:buFont typeface="+mj-lt"/>
              <a:buAutoNum type="arabicPeriod"/>
            </a:pPr>
            <a:r>
              <a:rPr lang="en-US" dirty="0" smtClean="0"/>
              <a:t>Relevant/non-relevant assessments</a:t>
            </a:r>
          </a:p>
          <a:p>
            <a:pPr marL="1371600" lvl="2" indent="-514350"/>
            <a:r>
              <a:rPr lang="en-US" sz="2000" dirty="0" smtClean="0"/>
              <a:t>Used largely in lab-like evaluation as described before</a:t>
            </a:r>
          </a:p>
          <a:p>
            <a:pPr marL="971550" lvl="1" indent="-514350">
              <a:buFont typeface="+mj-lt"/>
              <a:buAutoNum type="arabicPeriod"/>
            </a:pPr>
            <a:r>
              <a:rPr lang="en-US" dirty="0" smtClean="0"/>
              <a:t>User satisfaction evaluation</a:t>
            </a:r>
          </a:p>
          <a:p>
            <a:r>
              <a:rPr lang="en-US" dirty="0" smtClean="0"/>
              <a:t>Some work on 1., very little on 2.</a:t>
            </a:r>
          </a:p>
          <a:p>
            <a:pPr lvl="1"/>
            <a:r>
              <a:rPr lang="en-US" dirty="0" smtClean="0"/>
              <a:t>User satisfaction is very subjective</a:t>
            </a:r>
          </a:p>
          <a:p>
            <a:pPr lvl="2"/>
            <a:r>
              <a:rPr lang="en-US" dirty="0" smtClean="0"/>
              <a:t>UIs play a major role</a:t>
            </a:r>
          </a:p>
          <a:p>
            <a:pPr lvl="2"/>
            <a:r>
              <a:rPr lang="en-US" dirty="0" smtClean="0"/>
              <a:t>Search dissatisfaction can be a result of the non-existence of relevant documents</a:t>
            </a:r>
          </a:p>
          <a:p>
            <a:pPr lvl="1"/>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30</a:t>
            </a:fld>
            <a:endParaRPr lang="de-DE" dirty="0"/>
          </a:p>
        </p:txBody>
      </p:sp>
    </p:spTree>
    <p:extLst>
      <p:ext uri="{BB962C8B-B14F-4D97-AF65-F5344CB8AC3E}">
        <p14:creationId xmlns:p14="http://schemas.microsoft.com/office/powerpoint/2010/main" val="32934502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evaluation campaign</a:t>
            </a:r>
            <a:endParaRPr lang="en-US" dirty="0"/>
          </a:p>
        </p:txBody>
      </p:sp>
      <p:sp>
        <p:nvSpPr>
          <p:cNvPr id="3" name="Content Placeholder 2"/>
          <p:cNvSpPr>
            <a:spLocks noGrp="1"/>
          </p:cNvSpPr>
          <p:nvPr>
            <p:ph idx="1"/>
          </p:nvPr>
        </p:nvSpPr>
        <p:spPr/>
        <p:txBody>
          <a:bodyPr>
            <a:normAutofit lnSpcReduction="10000"/>
          </a:bodyPr>
          <a:lstStyle/>
          <a:p>
            <a:r>
              <a:rPr lang="en-US" dirty="0" smtClean="0"/>
              <a:t>TREC Relevance Feedback track</a:t>
            </a:r>
          </a:p>
          <a:p>
            <a:pPr lvl="1"/>
            <a:r>
              <a:rPr lang="en-US" dirty="0" smtClean="0"/>
              <a:t>from 2008 to 2010</a:t>
            </a:r>
          </a:p>
          <a:p>
            <a:pPr lvl="2"/>
            <a:r>
              <a:rPr lang="en-US" dirty="0" smtClean="0"/>
              <a:t>2008 concentrated on the algorithm itself</a:t>
            </a:r>
          </a:p>
          <a:p>
            <a:pPr lvl="3"/>
            <a:r>
              <a:rPr lang="en-US" dirty="0" smtClean="0"/>
              <a:t>participants were given the same sets of judged docs and used their own algorithms to retrieve new docs</a:t>
            </a:r>
          </a:p>
          <a:p>
            <a:pPr lvl="2"/>
            <a:r>
              <a:rPr lang="en-US" dirty="0" smtClean="0"/>
              <a:t>2009 concentrated on finding good sets of docs to base their retrieval on</a:t>
            </a:r>
          </a:p>
          <a:p>
            <a:pPr lvl="3"/>
            <a:r>
              <a:rPr lang="en-US" dirty="0" smtClean="0"/>
              <a:t>each participant submitted one or two sets of 5 documents for each topic, 3-5 other participants ran with those docs </a:t>
            </a:r>
            <a:r>
              <a:rPr lang="en-US" dirty="0" smtClean="0">
                <a:sym typeface="Wingdings"/>
              </a:rPr>
              <a:t> get a system independent score of how good those docs were</a:t>
            </a:r>
          </a:p>
          <a:p>
            <a:pPr lvl="2"/>
            <a:r>
              <a:rPr lang="en-US" dirty="0" smtClean="0">
                <a:sym typeface="Wingdings"/>
              </a:rPr>
              <a:t>2010 focuses even more, on 1 document only (how good it is for RF)</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31</a:t>
            </a:fld>
            <a:endParaRPr lang="de-DE" dirty="0"/>
          </a:p>
        </p:txBody>
      </p:sp>
    </p:spTree>
    <p:extLst>
      <p:ext uri="{BB962C8B-B14F-4D97-AF65-F5344CB8AC3E}">
        <p14:creationId xmlns:p14="http://schemas.microsoft.com/office/powerpoint/2010/main" val="219821514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Session-based IR evaluation</a:t>
            </a:r>
            <a:endParaRPr lang="en-US" dirty="0"/>
          </a:p>
        </p:txBody>
      </p:sp>
      <p:sp>
        <p:nvSpPr>
          <p:cNvPr id="3" name="Content Placeholder 2"/>
          <p:cNvSpPr>
            <a:spLocks noGrp="1"/>
          </p:cNvSpPr>
          <p:nvPr>
            <p:ph idx="1"/>
          </p:nvPr>
        </p:nvSpPr>
        <p:spPr/>
        <p:txBody>
          <a:bodyPr>
            <a:normAutofit fontScale="92500"/>
          </a:bodyPr>
          <a:lstStyle/>
          <a:p>
            <a:r>
              <a:rPr lang="en-US" dirty="0" smtClean="0"/>
              <a:t>first organized in 2010</a:t>
            </a:r>
          </a:p>
          <a:p>
            <a:endParaRPr lang="en-US" dirty="0"/>
          </a:p>
          <a:p>
            <a:endParaRPr lang="en-US" dirty="0" smtClean="0"/>
          </a:p>
          <a:p>
            <a:endParaRPr lang="en-US" dirty="0"/>
          </a:p>
          <a:p>
            <a:r>
              <a:rPr lang="en-US" dirty="0" smtClean="0"/>
              <a:t>Objectives</a:t>
            </a:r>
          </a:p>
          <a:p>
            <a:pPr marL="971550" lvl="1" indent="-514350">
              <a:buFont typeface="+mj-lt"/>
              <a:buAutoNum type="arabicPeriod"/>
            </a:pPr>
            <a:r>
              <a:rPr lang="en-US" dirty="0" smtClean="0"/>
              <a:t>to see if a system can improve results based on knowledge of a previous query</a:t>
            </a:r>
          </a:p>
          <a:p>
            <a:pPr marL="971550" lvl="1" indent="-514350">
              <a:buFont typeface="+mj-lt"/>
              <a:buAutoNum type="arabicPeriod"/>
            </a:pPr>
            <a:r>
              <a:rPr lang="en-US" dirty="0" smtClean="0"/>
              <a:t>to evaluate system performance over an entire session rather than the usual ad-hoc methodology</a:t>
            </a:r>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32</a:t>
            </a:fld>
            <a:endParaRPr lang="de-DE" dirty="0"/>
          </a:p>
        </p:txBody>
      </p:sp>
      <p:sp>
        <p:nvSpPr>
          <p:cNvPr id="5" name="TextBox 4"/>
          <p:cNvSpPr txBox="1"/>
          <p:nvPr/>
        </p:nvSpPr>
        <p:spPr>
          <a:xfrm>
            <a:off x="179512" y="2132856"/>
            <a:ext cx="86868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“A search engine may be able to better serve a user not by ranking the most relevant results to each query in the sequence, but by ranking results that help “point the way” to what the user is really looking for, or by complementing results from previous queries in the sequence with new results, or in other currently-unanticipated ways.</a:t>
            </a:r>
            <a:r>
              <a:rPr lang="en-US" dirty="0" smtClean="0"/>
              <a:t>”</a:t>
            </a:r>
            <a:endParaRPr lang="en-US" dirty="0"/>
          </a:p>
        </p:txBody>
      </p:sp>
    </p:spTree>
    <p:extLst>
      <p:ext uri="{BB962C8B-B14F-4D97-AF65-F5344CB8AC3E}">
        <p14:creationId xmlns:p14="http://schemas.microsoft.com/office/powerpoint/2010/main" val="183239475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Session-based IR evaluation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150 query pairs</a:t>
            </a:r>
          </a:p>
          <a:p>
            <a:pPr lvl="1"/>
            <a:r>
              <a:rPr lang="en-US" dirty="0" smtClean="0"/>
              <a:t>original query : reformulated query</a:t>
            </a:r>
          </a:p>
          <a:p>
            <a:pPr lvl="1"/>
            <a:r>
              <a:rPr lang="en-US" dirty="0" smtClean="0"/>
              <a:t>three types of reformulations</a:t>
            </a:r>
          </a:p>
          <a:p>
            <a:pPr lvl="2"/>
            <a:r>
              <a:rPr lang="en-US" dirty="0" smtClean="0"/>
              <a:t>specifications</a:t>
            </a:r>
          </a:p>
          <a:p>
            <a:pPr lvl="2"/>
            <a:r>
              <a:rPr lang="en-US" dirty="0" smtClean="0"/>
              <a:t>generalizations</a:t>
            </a:r>
          </a:p>
          <a:p>
            <a:pPr lvl="2"/>
            <a:r>
              <a:rPr lang="en-US" dirty="0" smtClean="0"/>
              <a:t>drifting/parallel reformulations</a:t>
            </a:r>
          </a:p>
          <a:p>
            <a:r>
              <a:rPr lang="en-US" dirty="0" smtClean="0"/>
              <a:t>for each query, participants submit 3 ranked lists:</a:t>
            </a:r>
          </a:p>
          <a:p>
            <a:pPr marL="971550" lvl="1" indent="-514350">
              <a:buFont typeface="+mj-lt"/>
              <a:buAutoNum type="arabicPeriod"/>
            </a:pPr>
            <a:r>
              <a:rPr lang="en-US" dirty="0" smtClean="0"/>
              <a:t>over the original query</a:t>
            </a:r>
          </a:p>
          <a:p>
            <a:pPr marL="971550" lvl="1" indent="-514350">
              <a:buFont typeface="+mj-lt"/>
              <a:buAutoNum type="arabicPeriod"/>
            </a:pPr>
            <a:r>
              <a:rPr lang="en-US" dirty="0" smtClean="0"/>
              <a:t>over the reformulated query only</a:t>
            </a:r>
          </a:p>
          <a:p>
            <a:pPr marL="971550" lvl="1" indent="-514350">
              <a:buFont typeface="+mj-lt"/>
              <a:buAutoNum type="arabicPeriod"/>
            </a:pPr>
            <a:r>
              <a:rPr lang="en-US" dirty="0" smtClean="0"/>
              <a:t>over the reformulated query taking into account the original one</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33</a:t>
            </a:fld>
            <a:endParaRPr lang="de-DE" dirty="0"/>
          </a:p>
        </p:txBody>
      </p:sp>
    </p:spTree>
    <p:extLst>
      <p:ext uri="{BB962C8B-B14F-4D97-AF65-F5344CB8AC3E}">
        <p14:creationId xmlns:p14="http://schemas.microsoft.com/office/powerpoint/2010/main" val="966056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Introduction</a:t>
            </a:r>
          </a:p>
          <a:p>
            <a:r>
              <a:rPr lang="en-US" dirty="0" smtClean="0">
                <a:solidFill>
                  <a:schemeClr val="bg1">
                    <a:lumMod val="50000"/>
                  </a:schemeClr>
                </a:solidFill>
              </a:rPr>
              <a:t>Practice</a:t>
            </a:r>
          </a:p>
          <a:p>
            <a:pPr lvl="1"/>
            <a:r>
              <a:rPr lang="en-US" dirty="0" smtClean="0">
                <a:solidFill>
                  <a:schemeClr val="bg1">
                    <a:lumMod val="50000"/>
                  </a:schemeClr>
                </a:solidFill>
              </a:rPr>
              <a:t>In the IP community</a:t>
            </a:r>
          </a:p>
          <a:p>
            <a:pPr lvl="1"/>
            <a:r>
              <a:rPr lang="en-US" dirty="0" smtClean="0">
                <a:solidFill>
                  <a:schemeClr val="bg1">
                    <a:lumMod val="50000"/>
                  </a:schemeClr>
                </a:solidFill>
              </a:rPr>
              <a:t>In the IR community</a:t>
            </a:r>
          </a:p>
          <a:p>
            <a:r>
              <a:rPr lang="en-US" dirty="0" smtClean="0"/>
              <a:t>Discussion</a:t>
            </a:r>
            <a:endParaRPr lang="en-US" dirty="0"/>
          </a:p>
        </p:txBody>
      </p:sp>
      <p:sp>
        <p:nvSpPr>
          <p:cNvPr id="5" name="Footer Placeholder 4"/>
          <p:cNvSpPr>
            <a:spLocks noGrp="1"/>
          </p:cNvSpPr>
          <p:nvPr>
            <p:ph type="ftr" sz="quarter" idx="11"/>
          </p:nvPr>
        </p:nvSpPr>
        <p:spPr/>
        <p:txBody>
          <a:bodyPr/>
          <a:lstStyle/>
          <a:p>
            <a:r>
              <a:rPr lang="en-US" smtClean="0"/>
              <a:t>PaIR - Oct 24</a:t>
            </a:r>
            <a:r>
              <a:rPr lang="en-US" baseline="30000" smtClean="0"/>
              <a:t>th</a:t>
            </a:r>
            <a:r>
              <a:rPr lang="en-US" smtClean="0"/>
              <a:t>, 2011 – Glasgow, UK</a:t>
            </a:r>
            <a:endParaRPr lang="en-US" dirty="0" smtClean="0"/>
          </a:p>
        </p:txBody>
      </p:sp>
      <p:sp>
        <p:nvSpPr>
          <p:cNvPr id="6" name="Slide Number Placeholder 5"/>
          <p:cNvSpPr>
            <a:spLocks noGrp="1"/>
          </p:cNvSpPr>
          <p:nvPr>
            <p:ph type="sldNum" sz="quarter" idx="12"/>
          </p:nvPr>
        </p:nvSpPr>
        <p:spPr/>
        <p:txBody>
          <a:bodyPr/>
          <a:lstStyle/>
          <a:p>
            <a:fld id="{1B675E9E-6D54-0547-B250-F05479CB5ACD}" type="slidenum">
              <a:rPr lang="en-US" smtClean="0"/>
              <a:t>34</a:t>
            </a:fld>
            <a:endParaRPr lang="en-US"/>
          </a:p>
        </p:txBody>
      </p:sp>
    </p:spTree>
    <p:extLst>
      <p:ext uri="{BB962C8B-B14F-4D97-AF65-F5344CB8AC3E}">
        <p14:creationId xmlns:p14="http://schemas.microsoft.com/office/powerpoint/2010/main" val="1721028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We need to be able to convey the focus of an evaluation campaign </a:t>
            </a:r>
            <a:endParaRPr lang="en-US" dirty="0"/>
          </a:p>
        </p:txBody>
      </p:sp>
      <p:sp>
        <p:nvSpPr>
          <p:cNvPr id="4" name="Footer Placeholder 3"/>
          <p:cNvSpPr>
            <a:spLocks noGrp="1"/>
          </p:cNvSpPr>
          <p:nvPr>
            <p:ph type="ftr" sz="quarter" idx="11"/>
          </p:nvPr>
        </p:nvSpPr>
        <p:spPr/>
        <p:txBody>
          <a:bodyPr/>
          <a:lstStyle/>
          <a:p>
            <a:r>
              <a:rPr lang="en-US" smtClean="0"/>
              <a:t>PaIR - Oct 24</a:t>
            </a:r>
            <a:r>
              <a:rPr lang="en-US" baseline="30000" smtClean="0"/>
              <a:t>th</a:t>
            </a:r>
            <a:r>
              <a:rPr lang="en-US" smtClean="0"/>
              <a:t>, 2011 – Glasgow, UK</a:t>
            </a:r>
            <a:endParaRPr lang="en-US" dirty="0" smtClean="0"/>
          </a:p>
        </p:txBody>
      </p:sp>
      <p:sp>
        <p:nvSpPr>
          <p:cNvPr id="5" name="Slide Number Placeholder 4"/>
          <p:cNvSpPr>
            <a:spLocks noGrp="1"/>
          </p:cNvSpPr>
          <p:nvPr>
            <p:ph type="sldNum" sz="quarter" idx="12"/>
          </p:nvPr>
        </p:nvSpPr>
        <p:spPr/>
        <p:txBody>
          <a:bodyPr/>
          <a:lstStyle/>
          <a:p>
            <a:fld id="{1B675E9E-6D54-0547-B250-F05479CB5ACD}" type="slidenum">
              <a:rPr lang="en-US" smtClean="0"/>
              <a:t>35</a:t>
            </a:fld>
            <a:endParaRPr lang="en-US"/>
          </a:p>
        </p:txBody>
      </p:sp>
      <p:pic>
        <p:nvPicPr>
          <p:cNvPr id="6" name="Picture 5"/>
          <p:cNvPicPr>
            <a:picLocks noChangeAspect="1"/>
          </p:cNvPicPr>
          <p:nvPr/>
        </p:nvPicPr>
        <p:blipFill>
          <a:blip r:embed="rId2"/>
          <a:stretch>
            <a:fillRect/>
          </a:stretch>
        </p:blipFill>
        <p:spPr>
          <a:xfrm>
            <a:off x="1913024" y="2585559"/>
            <a:ext cx="5003800" cy="3797527"/>
          </a:xfrm>
          <a:prstGeom prst="rect">
            <a:avLst/>
          </a:prstGeom>
        </p:spPr>
      </p:pic>
    </p:spTree>
    <p:extLst>
      <p:ext uri="{BB962C8B-B14F-4D97-AF65-F5344CB8AC3E}">
        <p14:creationId xmlns:p14="http://schemas.microsoft.com/office/powerpoint/2010/main" val="307307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Aspects of investigation</a:t>
            </a:r>
            <a:endParaRPr lang="en-US" dirty="0"/>
          </a:p>
        </p:txBody>
      </p:sp>
      <p:sp>
        <p:nvSpPr>
          <p:cNvPr id="3" name="Content Placeholder 2"/>
          <p:cNvSpPr>
            <a:spLocks noGrp="1"/>
          </p:cNvSpPr>
          <p:nvPr>
            <p:ph idx="1"/>
          </p:nvPr>
        </p:nvSpPr>
        <p:spPr>
          <a:xfrm>
            <a:off x="160421" y="1600200"/>
            <a:ext cx="8769684" cy="4525963"/>
          </a:xfrm>
        </p:spPr>
        <p:txBody>
          <a:bodyPr>
            <a:noAutofit/>
          </a:bodyPr>
          <a:lstStyle/>
          <a:p>
            <a:r>
              <a:rPr lang="en-US" sz="2000" b="1" dirty="0" smtClean="0">
                <a:effectLst/>
              </a:rPr>
              <a:t>Low-level features </a:t>
            </a:r>
            <a:r>
              <a:rPr lang="en-US" sz="2000" dirty="0" smtClean="0">
                <a:effectLst/>
              </a:rPr>
              <a:t>are those features which form the back-end of a system</a:t>
            </a:r>
          </a:p>
          <a:p>
            <a:pPr lvl="1"/>
            <a:r>
              <a:rPr lang="en-US" sz="1600" b="1" dirty="0" smtClean="0">
                <a:effectLst/>
              </a:rPr>
              <a:t>Type of index</a:t>
            </a:r>
            <a:r>
              <a:rPr lang="en-US" sz="1600" dirty="0" smtClean="0">
                <a:effectLst/>
              </a:rPr>
              <a:t> refers to comparisons between different indices, such as: full-text indices (e.g. vector-space models, simple inverted lists), manually created semantic indices (e.g. Chemical Abstracts Services), automatically created semantic indices (e.g. based on information extraction techniques), non-textual images (e.g. chemical formulas, images). A cell on this row will be </a:t>
            </a:r>
            <a:r>
              <a:rPr lang="en-US" sz="1600" dirty="0" err="1" smtClean="0">
                <a:effectLst/>
              </a:rPr>
              <a:t>coloured</a:t>
            </a:r>
            <a:r>
              <a:rPr lang="en-US" sz="1600" dirty="0" smtClean="0">
                <a:effectLst/>
              </a:rPr>
              <a:t> if the evaluation compared at least two different types of indices (preferably on the same data). It shall also be </a:t>
            </a:r>
            <a:r>
              <a:rPr lang="en-US" sz="1600" dirty="0" err="1" smtClean="0">
                <a:effectLst/>
              </a:rPr>
              <a:t>coloured</a:t>
            </a:r>
            <a:r>
              <a:rPr lang="en-US" sz="1600" dirty="0" smtClean="0">
                <a:effectLst/>
              </a:rPr>
              <a:t> if the comparison involves the same index, but with different parameters or scoring functions.</a:t>
            </a:r>
          </a:p>
          <a:p>
            <a:pPr lvl="1"/>
            <a:r>
              <a:rPr lang="en-US" sz="1600" b="1" dirty="0" smtClean="0">
                <a:effectLst/>
              </a:rPr>
              <a:t>Query types</a:t>
            </a:r>
            <a:r>
              <a:rPr lang="en-US" sz="1600" dirty="0" smtClean="0">
                <a:effectLst/>
              </a:rPr>
              <a:t> refers to the choices offered to the user in inputting his or her request for information. This is related to the types of indices available, but several query types can be compared for the same index. A cell on this row shall be </a:t>
            </a:r>
            <a:r>
              <a:rPr lang="en-US" sz="1600" dirty="0" err="1" smtClean="0">
                <a:effectLst/>
              </a:rPr>
              <a:t>coloured</a:t>
            </a:r>
            <a:r>
              <a:rPr lang="en-US" sz="1600" dirty="0" smtClean="0">
                <a:effectLst/>
              </a:rPr>
              <a:t> if the comparison involves two or more query types for the same or for different indices. </a:t>
            </a:r>
          </a:p>
          <a:p>
            <a:pPr lvl="1"/>
            <a:r>
              <a:rPr lang="en-US" sz="1600" b="1" dirty="0" smtClean="0">
                <a:effectLst/>
              </a:rPr>
              <a:t>Cross-Language search</a:t>
            </a:r>
            <a:r>
              <a:rPr lang="en-US" sz="1600" dirty="0" smtClean="0">
                <a:effectLst/>
              </a:rPr>
              <a:t> refers to comparisons between systems allowing the query and the index to be in different languages. A cell on this row shall be </a:t>
            </a:r>
            <a:r>
              <a:rPr lang="en-US" sz="1600" dirty="0" err="1" smtClean="0">
                <a:effectLst/>
              </a:rPr>
              <a:t>coloured</a:t>
            </a:r>
            <a:r>
              <a:rPr lang="en-US" sz="1600" dirty="0" smtClean="0">
                <a:effectLst/>
              </a:rPr>
              <a:t> if the evaluation involves at least two systems which translate either the query or the documents to be indexed. Note that in general this will imply different index types and/or queries for the different languages.</a:t>
            </a:r>
          </a:p>
        </p:txBody>
      </p:sp>
      <p:sp>
        <p:nvSpPr>
          <p:cNvPr id="4" name="Footer Placeholder 3"/>
          <p:cNvSpPr>
            <a:spLocks noGrp="1"/>
          </p:cNvSpPr>
          <p:nvPr>
            <p:ph type="ftr" sz="quarter" idx="11"/>
          </p:nvPr>
        </p:nvSpPr>
        <p:spPr/>
        <p:txBody>
          <a:bodyPr/>
          <a:lstStyle/>
          <a:p>
            <a:r>
              <a:rPr lang="en-US" smtClean="0"/>
              <a:t>PaIR - Oct 24</a:t>
            </a:r>
            <a:r>
              <a:rPr lang="en-US" baseline="30000" smtClean="0"/>
              <a:t>th</a:t>
            </a:r>
            <a:r>
              <a:rPr lang="en-US" smtClean="0"/>
              <a:t>, 2011 – Glasgow, UK</a:t>
            </a:r>
            <a:endParaRPr lang="en-US" dirty="0" smtClean="0"/>
          </a:p>
        </p:txBody>
      </p:sp>
      <p:sp>
        <p:nvSpPr>
          <p:cNvPr id="5" name="Slide Number Placeholder 4"/>
          <p:cNvSpPr>
            <a:spLocks noGrp="1"/>
          </p:cNvSpPr>
          <p:nvPr>
            <p:ph type="sldNum" sz="quarter" idx="12"/>
          </p:nvPr>
        </p:nvSpPr>
        <p:spPr/>
        <p:txBody>
          <a:bodyPr/>
          <a:lstStyle/>
          <a:p>
            <a:fld id="{1B675E9E-6D54-0547-B250-F05479CB5ACD}" type="slidenum">
              <a:rPr lang="en-US" smtClean="0"/>
              <a:t>36</a:t>
            </a:fld>
            <a:endParaRPr lang="en-US"/>
          </a:p>
        </p:txBody>
      </p:sp>
    </p:spTree>
    <p:extLst>
      <p:ext uri="{BB962C8B-B14F-4D97-AF65-F5344CB8AC3E}">
        <p14:creationId xmlns:p14="http://schemas.microsoft.com/office/powerpoint/2010/main" val="3288757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Aspects of investigation</a:t>
            </a:r>
            <a:endParaRPr lang="en-US" dirty="0"/>
          </a:p>
        </p:txBody>
      </p:sp>
      <p:sp>
        <p:nvSpPr>
          <p:cNvPr id="3" name="Content Placeholder 2"/>
          <p:cNvSpPr>
            <a:spLocks noGrp="1"/>
          </p:cNvSpPr>
          <p:nvPr>
            <p:ph idx="1"/>
          </p:nvPr>
        </p:nvSpPr>
        <p:spPr>
          <a:xfrm>
            <a:off x="106947" y="1600200"/>
            <a:ext cx="8916737" cy="4525963"/>
          </a:xfrm>
        </p:spPr>
        <p:txBody>
          <a:bodyPr>
            <a:noAutofit/>
          </a:bodyPr>
          <a:lstStyle/>
          <a:p>
            <a:r>
              <a:rPr lang="en-US" sz="2000" b="1" dirty="0" smtClean="0">
                <a:effectLst/>
              </a:rPr>
              <a:t>High-level features</a:t>
            </a:r>
            <a:r>
              <a:rPr lang="en-US" sz="2000" dirty="0" smtClean="0">
                <a:effectLst/>
              </a:rPr>
              <a:t> are those features which are important for the system as a whole, but do not relate directly to its retrieval functionality</a:t>
            </a:r>
          </a:p>
          <a:p>
            <a:pPr lvl="1"/>
            <a:r>
              <a:rPr lang="en-US" sz="1600" b="1" dirty="0" smtClean="0">
                <a:effectLst/>
              </a:rPr>
              <a:t>Coverage </a:t>
            </a:r>
            <a:r>
              <a:rPr lang="en-US" sz="1600" dirty="0" smtClean="0">
                <a:effectLst/>
              </a:rPr>
              <a:t>refers to comparisons of two or more systems based on the size of the collection they are able to index and search. A cell in this row shall be </a:t>
            </a:r>
            <a:r>
              <a:rPr lang="en-US" sz="1600" dirty="0" err="1" smtClean="0">
                <a:effectLst/>
              </a:rPr>
              <a:t>coloured</a:t>
            </a:r>
            <a:r>
              <a:rPr lang="en-US" sz="1600" dirty="0" smtClean="0">
                <a:effectLst/>
              </a:rPr>
              <a:t> if the two systems have different sets of documents indexed, but also if an arbitrary decision has been taken to index only portions of the documents (e.g. an index which contains only the claims of the patents </a:t>
            </a:r>
            <a:r>
              <a:rPr lang="en-US" sz="1600" dirty="0" err="1" smtClean="0">
                <a:effectLst/>
              </a:rPr>
              <a:t>vs</a:t>
            </a:r>
            <a:r>
              <a:rPr lang="en-US" sz="1600" dirty="0" smtClean="0">
                <a:effectLst/>
              </a:rPr>
              <a:t> another one which uses the same technology but also indexes the abstract and description).</a:t>
            </a:r>
          </a:p>
          <a:p>
            <a:pPr lvl="1"/>
            <a:r>
              <a:rPr lang="en-US" sz="1600" b="1" dirty="0" smtClean="0">
                <a:effectLst/>
              </a:rPr>
              <a:t>Interface</a:t>
            </a:r>
            <a:r>
              <a:rPr lang="en-US" sz="1600" dirty="0" smtClean="0">
                <a:effectLst/>
              </a:rPr>
              <a:t> refers to comparisons between the graphical user interface of two or more systems. A cell in this row shall be </a:t>
            </a:r>
            <a:r>
              <a:rPr lang="en-US" sz="1600" dirty="0" err="1" smtClean="0">
                <a:effectLst/>
              </a:rPr>
              <a:t>coloured</a:t>
            </a:r>
            <a:r>
              <a:rPr lang="en-US" sz="1600" dirty="0" smtClean="0">
                <a:effectLst/>
              </a:rPr>
              <a:t> if observations are being made with respect to any aspects involving the user's interaction with the system (e.g. help in formulating the query, search session-related option, enhanced document displays)</a:t>
            </a:r>
          </a:p>
          <a:p>
            <a:pPr lvl="1"/>
            <a:r>
              <a:rPr lang="en-US" sz="1600" b="1" dirty="0" smtClean="0">
                <a:effectLst/>
              </a:rPr>
              <a:t>Filtering </a:t>
            </a:r>
            <a:r>
              <a:rPr lang="en-US" sz="1600" dirty="0" smtClean="0">
                <a:effectLst/>
              </a:rPr>
              <a:t>refers to the existence or non-existence of possibilities to filter data based on aspects not-necessarily present in the documents. We refer here mostly to legal status information. A cell in this row shall therefore be </a:t>
            </a:r>
            <a:r>
              <a:rPr lang="en-US" sz="1600" dirty="0" err="1" smtClean="0">
                <a:effectLst/>
              </a:rPr>
              <a:t>coloured</a:t>
            </a:r>
            <a:r>
              <a:rPr lang="en-US" sz="1600" dirty="0" smtClean="0">
                <a:effectLst/>
              </a:rPr>
              <a:t> if a discrimination is made with regards to the possibility to filter the results based on the jurisdiction where, or date when a patent is in force. </a:t>
            </a:r>
          </a:p>
          <a:p>
            <a:pPr lvl="1"/>
            <a:r>
              <a:rPr lang="en-US" sz="1600" b="1" dirty="0" smtClean="0">
                <a:effectLst/>
              </a:rPr>
              <a:t>Costs</a:t>
            </a:r>
            <a:r>
              <a:rPr lang="en-US" sz="1600" dirty="0" smtClean="0">
                <a:effectLst/>
              </a:rPr>
              <a:t> refers to comparisons where the monetary costs of using the systems are mentioned. A cell on this row shall be </a:t>
            </a:r>
            <a:r>
              <a:rPr lang="en-US" sz="1600" dirty="0" err="1" smtClean="0">
                <a:effectLst/>
              </a:rPr>
              <a:t>coloured</a:t>
            </a:r>
            <a:r>
              <a:rPr lang="en-US" sz="1600" dirty="0" smtClean="0">
                <a:effectLst/>
              </a:rPr>
              <a:t> if direct cost implications are observed.</a:t>
            </a:r>
            <a:endParaRPr lang="en-US" sz="1600" dirty="0" smtClean="0">
              <a:effectLst/>
            </a:endParaRPr>
          </a:p>
        </p:txBody>
      </p:sp>
      <p:sp>
        <p:nvSpPr>
          <p:cNvPr id="4" name="Footer Placeholder 3"/>
          <p:cNvSpPr>
            <a:spLocks noGrp="1"/>
          </p:cNvSpPr>
          <p:nvPr>
            <p:ph type="ftr" sz="quarter" idx="11"/>
          </p:nvPr>
        </p:nvSpPr>
        <p:spPr/>
        <p:txBody>
          <a:bodyPr/>
          <a:lstStyle/>
          <a:p>
            <a:r>
              <a:rPr lang="en-US" smtClean="0"/>
              <a:t>PaIR - Oct 24</a:t>
            </a:r>
            <a:r>
              <a:rPr lang="en-US" baseline="30000" smtClean="0"/>
              <a:t>th</a:t>
            </a:r>
            <a:r>
              <a:rPr lang="en-US" smtClean="0"/>
              <a:t>, 2011 – Glasgow, UK</a:t>
            </a:r>
            <a:endParaRPr lang="en-US" dirty="0" smtClean="0"/>
          </a:p>
        </p:txBody>
      </p:sp>
      <p:sp>
        <p:nvSpPr>
          <p:cNvPr id="5" name="Slide Number Placeholder 4"/>
          <p:cNvSpPr>
            <a:spLocks noGrp="1"/>
          </p:cNvSpPr>
          <p:nvPr>
            <p:ph type="sldNum" sz="quarter" idx="12"/>
          </p:nvPr>
        </p:nvSpPr>
        <p:spPr/>
        <p:txBody>
          <a:bodyPr/>
          <a:lstStyle/>
          <a:p>
            <a:fld id="{1B675E9E-6D54-0547-B250-F05479CB5ACD}" type="slidenum">
              <a:rPr lang="en-US" smtClean="0"/>
              <a:t>37</a:t>
            </a:fld>
            <a:endParaRPr lang="en-US"/>
          </a:p>
        </p:txBody>
      </p:sp>
    </p:spTree>
    <p:extLst>
      <p:ext uri="{BB962C8B-B14F-4D97-AF65-F5344CB8AC3E}">
        <p14:creationId xmlns:p14="http://schemas.microsoft.com/office/powerpoint/2010/main" val="2872614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4" name="Footer Placeholder 3"/>
          <p:cNvSpPr>
            <a:spLocks noGrp="1"/>
          </p:cNvSpPr>
          <p:nvPr>
            <p:ph type="ftr" sz="quarter" idx="11"/>
          </p:nvPr>
        </p:nvSpPr>
        <p:spPr/>
        <p:txBody>
          <a:bodyPr/>
          <a:lstStyle/>
          <a:p>
            <a:r>
              <a:rPr lang="en-US" smtClean="0"/>
              <a:t>PaIR - Oct 24</a:t>
            </a:r>
            <a:r>
              <a:rPr lang="en-US" baseline="30000" smtClean="0"/>
              <a:t>th</a:t>
            </a:r>
            <a:r>
              <a:rPr lang="en-US" smtClean="0"/>
              <a:t>, 2011 – Glasgow, UK</a:t>
            </a:r>
            <a:endParaRPr lang="en-US" dirty="0" smtClean="0"/>
          </a:p>
        </p:txBody>
      </p:sp>
      <p:sp>
        <p:nvSpPr>
          <p:cNvPr id="5" name="Slide Number Placeholder 4"/>
          <p:cNvSpPr>
            <a:spLocks noGrp="1"/>
          </p:cNvSpPr>
          <p:nvPr>
            <p:ph type="sldNum" sz="quarter" idx="12"/>
          </p:nvPr>
        </p:nvSpPr>
        <p:spPr/>
        <p:txBody>
          <a:bodyPr/>
          <a:lstStyle/>
          <a:p>
            <a:fld id="{1B675E9E-6D54-0547-B250-F05479CB5ACD}" type="slidenum">
              <a:rPr lang="en-US" smtClean="0"/>
              <a:t>38</a:t>
            </a:fld>
            <a:endParaRPr lang="en-US"/>
          </a:p>
        </p:txBody>
      </p:sp>
      <p:pic>
        <p:nvPicPr>
          <p:cNvPr id="6" name="Picture 5"/>
          <p:cNvPicPr>
            <a:picLocks noChangeAspect="1"/>
          </p:cNvPicPr>
          <p:nvPr/>
        </p:nvPicPr>
        <p:blipFill>
          <a:blip r:embed="rId2"/>
          <a:stretch>
            <a:fillRect/>
          </a:stretch>
        </p:blipFill>
        <p:spPr>
          <a:xfrm>
            <a:off x="660400" y="1417638"/>
            <a:ext cx="5359400" cy="2108200"/>
          </a:xfrm>
          <a:prstGeom prst="rect">
            <a:avLst/>
          </a:prstGeom>
        </p:spPr>
      </p:pic>
      <p:pic>
        <p:nvPicPr>
          <p:cNvPr id="7" name="Picture 6"/>
          <p:cNvPicPr>
            <a:picLocks noChangeAspect="1"/>
          </p:cNvPicPr>
          <p:nvPr/>
        </p:nvPicPr>
        <p:blipFill>
          <a:blip r:embed="rId3"/>
          <a:stretch>
            <a:fillRect/>
          </a:stretch>
        </p:blipFill>
        <p:spPr>
          <a:xfrm>
            <a:off x="677779" y="3685005"/>
            <a:ext cx="5359400" cy="2108200"/>
          </a:xfrm>
          <a:prstGeom prst="rect">
            <a:avLst/>
          </a:prstGeom>
        </p:spPr>
      </p:pic>
      <p:pic>
        <p:nvPicPr>
          <p:cNvPr id="8" name="Picture 7"/>
          <p:cNvPicPr>
            <a:picLocks noChangeAspect="1"/>
          </p:cNvPicPr>
          <p:nvPr/>
        </p:nvPicPr>
        <p:blipFill>
          <a:blip r:embed="rId4"/>
          <a:stretch>
            <a:fillRect/>
          </a:stretch>
        </p:blipFill>
        <p:spPr>
          <a:xfrm>
            <a:off x="6037179" y="3685005"/>
            <a:ext cx="2654300" cy="2082800"/>
          </a:xfrm>
          <a:prstGeom prst="rect">
            <a:avLst/>
          </a:prstGeom>
        </p:spPr>
      </p:pic>
    </p:spTree>
    <p:extLst>
      <p:ext uri="{BB962C8B-B14F-4D97-AF65-F5344CB8AC3E}">
        <p14:creationId xmlns:p14="http://schemas.microsoft.com/office/powerpoint/2010/main" val="747647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dimension:</a:t>
            </a:r>
            <a:br>
              <a:rPr lang="en-US" dirty="0" smtClean="0"/>
            </a:br>
            <a:r>
              <a:rPr lang="en-US" dirty="0" smtClean="0"/>
              <a:t>Patent </a:t>
            </a:r>
            <a:r>
              <a:rPr lang="en-US" dirty="0" smtClean="0"/>
              <a:t>searches and Risk</a:t>
            </a:r>
            <a:endParaRPr lang="en-US" dirty="0"/>
          </a:p>
        </p:txBody>
      </p:sp>
      <p:sp>
        <p:nvSpPr>
          <p:cNvPr id="3" name="Content Placeholder 2"/>
          <p:cNvSpPr>
            <a:spLocks noGrp="1"/>
          </p:cNvSpPr>
          <p:nvPr>
            <p:ph idx="1"/>
          </p:nvPr>
        </p:nvSpPr>
        <p:spPr>
          <a:xfrm>
            <a:off x="469086" y="1600200"/>
            <a:ext cx="8229600" cy="4525963"/>
          </a:xfrm>
        </p:spPr>
        <p:txBody>
          <a:bodyPr>
            <a:normAutofit lnSpcReduction="10000"/>
          </a:bodyPr>
          <a:lstStyle/>
          <a:p>
            <a:r>
              <a:rPr lang="en-US" dirty="0" smtClean="0"/>
              <a:t>Risk ~ money (invested / to lose)</a:t>
            </a:r>
          </a:p>
          <a:p>
            <a:endParaRPr lang="en-US" dirty="0"/>
          </a:p>
          <a:p>
            <a:endParaRPr lang="en-US" dirty="0" smtClean="0"/>
          </a:p>
          <a:p>
            <a:endParaRPr lang="en-US" dirty="0"/>
          </a:p>
          <a:p>
            <a:endParaRPr lang="en-US" dirty="0" smtClean="0"/>
          </a:p>
          <a:p>
            <a:endParaRPr lang="en-US" dirty="0"/>
          </a:p>
          <a:p>
            <a:r>
              <a:rPr lang="en-US" dirty="0" smtClean="0"/>
              <a:t>amount of risk </a:t>
            </a:r>
            <a:r>
              <a:rPr lang="en-US" dirty="0" smtClean="0">
                <a:sym typeface="Wingdings"/>
              </a:rPr>
              <a:t> resources committed  expected precision and recall</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39</a:t>
            </a:fld>
            <a:endParaRPr lang="de-DE" dirty="0"/>
          </a:p>
        </p:txBody>
      </p:sp>
      <p:sp>
        <p:nvSpPr>
          <p:cNvPr id="5" name="Isosceles Triangle 4"/>
          <p:cNvSpPr/>
          <p:nvPr/>
        </p:nvSpPr>
        <p:spPr>
          <a:xfrm rot="16200000">
            <a:off x="4206787" y="-1184684"/>
            <a:ext cx="360041" cy="785921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747519" y="2564903"/>
            <a:ext cx="543739" cy="369332"/>
          </a:xfrm>
          <a:prstGeom prst="rect">
            <a:avLst/>
          </a:prstGeom>
          <a:noFill/>
        </p:spPr>
        <p:txBody>
          <a:bodyPr wrap="none" rtlCol="0">
            <a:spAutoFit/>
          </a:bodyPr>
          <a:lstStyle/>
          <a:p>
            <a:r>
              <a:rPr lang="en-US" dirty="0" smtClean="0">
                <a:solidFill>
                  <a:schemeClr val="bg1"/>
                </a:solidFill>
              </a:rPr>
              <a:t>risk</a:t>
            </a:r>
            <a:endParaRPr lang="en-US" dirty="0">
              <a:solidFill>
                <a:schemeClr val="bg1"/>
              </a:solidFill>
            </a:endParaRPr>
          </a:p>
        </p:txBody>
      </p:sp>
      <p:sp>
        <p:nvSpPr>
          <p:cNvPr id="7" name="TextBox 6"/>
          <p:cNvSpPr txBox="1"/>
          <p:nvPr/>
        </p:nvSpPr>
        <p:spPr>
          <a:xfrm rot="16200000">
            <a:off x="-227560" y="3549581"/>
            <a:ext cx="1762622" cy="369332"/>
          </a:xfrm>
          <a:prstGeom prst="rect">
            <a:avLst/>
          </a:prstGeom>
          <a:noFill/>
        </p:spPr>
        <p:txBody>
          <a:bodyPr wrap="none" rtlCol="0">
            <a:spAutoFit/>
          </a:bodyPr>
          <a:lstStyle/>
          <a:p>
            <a:r>
              <a:rPr lang="en-US" dirty="0" smtClean="0">
                <a:solidFill>
                  <a:srgbClr val="7D156A"/>
                </a:solidFill>
              </a:rPr>
              <a:t>State-of-the-Art</a:t>
            </a:r>
            <a:endParaRPr lang="en-US" dirty="0">
              <a:solidFill>
                <a:srgbClr val="7D156A"/>
              </a:solidFill>
            </a:endParaRPr>
          </a:p>
        </p:txBody>
      </p:sp>
      <p:sp>
        <p:nvSpPr>
          <p:cNvPr id="8" name="TextBox 7"/>
          <p:cNvSpPr txBox="1"/>
          <p:nvPr/>
        </p:nvSpPr>
        <p:spPr>
          <a:xfrm rot="16200000">
            <a:off x="2428087" y="3389363"/>
            <a:ext cx="1442184" cy="369332"/>
          </a:xfrm>
          <a:prstGeom prst="rect">
            <a:avLst/>
          </a:prstGeom>
          <a:noFill/>
        </p:spPr>
        <p:txBody>
          <a:bodyPr wrap="none" rtlCol="0">
            <a:spAutoFit/>
          </a:bodyPr>
          <a:lstStyle/>
          <a:p>
            <a:r>
              <a:rPr lang="en-US" dirty="0" smtClean="0">
                <a:solidFill>
                  <a:srgbClr val="7D156A"/>
                </a:solidFill>
              </a:rPr>
              <a:t>Patentability</a:t>
            </a:r>
            <a:endParaRPr lang="en-US" dirty="0">
              <a:solidFill>
                <a:srgbClr val="7D156A"/>
              </a:solidFill>
            </a:endParaRPr>
          </a:p>
        </p:txBody>
      </p:sp>
      <p:sp>
        <p:nvSpPr>
          <p:cNvPr id="9" name="TextBox 8"/>
          <p:cNvSpPr txBox="1"/>
          <p:nvPr/>
        </p:nvSpPr>
        <p:spPr>
          <a:xfrm rot="16200000">
            <a:off x="4525870" y="3787008"/>
            <a:ext cx="2237474" cy="369332"/>
          </a:xfrm>
          <a:prstGeom prst="rect">
            <a:avLst/>
          </a:prstGeom>
          <a:noFill/>
        </p:spPr>
        <p:txBody>
          <a:bodyPr wrap="none" rtlCol="0">
            <a:spAutoFit/>
          </a:bodyPr>
          <a:lstStyle/>
          <a:p>
            <a:r>
              <a:rPr lang="en-US" dirty="0" smtClean="0">
                <a:solidFill>
                  <a:srgbClr val="7D156A"/>
                </a:solidFill>
              </a:rPr>
              <a:t>Freedom-to-operate</a:t>
            </a:r>
            <a:endParaRPr lang="en-US" dirty="0">
              <a:solidFill>
                <a:srgbClr val="7D156A"/>
              </a:solidFill>
            </a:endParaRPr>
          </a:p>
        </p:txBody>
      </p:sp>
      <p:sp>
        <p:nvSpPr>
          <p:cNvPr id="10" name="TextBox 9"/>
          <p:cNvSpPr txBox="1"/>
          <p:nvPr/>
        </p:nvSpPr>
        <p:spPr>
          <a:xfrm rot="16200000">
            <a:off x="7675804" y="3132500"/>
            <a:ext cx="928459" cy="369332"/>
          </a:xfrm>
          <a:prstGeom prst="rect">
            <a:avLst/>
          </a:prstGeom>
          <a:noFill/>
        </p:spPr>
        <p:txBody>
          <a:bodyPr wrap="none" rtlCol="0">
            <a:spAutoFit/>
          </a:bodyPr>
          <a:lstStyle/>
          <a:p>
            <a:r>
              <a:rPr lang="en-US" dirty="0" smtClean="0">
                <a:solidFill>
                  <a:srgbClr val="7D156A"/>
                </a:solidFill>
              </a:rPr>
              <a:t>Validity</a:t>
            </a:r>
            <a:endParaRPr lang="en-US" dirty="0">
              <a:solidFill>
                <a:srgbClr val="7D156A"/>
              </a:solidFill>
            </a:endParaRPr>
          </a:p>
        </p:txBody>
      </p:sp>
      <p:sp>
        <p:nvSpPr>
          <p:cNvPr id="16" name="TextBox 15"/>
          <p:cNvSpPr txBox="1"/>
          <p:nvPr/>
        </p:nvSpPr>
        <p:spPr>
          <a:xfrm rot="16200000">
            <a:off x="8063709" y="5387536"/>
            <a:ext cx="1643261" cy="369332"/>
          </a:xfrm>
          <a:prstGeom prst="rect">
            <a:avLst/>
          </a:prstGeom>
          <a:noFill/>
        </p:spPr>
        <p:txBody>
          <a:bodyPr wrap="none" rtlCol="0">
            <a:spAutoFit/>
          </a:bodyPr>
          <a:lstStyle/>
          <a:p>
            <a:r>
              <a:rPr lang="en-US" dirty="0" smtClean="0">
                <a:solidFill>
                  <a:schemeClr val="accent6"/>
                </a:solidFill>
              </a:rPr>
              <a:t>[ Trippe:2011 ]</a:t>
            </a:r>
            <a:endParaRPr lang="en-US" dirty="0">
              <a:solidFill>
                <a:schemeClr val="accent6"/>
              </a:solidFill>
            </a:endParaRPr>
          </a:p>
        </p:txBody>
      </p:sp>
    </p:spTree>
    <p:extLst>
      <p:ext uri="{BB962C8B-B14F-4D97-AF65-F5344CB8AC3E}">
        <p14:creationId xmlns:p14="http://schemas.microsoft.com/office/powerpoint/2010/main" val="235316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smtClean="0">
                <a:latin typeface="Trebuchet MS" pitchFamily="34" charset="0"/>
                <a:cs typeface="Trebuchet MS" pitchFamily="34" charset="0"/>
              </a:rPr>
              <a:t>Introduction – IR Evaluation</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a:buChar char="•"/>
              <a:defRPr/>
            </a:pPr>
            <a:r>
              <a:rPr lang="en-GB" dirty="0" smtClean="0">
                <a:ea typeface="+mn-ea"/>
              </a:rPr>
              <a:t>“</a:t>
            </a:r>
            <a:r>
              <a:rPr lang="en-GB" i="1" dirty="0" smtClean="0">
                <a:ea typeface="+mn-ea"/>
              </a:rPr>
              <a:t>Efficient and effective system</a:t>
            </a:r>
            <a:r>
              <a:rPr lang="en-GB" dirty="0" smtClean="0">
                <a:ea typeface="+mn-ea"/>
              </a:rPr>
              <a:t>”</a:t>
            </a:r>
          </a:p>
          <a:p>
            <a:pPr fontAlgn="auto">
              <a:spcAft>
                <a:spcPts val="0"/>
              </a:spcAft>
              <a:buFont typeface="Arial"/>
              <a:buChar char="•"/>
              <a:defRPr/>
            </a:pPr>
            <a:r>
              <a:rPr lang="en-GB" dirty="0" smtClean="0">
                <a:ea typeface="+mn-ea"/>
              </a:rPr>
              <a:t>Time and space: efficiency</a:t>
            </a:r>
          </a:p>
          <a:p>
            <a:pPr lvl="1" fontAlgn="auto">
              <a:spcAft>
                <a:spcPts val="0"/>
              </a:spcAft>
              <a:buFont typeface="Arial"/>
              <a:buChar char="–"/>
              <a:defRPr/>
            </a:pPr>
            <a:r>
              <a:rPr lang="en-GB" dirty="0" smtClean="0">
                <a:ea typeface="+mn-ea"/>
              </a:rPr>
              <a:t>Generally constrained by pre-development specification </a:t>
            </a:r>
          </a:p>
          <a:p>
            <a:pPr lvl="2" fontAlgn="auto">
              <a:spcAft>
                <a:spcPts val="0"/>
              </a:spcAft>
              <a:buFont typeface="Arial"/>
              <a:buChar char="•"/>
              <a:defRPr/>
            </a:pPr>
            <a:r>
              <a:rPr lang="en-GB" dirty="0" smtClean="0">
                <a:ea typeface="+mn-ea"/>
              </a:rPr>
              <a:t>E.g. real-time answers vs. batch jobs</a:t>
            </a:r>
          </a:p>
          <a:p>
            <a:pPr lvl="2" fontAlgn="auto">
              <a:spcAft>
                <a:spcPts val="0"/>
              </a:spcAft>
              <a:buFont typeface="Arial"/>
              <a:buChar char="•"/>
              <a:defRPr/>
            </a:pPr>
            <a:r>
              <a:rPr lang="en-GB" dirty="0" smtClean="0">
                <a:ea typeface="+mn-ea"/>
              </a:rPr>
              <a:t>E.g. index-size constraints</a:t>
            </a:r>
          </a:p>
          <a:p>
            <a:pPr lvl="1" fontAlgn="auto">
              <a:spcAft>
                <a:spcPts val="0"/>
              </a:spcAft>
              <a:buFont typeface="Arial"/>
              <a:buChar char="–"/>
              <a:defRPr/>
            </a:pPr>
            <a:r>
              <a:rPr lang="en-GB" dirty="0" smtClean="0">
                <a:ea typeface="+mn-ea"/>
              </a:rPr>
              <a:t>Easy to measure</a:t>
            </a:r>
          </a:p>
          <a:p>
            <a:pPr fontAlgn="auto">
              <a:spcAft>
                <a:spcPts val="0"/>
              </a:spcAft>
              <a:buFont typeface="Arial"/>
              <a:buChar char="•"/>
              <a:defRPr/>
            </a:pPr>
            <a:r>
              <a:rPr lang="en-GB" dirty="0" smtClean="0">
                <a:ea typeface="+mn-ea"/>
              </a:rPr>
              <a:t>Good results: effectiveness</a:t>
            </a:r>
          </a:p>
          <a:p>
            <a:pPr lvl="1" fontAlgn="auto">
              <a:spcAft>
                <a:spcPts val="0"/>
              </a:spcAft>
              <a:buFont typeface="Arial"/>
              <a:buChar char="–"/>
              <a:defRPr/>
            </a:pPr>
            <a:r>
              <a:rPr lang="en-GB" dirty="0" smtClean="0">
                <a:ea typeface="+mn-ea"/>
              </a:rPr>
              <a:t>Harder to define </a:t>
            </a:r>
            <a:r>
              <a:rPr lang="en-GB" dirty="0" smtClean="0">
                <a:ea typeface="+mn-ea"/>
                <a:sym typeface="Wingdings"/>
              </a:rPr>
              <a:t>--&gt; more research into it</a:t>
            </a:r>
          </a:p>
          <a:p>
            <a:pPr fontAlgn="auto">
              <a:spcAft>
                <a:spcPts val="0"/>
              </a:spcAft>
              <a:buFont typeface="Arial"/>
              <a:buChar char="•"/>
              <a:defRPr/>
            </a:pPr>
            <a:r>
              <a:rPr lang="en-GB" dirty="0" smtClean="0">
                <a:ea typeface="+mn-ea"/>
                <a:sym typeface="Wingdings"/>
              </a:rPr>
              <a:t>And…</a:t>
            </a:r>
            <a:endParaRPr lang="en-GB" dirty="0">
              <a:ea typeface="+mn-ea"/>
            </a:endParaRPr>
          </a:p>
        </p:txBody>
      </p:sp>
    </p:spTree>
    <p:extLst>
      <p:ext uri="{BB962C8B-B14F-4D97-AF65-F5344CB8AC3E}">
        <p14:creationId xmlns:p14="http://schemas.microsoft.com/office/powerpoint/2010/main" val="337499805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and Recall</a:t>
            </a:r>
            <a:endParaRPr lang="en-US" dirty="0"/>
          </a:p>
        </p:txBody>
      </p:sp>
      <p:sp>
        <p:nvSpPr>
          <p:cNvPr id="3" name="Content Placeholder 2"/>
          <p:cNvSpPr>
            <a:spLocks noGrp="1"/>
          </p:cNvSpPr>
          <p:nvPr>
            <p:ph idx="1"/>
          </p:nvPr>
        </p:nvSpPr>
        <p:spPr/>
        <p:txBody>
          <a:bodyPr/>
          <a:lstStyle/>
          <a:p>
            <a:r>
              <a:rPr lang="en-US" dirty="0" smtClean="0"/>
              <a:t>higher risk </a:t>
            </a:r>
            <a:r>
              <a:rPr lang="en-US" dirty="0" smtClean="0">
                <a:solidFill>
                  <a:schemeClr val="accent1"/>
                </a:solidFill>
              </a:rPr>
              <a:t>does not require </a:t>
            </a:r>
            <a:r>
              <a:rPr lang="en-US" dirty="0" smtClean="0"/>
              <a:t>higher recall</a:t>
            </a:r>
          </a:p>
          <a:p>
            <a:pPr lvl="1"/>
            <a:r>
              <a:rPr lang="en-US" dirty="0" smtClean="0"/>
              <a:t>validity requires only one document to be found</a:t>
            </a:r>
          </a:p>
          <a:p>
            <a:pPr lvl="1"/>
            <a:r>
              <a:rPr lang="en-US" dirty="0" smtClean="0"/>
              <a:t>freedom-to-operate is the top recall requester</a:t>
            </a:r>
          </a:p>
          <a:p>
            <a:pPr lvl="2"/>
            <a:r>
              <a:rPr lang="en-US" dirty="0" smtClean="0"/>
              <a:t>miss a document </a:t>
            </a:r>
            <a:r>
              <a:rPr lang="en-US" dirty="0" smtClean="0">
                <a:sym typeface="Wingdings"/>
              </a:rPr>
              <a:t> face prosecution and lose investment</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40</a:t>
            </a:fld>
            <a:endParaRPr lang="de-DE" dirty="0"/>
          </a:p>
        </p:txBody>
      </p:sp>
      <p:sp>
        <p:nvSpPr>
          <p:cNvPr id="5" name="Isosceles Triangle 4"/>
          <p:cNvSpPr/>
          <p:nvPr/>
        </p:nvSpPr>
        <p:spPr>
          <a:xfrm rot="16200000">
            <a:off x="4206787" y="2246721"/>
            <a:ext cx="360041" cy="7859216"/>
          </a:xfrm>
          <a:prstGeom prs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6" name="TextBox 5"/>
          <p:cNvSpPr txBox="1"/>
          <p:nvPr/>
        </p:nvSpPr>
        <p:spPr>
          <a:xfrm rot="16200000">
            <a:off x="3299291" y="5222575"/>
            <a:ext cx="1762622" cy="369332"/>
          </a:xfrm>
          <a:prstGeom prst="rect">
            <a:avLst/>
          </a:prstGeom>
          <a:noFill/>
        </p:spPr>
        <p:txBody>
          <a:bodyPr wrap="none" rtlCol="0">
            <a:spAutoFit/>
          </a:bodyPr>
          <a:lstStyle/>
          <a:p>
            <a:r>
              <a:rPr lang="en-US" dirty="0" smtClean="0">
                <a:solidFill>
                  <a:schemeClr val="accent2"/>
                </a:solidFill>
              </a:rPr>
              <a:t>State-of-the-Art</a:t>
            </a:r>
            <a:endParaRPr lang="en-US" dirty="0">
              <a:solidFill>
                <a:schemeClr val="accent2"/>
              </a:solidFill>
            </a:endParaRPr>
          </a:p>
        </p:txBody>
      </p:sp>
      <p:sp>
        <p:nvSpPr>
          <p:cNvPr id="7" name="TextBox 6"/>
          <p:cNvSpPr txBox="1"/>
          <p:nvPr/>
        </p:nvSpPr>
        <p:spPr>
          <a:xfrm rot="16200000">
            <a:off x="271002" y="5229345"/>
            <a:ext cx="1442184" cy="369332"/>
          </a:xfrm>
          <a:prstGeom prst="rect">
            <a:avLst/>
          </a:prstGeom>
          <a:noFill/>
        </p:spPr>
        <p:txBody>
          <a:bodyPr wrap="none" rtlCol="0">
            <a:spAutoFit/>
          </a:bodyPr>
          <a:lstStyle/>
          <a:p>
            <a:r>
              <a:rPr lang="en-US" dirty="0" smtClean="0">
                <a:solidFill>
                  <a:schemeClr val="accent2"/>
                </a:solidFill>
              </a:rPr>
              <a:t>Patentability</a:t>
            </a:r>
            <a:endParaRPr lang="en-US" dirty="0">
              <a:solidFill>
                <a:schemeClr val="accent2"/>
              </a:solidFill>
            </a:endParaRPr>
          </a:p>
        </p:txBody>
      </p:sp>
      <p:sp>
        <p:nvSpPr>
          <p:cNvPr id="8" name="TextBox 7"/>
          <p:cNvSpPr txBox="1"/>
          <p:nvPr/>
        </p:nvSpPr>
        <p:spPr>
          <a:xfrm rot="16200000">
            <a:off x="7382345" y="5066318"/>
            <a:ext cx="2237474" cy="369332"/>
          </a:xfrm>
          <a:prstGeom prst="rect">
            <a:avLst/>
          </a:prstGeom>
          <a:noFill/>
        </p:spPr>
        <p:txBody>
          <a:bodyPr wrap="none" rtlCol="0">
            <a:spAutoFit/>
          </a:bodyPr>
          <a:lstStyle/>
          <a:p>
            <a:r>
              <a:rPr lang="en-US" dirty="0" smtClean="0">
                <a:solidFill>
                  <a:schemeClr val="accent2"/>
                </a:solidFill>
              </a:rPr>
              <a:t>Freedom-to-operate</a:t>
            </a:r>
            <a:endParaRPr lang="en-US" dirty="0">
              <a:solidFill>
                <a:schemeClr val="accent2"/>
              </a:solidFill>
            </a:endParaRPr>
          </a:p>
        </p:txBody>
      </p:sp>
      <p:sp>
        <p:nvSpPr>
          <p:cNvPr id="9" name="TextBox 8"/>
          <p:cNvSpPr txBox="1"/>
          <p:nvPr/>
        </p:nvSpPr>
        <p:spPr>
          <a:xfrm rot="16200000">
            <a:off x="177636" y="5447333"/>
            <a:ext cx="928459" cy="369332"/>
          </a:xfrm>
          <a:prstGeom prst="rect">
            <a:avLst/>
          </a:prstGeom>
          <a:noFill/>
        </p:spPr>
        <p:txBody>
          <a:bodyPr wrap="none" rtlCol="0">
            <a:spAutoFit/>
          </a:bodyPr>
          <a:lstStyle/>
          <a:p>
            <a:r>
              <a:rPr lang="en-US" dirty="0" smtClean="0">
                <a:solidFill>
                  <a:schemeClr val="accent2"/>
                </a:solidFill>
              </a:rPr>
              <a:t>Validity</a:t>
            </a:r>
            <a:endParaRPr lang="en-US" dirty="0">
              <a:solidFill>
                <a:schemeClr val="accent2"/>
              </a:solidFill>
            </a:endParaRPr>
          </a:p>
        </p:txBody>
      </p:sp>
      <p:sp>
        <p:nvSpPr>
          <p:cNvPr id="10" name="TextBox 9"/>
          <p:cNvSpPr txBox="1"/>
          <p:nvPr/>
        </p:nvSpPr>
        <p:spPr>
          <a:xfrm>
            <a:off x="7580142" y="6000390"/>
            <a:ext cx="736274" cy="369332"/>
          </a:xfrm>
          <a:prstGeom prst="rect">
            <a:avLst/>
          </a:prstGeom>
          <a:noFill/>
        </p:spPr>
        <p:txBody>
          <a:bodyPr wrap="none" rtlCol="0">
            <a:spAutoFit/>
          </a:bodyPr>
          <a:lstStyle/>
          <a:p>
            <a:r>
              <a:rPr lang="en-US" dirty="0" smtClean="0">
                <a:solidFill>
                  <a:schemeClr val="bg1"/>
                </a:solidFill>
              </a:rPr>
              <a:t>recall</a:t>
            </a:r>
            <a:endParaRPr lang="en-US" dirty="0">
              <a:solidFill>
                <a:schemeClr val="bg1"/>
              </a:solidFill>
            </a:endParaRPr>
          </a:p>
        </p:txBody>
      </p:sp>
      <p:sp>
        <p:nvSpPr>
          <p:cNvPr id="11" name="TextBox 10"/>
          <p:cNvSpPr txBox="1"/>
          <p:nvPr/>
        </p:nvSpPr>
        <p:spPr>
          <a:xfrm rot="16200000">
            <a:off x="8063709" y="5387536"/>
            <a:ext cx="1643261" cy="369332"/>
          </a:xfrm>
          <a:prstGeom prst="rect">
            <a:avLst/>
          </a:prstGeom>
          <a:noFill/>
        </p:spPr>
        <p:txBody>
          <a:bodyPr wrap="none" rtlCol="0">
            <a:spAutoFit/>
          </a:bodyPr>
          <a:lstStyle/>
          <a:p>
            <a:r>
              <a:rPr lang="en-US" dirty="0" smtClean="0">
                <a:solidFill>
                  <a:schemeClr val="accent6"/>
                </a:solidFill>
              </a:rPr>
              <a:t>[ Trippe:2011 ]</a:t>
            </a:r>
            <a:endParaRPr lang="en-US" dirty="0">
              <a:solidFill>
                <a:schemeClr val="accent6"/>
              </a:solidFill>
            </a:endParaRPr>
          </a:p>
        </p:txBody>
      </p:sp>
    </p:spTree>
    <p:extLst>
      <p:ext uri="{BB962C8B-B14F-4D97-AF65-F5344CB8AC3E}">
        <p14:creationId xmlns:p14="http://schemas.microsoft.com/office/powerpoint/2010/main" val="1975160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and Precision</a:t>
            </a:r>
            <a:endParaRPr lang="en-US" dirty="0"/>
          </a:p>
        </p:txBody>
      </p:sp>
      <p:sp>
        <p:nvSpPr>
          <p:cNvPr id="3" name="Content Placeholder 2"/>
          <p:cNvSpPr>
            <a:spLocks noGrp="1"/>
          </p:cNvSpPr>
          <p:nvPr>
            <p:ph idx="1"/>
          </p:nvPr>
        </p:nvSpPr>
        <p:spPr/>
        <p:txBody>
          <a:bodyPr/>
          <a:lstStyle/>
          <a:p>
            <a:r>
              <a:rPr lang="en-US" dirty="0" smtClean="0"/>
              <a:t>match almost completely</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41</a:t>
            </a:fld>
            <a:endParaRPr lang="de-DE" dirty="0"/>
          </a:p>
        </p:txBody>
      </p:sp>
      <p:sp>
        <p:nvSpPr>
          <p:cNvPr id="5" name="Isosceles Triangle 4"/>
          <p:cNvSpPr/>
          <p:nvPr/>
        </p:nvSpPr>
        <p:spPr>
          <a:xfrm rot="16200000">
            <a:off x="4172202" y="-1606151"/>
            <a:ext cx="360041" cy="7859216"/>
          </a:xfrm>
          <a:prstGeom prst="triangl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6" name="TextBox 5"/>
          <p:cNvSpPr txBox="1"/>
          <p:nvPr/>
        </p:nvSpPr>
        <p:spPr>
          <a:xfrm rot="16200000">
            <a:off x="-244797" y="3123558"/>
            <a:ext cx="1762622" cy="369332"/>
          </a:xfrm>
          <a:prstGeom prst="rect">
            <a:avLst/>
          </a:prstGeom>
          <a:noFill/>
        </p:spPr>
        <p:txBody>
          <a:bodyPr wrap="none" rtlCol="0">
            <a:spAutoFit/>
          </a:bodyPr>
          <a:lstStyle/>
          <a:p>
            <a:r>
              <a:rPr lang="en-US" dirty="0" smtClean="0">
                <a:solidFill>
                  <a:schemeClr val="accent2"/>
                </a:solidFill>
              </a:rPr>
              <a:t>State-of-the-Art</a:t>
            </a:r>
            <a:endParaRPr lang="en-US" dirty="0">
              <a:solidFill>
                <a:schemeClr val="accent2"/>
              </a:solidFill>
            </a:endParaRPr>
          </a:p>
        </p:txBody>
      </p:sp>
      <p:sp>
        <p:nvSpPr>
          <p:cNvPr id="7" name="TextBox 6"/>
          <p:cNvSpPr txBox="1"/>
          <p:nvPr/>
        </p:nvSpPr>
        <p:spPr>
          <a:xfrm rot="16200000">
            <a:off x="3603526" y="3039904"/>
            <a:ext cx="1442184" cy="369332"/>
          </a:xfrm>
          <a:prstGeom prst="rect">
            <a:avLst/>
          </a:prstGeom>
          <a:noFill/>
        </p:spPr>
        <p:txBody>
          <a:bodyPr wrap="none" rtlCol="0">
            <a:spAutoFit/>
          </a:bodyPr>
          <a:lstStyle/>
          <a:p>
            <a:r>
              <a:rPr lang="en-US" dirty="0" smtClean="0">
                <a:solidFill>
                  <a:schemeClr val="accent2"/>
                </a:solidFill>
              </a:rPr>
              <a:t>Patentability</a:t>
            </a:r>
            <a:endParaRPr lang="en-US" dirty="0">
              <a:solidFill>
                <a:schemeClr val="accent2"/>
              </a:solidFill>
            </a:endParaRPr>
          </a:p>
        </p:txBody>
      </p:sp>
      <p:sp>
        <p:nvSpPr>
          <p:cNvPr id="8" name="TextBox 7"/>
          <p:cNvSpPr txBox="1"/>
          <p:nvPr/>
        </p:nvSpPr>
        <p:spPr>
          <a:xfrm rot="16200000">
            <a:off x="6980402" y="3511926"/>
            <a:ext cx="2237474" cy="369332"/>
          </a:xfrm>
          <a:prstGeom prst="rect">
            <a:avLst/>
          </a:prstGeom>
          <a:noFill/>
        </p:spPr>
        <p:txBody>
          <a:bodyPr wrap="none" rtlCol="0">
            <a:spAutoFit/>
          </a:bodyPr>
          <a:lstStyle/>
          <a:p>
            <a:r>
              <a:rPr lang="en-US" dirty="0" smtClean="0">
                <a:solidFill>
                  <a:schemeClr val="accent2"/>
                </a:solidFill>
              </a:rPr>
              <a:t>Freedom-to-operate</a:t>
            </a:r>
            <a:endParaRPr lang="en-US" dirty="0">
              <a:solidFill>
                <a:schemeClr val="accent2"/>
              </a:solidFill>
            </a:endParaRPr>
          </a:p>
        </p:txBody>
      </p:sp>
      <p:sp>
        <p:nvSpPr>
          <p:cNvPr id="9" name="TextBox 8"/>
          <p:cNvSpPr txBox="1"/>
          <p:nvPr/>
        </p:nvSpPr>
        <p:spPr>
          <a:xfrm rot="16200000">
            <a:off x="7287355" y="2988483"/>
            <a:ext cx="928459" cy="369332"/>
          </a:xfrm>
          <a:prstGeom prst="rect">
            <a:avLst/>
          </a:prstGeom>
          <a:noFill/>
        </p:spPr>
        <p:txBody>
          <a:bodyPr wrap="none" rtlCol="0">
            <a:spAutoFit/>
          </a:bodyPr>
          <a:lstStyle/>
          <a:p>
            <a:r>
              <a:rPr lang="en-US" dirty="0" smtClean="0">
                <a:solidFill>
                  <a:schemeClr val="accent2"/>
                </a:solidFill>
              </a:rPr>
              <a:t>Validity</a:t>
            </a:r>
            <a:endParaRPr lang="en-US" dirty="0">
              <a:solidFill>
                <a:schemeClr val="accent2"/>
              </a:solidFill>
            </a:endParaRPr>
          </a:p>
        </p:txBody>
      </p:sp>
      <p:sp>
        <p:nvSpPr>
          <p:cNvPr id="10" name="TextBox 9"/>
          <p:cNvSpPr txBox="1"/>
          <p:nvPr/>
        </p:nvSpPr>
        <p:spPr>
          <a:xfrm>
            <a:off x="7175359" y="2134146"/>
            <a:ext cx="1108446" cy="369332"/>
          </a:xfrm>
          <a:prstGeom prst="rect">
            <a:avLst/>
          </a:prstGeom>
          <a:noFill/>
        </p:spPr>
        <p:txBody>
          <a:bodyPr wrap="none" rtlCol="0">
            <a:spAutoFit/>
          </a:bodyPr>
          <a:lstStyle/>
          <a:p>
            <a:r>
              <a:rPr lang="en-US" dirty="0" smtClean="0">
                <a:solidFill>
                  <a:srgbClr val="FFFFFF"/>
                </a:solidFill>
              </a:rPr>
              <a:t>precision</a:t>
            </a:r>
            <a:endParaRPr lang="en-US" dirty="0">
              <a:solidFill>
                <a:srgbClr val="FFFFFF"/>
              </a:solidFill>
            </a:endParaRPr>
          </a:p>
        </p:txBody>
      </p:sp>
      <p:sp>
        <p:nvSpPr>
          <p:cNvPr id="11" name="TextBox 10"/>
          <p:cNvSpPr txBox="1"/>
          <p:nvPr/>
        </p:nvSpPr>
        <p:spPr>
          <a:xfrm rot="16200000">
            <a:off x="8063709" y="5387536"/>
            <a:ext cx="1643261" cy="369332"/>
          </a:xfrm>
          <a:prstGeom prst="rect">
            <a:avLst/>
          </a:prstGeom>
          <a:noFill/>
        </p:spPr>
        <p:txBody>
          <a:bodyPr wrap="none" rtlCol="0">
            <a:spAutoFit/>
          </a:bodyPr>
          <a:lstStyle/>
          <a:p>
            <a:r>
              <a:rPr lang="en-US" dirty="0" smtClean="0">
                <a:solidFill>
                  <a:schemeClr val="accent6"/>
                </a:solidFill>
              </a:rPr>
              <a:t>[ Trippe:2011 ]</a:t>
            </a:r>
            <a:endParaRPr lang="en-US" dirty="0">
              <a:solidFill>
                <a:schemeClr val="accent6"/>
              </a:solidFill>
            </a:endParaRPr>
          </a:p>
        </p:txBody>
      </p:sp>
    </p:spTree>
    <p:extLst>
      <p:ext uri="{BB962C8B-B14F-4D97-AF65-F5344CB8AC3E}">
        <p14:creationId xmlns:p14="http://schemas.microsoft.com/office/powerpoint/2010/main" val="192509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latin typeface="Trebuchet MS" pitchFamily="34" charset="0"/>
                <a:cs typeface="Trebuchet MS" pitchFamily="34" charset="0"/>
              </a:rPr>
              <a:t>Conclusion</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a:buChar char="•"/>
              <a:defRPr/>
            </a:pPr>
            <a:r>
              <a:rPr lang="en-US" dirty="0" smtClean="0">
                <a:ea typeface="+mn-ea"/>
                <a:sym typeface="Wingdings"/>
              </a:rPr>
              <a:t>IR Evaluation for Patents is two folded:</a:t>
            </a:r>
          </a:p>
          <a:p>
            <a:pPr lvl="1" fontAlgn="auto">
              <a:spcAft>
                <a:spcPts val="0"/>
              </a:spcAft>
              <a:buFont typeface="Arial"/>
              <a:buChar char="•"/>
              <a:defRPr/>
            </a:pPr>
            <a:r>
              <a:rPr lang="en-US" dirty="0" smtClean="0">
                <a:ea typeface="+mn-ea"/>
                <a:sym typeface="Wingdings"/>
              </a:rPr>
              <a:t>holistic </a:t>
            </a:r>
          </a:p>
          <a:p>
            <a:pPr lvl="2" fontAlgn="auto">
              <a:spcAft>
                <a:spcPts val="0"/>
              </a:spcAft>
              <a:buFont typeface="Arial"/>
              <a:buChar char="•"/>
              <a:defRPr/>
            </a:pPr>
            <a:r>
              <a:rPr lang="en-US" dirty="0" smtClean="0">
                <a:ea typeface="+mn-ea"/>
                <a:sym typeface="Wingdings"/>
              </a:rPr>
              <a:t>usability, commercial utility</a:t>
            </a:r>
          </a:p>
          <a:p>
            <a:pPr lvl="2" fontAlgn="auto">
              <a:spcAft>
                <a:spcPts val="0"/>
              </a:spcAft>
              <a:buFont typeface="Arial"/>
              <a:buChar char="•"/>
              <a:defRPr/>
            </a:pPr>
            <a:r>
              <a:rPr lang="en-US" dirty="0" smtClean="0">
                <a:ea typeface="+mn-ea"/>
                <a:sym typeface="Wingdings"/>
              </a:rPr>
              <a:t>not repeatable, case-study based</a:t>
            </a:r>
          </a:p>
          <a:p>
            <a:pPr lvl="1" fontAlgn="auto">
              <a:spcAft>
                <a:spcPts val="0"/>
              </a:spcAft>
              <a:buFont typeface="Arial"/>
              <a:buChar char="•"/>
              <a:defRPr/>
            </a:pPr>
            <a:r>
              <a:rPr lang="en-US" dirty="0" smtClean="0">
                <a:ea typeface="+mn-ea"/>
                <a:sym typeface="Wingdings"/>
              </a:rPr>
              <a:t>component focused</a:t>
            </a:r>
          </a:p>
          <a:p>
            <a:pPr lvl="2" fontAlgn="auto">
              <a:spcAft>
                <a:spcPts val="0"/>
              </a:spcAft>
              <a:buFont typeface="Arial"/>
              <a:buChar char="•"/>
              <a:defRPr/>
            </a:pPr>
            <a:r>
              <a:rPr lang="en-US" dirty="0" smtClean="0">
                <a:ea typeface="+mn-ea"/>
                <a:sym typeface="Wingdings"/>
              </a:rPr>
              <a:t>repeatable, stat. significant</a:t>
            </a:r>
          </a:p>
          <a:p>
            <a:pPr lvl="2" fontAlgn="auto">
              <a:spcAft>
                <a:spcPts val="0"/>
              </a:spcAft>
              <a:buFont typeface="Arial"/>
              <a:buChar char="•"/>
              <a:defRPr/>
            </a:pPr>
            <a:r>
              <a:rPr lang="en-US" dirty="0" smtClean="0">
                <a:ea typeface="+mn-ea"/>
                <a:sym typeface="Wingdings"/>
              </a:rPr>
              <a:t>unconvincing to end-users</a:t>
            </a:r>
          </a:p>
          <a:p>
            <a:pPr fontAlgn="auto">
              <a:spcAft>
                <a:spcPts val="0"/>
              </a:spcAft>
              <a:buFont typeface="Arial"/>
              <a:buChar char="•"/>
              <a:defRPr/>
            </a:pPr>
            <a:r>
              <a:rPr lang="en-US" dirty="0" smtClean="0">
                <a:ea typeface="+mn-ea"/>
                <a:sym typeface="Wingdings"/>
              </a:rPr>
              <a:t>The two are not in competition</a:t>
            </a:r>
          </a:p>
          <a:p>
            <a:pPr lvl="1" fontAlgn="auto">
              <a:spcAft>
                <a:spcPts val="0"/>
              </a:spcAft>
              <a:buFont typeface="Arial"/>
              <a:buChar char="•"/>
              <a:defRPr/>
            </a:pPr>
            <a:r>
              <a:rPr lang="en-US" dirty="0" smtClean="0">
                <a:ea typeface="+mn-ea"/>
                <a:sym typeface="Wingdings"/>
              </a:rPr>
              <a:t>initial steps towards each other.</a:t>
            </a:r>
          </a:p>
          <a:p>
            <a:pPr fontAlgn="auto">
              <a:spcAft>
                <a:spcPts val="0"/>
              </a:spcAft>
              <a:buFont typeface="Arial"/>
              <a:buChar char="•"/>
              <a:defRPr/>
            </a:pPr>
            <a:r>
              <a:rPr lang="en-US" dirty="0" smtClean="0">
                <a:ea typeface="+mn-ea"/>
                <a:sym typeface="Wingdings"/>
              </a:rPr>
              <a:t>Differences MUST be explicitly expressed and understood</a:t>
            </a:r>
            <a:endParaRPr lang="en-US" dirty="0">
              <a:ea typeface="+mn-ea"/>
            </a:endParaRPr>
          </a:p>
        </p:txBody>
      </p:sp>
    </p:spTree>
    <p:extLst>
      <p:ext uri="{BB962C8B-B14F-4D97-AF65-F5344CB8AC3E}">
        <p14:creationId xmlns:p14="http://schemas.microsoft.com/office/powerpoint/2010/main" val="360376010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PaIR - Oct 24</a:t>
            </a:r>
            <a:r>
              <a:rPr lang="en-US" baseline="30000" smtClean="0"/>
              <a:t>th</a:t>
            </a:r>
            <a:r>
              <a:rPr lang="en-US" smtClean="0"/>
              <a:t>, 2011 – Glasgow, UK</a:t>
            </a:r>
            <a:endParaRPr lang="en-US" dirty="0" smtClean="0"/>
          </a:p>
        </p:txBody>
      </p:sp>
      <p:sp>
        <p:nvSpPr>
          <p:cNvPr id="5" name="Slide Number Placeholder 4"/>
          <p:cNvSpPr>
            <a:spLocks noGrp="1"/>
          </p:cNvSpPr>
          <p:nvPr>
            <p:ph type="sldNum" sz="quarter" idx="12"/>
          </p:nvPr>
        </p:nvSpPr>
        <p:spPr/>
        <p:txBody>
          <a:bodyPr/>
          <a:lstStyle/>
          <a:p>
            <a:fld id="{1B675E9E-6D54-0547-B250-F05479CB5ACD}" type="slidenum">
              <a:rPr lang="en-US" smtClean="0"/>
              <a:t>43</a:t>
            </a:fld>
            <a:endParaRPr lang="en-US"/>
          </a:p>
        </p:txBody>
      </p:sp>
    </p:spTree>
    <p:extLst>
      <p:ext uri="{BB962C8B-B14F-4D97-AF65-F5344CB8AC3E}">
        <p14:creationId xmlns:p14="http://schemas.microsoft.com/office/powerpoint/2010/main" val="3095240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Effectiveness evaluation</a:t>
            </a:r>
            <a:br>
              <a:rPr lang="en-US" dirty="0" smtClean="0"/>
            </a:br>
            <a:r>
              <a:rPr lang="en-US" dirty="0" smtClean="0"/>
              <a:t>lab-like vs. user-focused</a:t>
            </a:r>
            <a:endParaRPr lang="en-US" dirty="0"/>
          </a:p>
        </p:txBody>
      </p:sp>
      <p:sp>
        <p:nvSpPr>
          <p:cNvPr id="3" name="Content Placeholder 2"/>
          <p:cNvSpPr>
            <a:spLocks noGrp="1"/>
          </p:cNvSpPr>
          <p:nvPr>
            <p:ph idx="1"/>
          </p:nvPr>
        </p:nvSpPr>
        <p:spPr/>
        <p:txBody>
          <a:bodyPr>
            <a:normAutofit fontScale="92500"/>
          </a:bodyPr>
          <a:lstStyle/>
          <a:p>
            <a:r>
              <a:rPr lang="en-US" i="1" dirty="0" smtClean="0"/>
              <a:t>Do user preferences and Evaluation Measures Line up?</a:t>
            </a:r>
          </a:p>
          <a:p>
            <a:pPr lvl="1"/>
            <a:r>
              <a:rPr lang="en-US" dirty="0" smtClean="0"/>
              <a:t>SIGIR 2010: Sanderson, </a:t>
            </a:r>
            <a:r>
              <a:rPr lang="en-US" dirty="0" err="1" smtClean="0"/>
              <a:t>Paramita</a:t>
            </a:r>
            <a:r>
              <a:rPr lang="en-US" dirty="0" smtClean="0"/>
              <a:t>, Clough, </a:t>
            </a:r>
            <a:r>
              <a:rPr lang="en-US" dirty="0" err="1" smtClean="0"/>
              <a:t>Kanoulas</a:t>
            </a:r>
            <a:endParaRPr lang="en-US" dirty="0" smtClean="0"/>
          </a:p>
          <a:p>
            <a:r>
              <a:rPr lang="en-US" dirty="0" smtClean="0"/>
              <a:t>Results are mixed: some experiments show correlations, some not</a:t>
            </a:r>
          </a:p>
          <a:p>
            <a:r>
              <a:rPr lang="en-US" dirty="0" smtClean="0"/>
              <a:t>This latest article shows the existence of correlations</a:t>
            </a:r>
          </a:p>
          <a:p>
            <a:pPr lvl="1"/>
            <a:r>
              <a:rPr lang="en-US" dirty="0" smtClean="0"/>
              <a:t>User preferences is inherently user dependent</a:t>
            </a:r>
          </a:p>
          <a:p>
            <a:pPr lvl="1"/>
            <a:r>
              <a:rPr lang="en-US" dirty="0" smtClean="0"/>
              <a:t>Domain specific IR will </a:t>
            </a:r>
            <a:r>
              <a:rPr lang="en-US" smtClean="0"/>
              <a:t>be different</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44</a:t>
            </a:fld>
            <a:endParaRPr lang="de-DE" dirty="0"/>
          </a:p>
        </p:txBody>
      </p:sp>
    </p:spTree>
    <p:extLst>
      <p:ext uri="{BB962C8B-B14F-4D97-AF65-F5344CB8AC3E}">
        <p14:creationId xmlns:p14="http://schemas.microsoft.com/office/powerpoint/2010/main" val="5756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user studies</a:t>
            </a:r>
            <a:endParaRPr lang="en-US" dirty="0"/>
          </a:p>
        </p:txBody>
      </p:sp>
      <p:sp>
        <p:nvSpPr>
          <p:cNvPr id="3" name="Content Placeholder 2"/>
          <p:cNvSpPr>
            <a:spLocks noGrp="1"/>
          </p:cNvSpPr>
          <p:nvPr>
            <p:ph idx="1"/>
          </p:nvPr>
        </p:nvSpPr>
        <p:spPr/>
        <p:txBody>
          <a:bodyPr rtlCol="0">
            <a:normAutofit lnSpcReduction="10000"/>
          </a:bodyPr>
          <a:lstStyle/>
          <a:p>
            <a:pPr lvl="1" fontAlgn="auto">
              <a:spcAft>
                <a:spcPts val="0"/>
              </a:spcAft>
              <a:buFont typeface="Arial"/>
              <a:buChar char="–"/>
              <a:defRPr/>
            </a:pPr>
            <a:r>
              <a:rPr lang="en-GB" dirty="0" smtClean="0">
                <a:ea typeface="+mn-ea"/>
              </a:rPr>
              <a:t>Does </a:t>
            </a:r>
            <a:r>
              <a:rPr lang="en-GB" dirty="0" smtClean="0">
                <a:ea typeface="+mn-ea"/>
              </a:rPr>
              <a:t>a 2% increase in some retrieval performance measure actually make a user happier?</a:t>
            </a:r>
          </a:p>
          <a:p>
            <a:pPr lvl="1" fontAlgn="auto">
              <a:spcAft>
                <a:spcPts val="0"/>
              </a:spcAft>
              <a:buFont typeface="Arial"/>
              <a:buChar char="–"/>
              <a:defRPr/>
            </a:pPr>
            <a:r>
              <a:rPr lang="en-GB" dirty="0" smtClean="0">
                <a:ea typeface="+mn-ea"/>
              </a:rPr>
              <a:t>Does displaying a text snippet improve usability even if the underlying method is 10% weaker than some other method?</a:t>
            </a:r>
          </a:p>
          <a:p>
            <a:pPr lvl="1" fontAlgn="auto">
              <a:spcAft>
                <a:spcPts val="0"/>
              </a:spcAft>
              <a:buFont typeface="Arial"/>
              <a:buChar char="–"/>
              <a:defRPr/>
            </a:pPr>
            <a:endParaRPr lang="en-GB" dirty="0" smtClean="0">
              <a:ea typeface="+mn-ea"/>
            </a:endParaRPr>
          </a:p>
          <a:p>
            <a:pPr lvl="1" fontAlgn="auto">
              <a:spcAft>
                <a:spcPts val="0"/>
              </a:spcAft>
              <a:buFont typeface="Arial"/>
              <a:buChar char="–"/>
              <a:defRPr/>
            </a:pPr>
            <a:r>
              <a:rPr lang="en-GB" dirty="0" smtClean="0">
                <a:ea typeface="+mn-ea"/>
              </a:rPr>
              <a:t>Hard to do</a:t>
            </a:r>
          </a:p>
          <a:p>
            <a:pPr lvl="1" fontAlgn="auto">
              <a:spcAft>
                <a:spcPts val="0"/>
              </a:spcAft>
              <a:buFont typeface="Arial"/>
              <a:buChar char="–"/>
              <a:defRPr/>
            </a:pPr>
            <a:r>
              <a:rPr lang="en-GB" dirty="0" smtClean="0">
                <a:ea typeface="+mn-ea"/>
              </a:rPr>
              <a:t>Mostly anecdotal examples</a:t>
            </a:r>
          </a:p>
          <a:p>
            <a:pPr lvl="1" fontAlgn="auto">
              <a:spcAft>
                <a:spcPts val="0"/>
              </a:spcAft>
              <a:buFont typeface="Arial"/>
              <a:buChar char="–"/>
              <a:defRPr/>
            </a:pPr>
            <a:r>
              <a:rPr lang="en-GB" dirty="0" smtClean="0">
                <a:ea typeface="+mn-ea"/>
              </a:rPr>
              <a:t>IR people don’t like to do it (though it’s starting to change)</a:t>
            </a:r>
            <a:endParaRPr lang="en-GB" dirty="0">
              <a:ea typeface="+mn-ea"/>
            </a:endParaRPr>
          </a:p>
        </p:txBody>
      </p:sp>
    </p:spTree>
    <p:extLst>
      <p:ext uri="{BB962C8B-B14F-4D97-AF65-F5344CB8AC3E}">
        <p14:creationId xmlns:p14="http://schemas.microsoft.com/office/powerpoint/2010/main" val="32511465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user studies</a:t>
            </a:r>
            <a:endParaRPr lang="en-US" dirty="0"/>
          </a:p>
        </p:txBody>
      </p:sp>
      <p:sp>
        <p:nvSpPr>
          <p:cNvPr id="3" name="Content Placeholder 2"/>
          <p:cNvSpPr>
            <a:spLocks noGrp="1"/>
          </p:cNvSpPr>
          <p:nvPr>
            <p:ph idx="1"/>
          </p:nvPr>
        </p:nvSpPr>
        <p:spPr/>
        <p:txBody>
          <a:bodyPr/>
          <a:lstStyle/>
          <a:p>
            <a:r>
              <a:rPr lang="en-US" dirty="0" smtClean="0"/>
              <a:t>Miscommunication – a problem</a:t>
            </a:r>
          </a:p>
          <a:p>
            <a:pPr lvl="1"/>
            <a:r>
              <a:rPr lang="en-US" dirty="0" smtClean="0"/>
              <a:t>E.g. “index”, “high recall”</a:t>
            </a:r>
          </a:p>
          <a:p>
            <a:r>
              <a:rPr lang="en-US" dirty="0" smtClean="0"/>
              <a:t>“Evaluation” itself </a:t>
            </a:r>
            <a:endParaRPr lang="en-US" dirty="0"/>
          </a:p>
        </p:txBody>
      </p:sp>
      <p:sp>
        <p:nvSpPr>
          <p:cNvPr id="4" name="Footer Placeholder 3"/>
          <p:cNvSpPr>
            <a:spLocks noGrp="1"/>
          </p:cNvSpPr>
          <p:nvPr>
            <p:ph type="ftr" sz="quarter" idx="11"/>
          </p:nvPr>
        </p:nvSpPr>
        <p:spPr/>
        <p:txBody>
          <a:bodyPr/>
          <a:lstStyle/>
          <a:p>
            <a:r>
              <a:rPr lang="en-US" smtClean="0"/>
              <a:t>PaIR - Oct 24</a:t>
            </a:r>
            <a:r>
              <a:rPr lang="en-US" baseline="30000" smtClean="0"/>
              <a:t>th</a:t>
            </a:r>
            <a:r>
              <a:rPr lang="en-US" smtClean="0"/>
              <a:t>, 2011 – Glasgow, UK</a:t>
            </a:r>
            <a:endParaRPr lang="en-US" dirty="0" smtClean="0"/>
          </a:p>
        </p:txBody>
      </p:sp>
      <p:sp>
        <p:nvSpPr>
          <p:cNvPr id="5" name="Slide Number Placeholder 4"/>
          <p:cNvSpPr>
            <a:spLocks noGrp="1"/>
          </p:cNvSpPr>
          <p:nvPr>
            <p:ph type="sldNum" sz="quarter" idx="12"/>
          </p:nvPr>
        </p:nvSpPr>
        <p:spPr/>
        <p:txBody>
          <a:bodyPr/>
          <a:lstStyle/>
          <a:p>
            <a:fld id="{1B675E9E-6D54-0547-B250-F05479CB5ACD}" type="slidenum">
              <a:rPr lang="en-US" smtClean="0"/>
              <a:t>6</a:t>
            </a:fld>
            <a:endParaRPr lang="en-US"/>
          </a:p>
        </p:txBody>
      </p:sp>
      <p:pic>
        <p:nvPicPr>
          <p:cNvPr id="8" name="Picture 7"/>
          <p:cNvPicPr>
            <a:picLocks noChangeAspect="1"/>
          </p:cNvPicPr>
          <p:nvPr/>
        </p:nvPicPr>
        <p:blipFill>
          <a:blip r:embed="rId2"/>
          <a:stretch>
            <a:fillRect/>
          </a:stretch>
        </p:blipFill>
        <p:spPr>
          <a:xfrm>
            <a:off x="106944" y="3460416"/>
            <a:ext cx="9144000" cy="1681089"/>
          </a:xfrm>
          <a:prstGeom prst="rect">
            <a:avLst/>
          </a:prstGeom>
        </p:spPr>
      </p:pic>
    </p:spTree>
    <p:extLst>
      <p:ext uri="{BB962C8B-B14F-4D97-AF65-F5344CB8AC3E}">
        <p14:creationId xmlns:p14="http://schemas.microsoft.com/office/powerpoint/2010/main" val="392479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in the IP world</a:t>
            </a:r>
            <a:endParaRPr lang="en-US" dirty="0"/>
          </a:p>
        </p:txBody>
      </p:sp>
      <p:sp>
        <p:nvSpPr>
          <p:cNvPr id="3" name="Content Placeholder 2"/>
          <p:cNvSpPr>
            <a:spLocks noGrp="1"/>
          </p:cNvSpPr>
          <p:nvPr>
            <p:ph idx="1"/>
          </p:nvPr>
        </p:nvSpPr>
        <p:spPr/>
        <p:txBody>
          <a:bodyPr/>
          <a:lstStyle/>
          <a:p>
            <a:r>
              <a:rPr lang="en-US" dirty="0" smtClean="0"/>
              <a:t>Commercial world</a:t>
            </a:r>
          </a:p>
          <a:p>
            <a:pPr lvl="1"/>
            <a:r>
              <a:rPr lang="en-US" dirty="0" smtClean="0"/>
              <a:t>no extensive experimentation</a:t>
            </a:r>
          </a:p>
          <a:p>
            <a:pPr lvl="1"/>
            <a:r>
              <a:rPr lang="en-US" dirty="0" smtClean="0"/>
              <a:t>based on practice and experience</a:t>
            </a:r>
          </a:p>
          <a:p>
            <a:pPr lvl="1"/>
            <a:r>
              <a:rPr lang="en-US" dirty="0" smtClean="0"/>
              <a:t>highly competitive</a:t>
            </a:r>
          </a:p>
          <a:p>
            <a:pPr lvl="2"/>
            <a:r>
              <a:rPr lang="en-US" dirty="0" smtClean="0"/>
              <a:t>and yet often collaborative</a:t>
            </a:r>
          </a:p>
          <a:p>
            <a:pPr lvl="3"/>
            <a:r>
              <a:rPr lang="en-US" dirty="0" smtClean="0"/>
              <a:t>not one tool is ever declared the best</a:t>
            </a:r>
          </a:p>
          <a:p>
            <a:pPr lvl="1"/>
            <a:r>
              <a:rPr lang="en-US" dirty="0" smtClean="0"/>
              <a:t>Source of articles</a:t>
            </a:r>
          </a:p>
          <a:p>
            <a:pPr lvl="2"/>
            <a:r>
              <a:rPr lang="en-US" i="1" dirty="0" smtClean="0"/>
              <a:t>World Patent Information </a:t>
            </a:r>
            <a:r>
              <a:rPr lang="en-US" dirty="0" smtClean="0"/>
              <a:t>Journal</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7</a:t>
            </a:fld>
            <a:endParaRPr lang="de-DE" dirty="0"/>
          </a:p>
        </p:txBody>
      </p:sp>
    </p:spTree>
    <p:extLst>
      <p:ext uri="{BB962C8B-B14F-4D97-AF65-F5344CB8AC3E}">
        <p14:creationId xmlns:p14="http://schemas.microsoft.com/office/powerpoint/2010/main" val="35668886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evaluation</a:t>
            </a:r>
            <a:endParaRPr lang="en-US" dirty="0"/>
          </a:p>
        </p:txBody>
      </p:sp>
      <p:sp>
        <p:nvSpPr>
          <p:cNvPr id="3" name="Content Placeholder 2"/>
          <p:cNvSpPr>
            <a:spLocks noGrp="1"/>
          </p:cNvSpPr>
          <p:nvPr>
            <p:ph idx="1"/>
          </p:nvPr>
        </p:nvSpPr>
        <p:spPr/>
        <p:txBody>
          <a:bodyPr>
            <a:normAutofit lnSpcReduction="10000"/>
          </a:bodyPr>
          <a:lstStyle/>
          <a:p>
            <a:r>
              <a:rPr lang="en-US" dirty="0" smtClean="0"/>
              <a:t>[Emmerich:2009]</a:t>
            </a:r>
          </a:p>
          <a:p>
            <a:pPr lvl="1"/>
            <a:r>
              <a:rPr lang="en-US" dirty="0" smtClean="0"/>
              <a:t>case study analysis</a:t>
            </a:r>
          </a:p>
          <a:p>
            <a:pPr lvl="2"/>
            <a:r>
              <a:rPr lang="en-US" dirty="0" err="1" smtClean="0"/>
              <a:t>pharma</a:t>
            </a:r>
            <a:endParaRPr lang="en-US" dirty="0" smtClean="0"/>
          </a:p>
          <a:p>
            <a:pPr lvl="1"/>
            <a:r>
              <a:rPr lang="en-US" dirty="0" smtClean="0"/>
              <a:t>compares</a:t>
            </a:r>
          </a:p>
          <a:p>
            <a:pPr lvl="2"/>
            <a:r>
              <a:rPr lang="en-US" dirty="0" smtClean="0"/>
              <a:t>first-level patent data</a:t>
            </a:r>
          </a:p>
          <a:p>
            <a:pPr lvl="2"/>
            <a:r>
              <a:rPr lang="en-US" dirty="0" smtClean="0"/>
              <a:t>value-added patent information </a:t>
            </a:r>
          </a:p>
          <a:p>
            <a:pPr lvl="3"/>
            <a:r>
              <a:rPr lang="en-US" dirty="0" smtClean="0"/>
              <a:t>Chemical Abstracts and Thomson Scientific</a:t>
            </a:r>
          </a:p>
          <a:p>
            <a:r>
              <a:rPr lang="en-US" dirty="0" smtClean="0"/>
              <a:t>background:</a:t>
            </a:r>
          </a:p>
          <a:p>
            <a:pPr lvl="1"/>
            <a:r>
              <a:rPr lang="en-US" dirty="0" smtClean="0"/>
              <a:t>valued-added patent information sources are the incumbents here</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8</a:t>
            </a:fld>
            <a:endParaRPr lang="de-DE" dirty="0"/>
          </a:p>
        </p:txBody>
      </p:sp>
    </p:spTree>
    <p:extLst>
      <p:ext uri="{BB962C8B-B14F-4D97-AF65-F5344CB8AC3E}">
        <p14:creationId xmlns:p14="http://schemas.microsoft.com/office/powerpoint/2010/main" val="7870190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Content Placeholder 2"/>
          <p:cNvSpPr>
            <a:spLocks noGrp="1"/>
          </p:cNvSpPr>
          <p:nvPr>
            <p:ph idx="1"/>
          </p:nvPr>
        </p:nvSpPr>
        <p:spPr/>
        <p:txBody>
          <a:bodyPr/>
          <a:lstStyle/>
          <a:p>
            <a:r>
              <a:rPr lang="en-US" dirty="0" smtClean="0"/>
              <a:t>a prior art search for pantoprazole focusing on worldwide literature</a:t>
            </a:r>
          </a:p>
          <a:p>
            <a:pPr lvl="1"/>
            <a:r>
              <a:rPr lang="en-US" dirty="0" smtClean="0"/>
              <a:t>particular interest:</a:t>
            </a:r>
          </a:p>
          <a:p>
            <a:pPr lvl="2"/>
            <a:r>
              <a:rPr lang="en-US" dirty="0" smtClean="0"/>
              <a:t>product protection</a:t>
            </a:r>
          </a:p>
          <a:p>
            <a:pPr lvl="2"/>
            <a:r>
              <a:rPr lang="en-US" dirty="0" smtClean="0"/>
              <a:t>manufacturing processes</a:t>
            </a:r>
          </a:p>
          <a:p>
            <a:pPr lvl="2"/>
            <a:r>
              <a:rPr lang="en-US" dirty="0" smtClean="0"/>
              <a:t>formulation/combination patents</a:t>
            </a:r>
          </a:p>
          <a:p>
            <a:pPr lvl="2"/>
            <a:r>
              <a:rPr lang="en-US" dirty="0" smtClean="0"/>
              <a:t>methods of disease treatment</a:t>
            </a:r>
            <a:endParaRPr lang="en-US" dirty="0"/>
          </a:p>
        </p:txBody>
      </p:sp>
      <p:sp>
        <p:nvSpPr>
          <p:cNvPr id="4" name="Slide Number Placeholder 3"/>
          <p:cNvSpPr>
            <a:spLocks noGrp="1"/>
          </p:cNvSpPr>
          <p:nvPr>
            <p:ph type="sldNum" sz="quarter" idx="12"/>
          </p:nvPr>
        </p:nvSpPr>
        <p:spPr/>
        <p:txBody>
          <a:bodyPr/>
          <a:lstStyle/>
          <a:p>
            <a:pPr>
              <a:defRPr/>
            </a:pPr>
            <a:fld id="{F0741059-0707-46C5-9E53-23A6BDB80DD9}" type="slidenum">
              <a:rPr lang="de-DE" smtClean="0"/>
              <a:pPr>
                <a:defRPr/>
              </a:pPr>
              <a:t>9</a:t>
            </a:fld>
            <a:endParaRPr lang="de-DE" dirty="0"/>
          </a:p>
        </p:txBody>
      </p:sp>
    </p:spTree>
    <p:extLst>
      <p:ext uri="{BB962C8B-B14F-4D97-AF65-F5344CB8AC3E}">
        <p14:creationId xmlns:p14="http://schemas.microsoft.com/office/powerpoint/2010/main" val="2192398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TotalTime>
  <Words>2801</Words>
  <Application>Microsoft Macintosh PowerPoint</Application>
  <PresentationFormat>On-screen Show (4:3)</PresentationFormat>
  <Paragraphs>405</Paragraphs>
  <Slides>44</Slides>
  <Notes>7</Notes>
  <HiddenSlides>1</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The Status of Retrieval Evaluation in the Patent Domain</vt:lpstr>
      <vt:lpstr>Outline</vt:lpstr>
      <vt:lpstr>Evaluation for the Patent domain</vt:lpstr>
      <vt:lpstr>Introduction – IR Evaluation</vt:lpstr>
      <vt:lpstr>Introduction – user studies</vt:lpstr>
      <vt:lpstr>Introduction – user studies</vt:lpstr>
      <vt:lpstr>Practice in the IP world</vt:lpstr>
      <vt:lpstr>Example of evaluation</vt:lpstr>
      <vt:lpstr>Case study 1</vt:lpstr>
      <vt:lpstr>Case study 1</vt:lpstr>
      <vt:lpstr>Case Study 1</vt:lpstr>
      <vt:lpstr>Case study 1</vt:lpstr>
      <vt:lpstr>Case study 1</vt:lpstr>
      <vt:lpstr>Case Study 1</vt:lpstr>
      <vt:lpstr>Case Study 2</vt:lpstr>
      <vt:lpstr>Case Study 2</vt:lpstr>
      <vt:lpstr>Case Study 2</vt:lpstr>
      <vt:lpstr>Case Study 2</vt:lpstr>
      <vt:lpstr>Case Study 2</vt:lpstr>
      <vt:lpstr>Other evaluations</vt:lpstr>
      <vt:lpstr>Other evaluations</vt:lpstr>
      <vt:lpstr>Practice in the IR world</vt:lpstr>
      <vt:lpstr>Practice in the IR World</vt:lpstr>
      <vt:lpstr>Evaluation campaigns</vt:lpstr>
      <vt:lpstr>CLEF-IP</vt:lpstr>
      <vt:lpstr>CLEF-IP</vt:lpstr>
      <vt:lpstr>CLEF-IP</vt:lpstr>
      <vt:lpstr>NTCIR</vt:lpstr>
      <vt:lpstr>NTCIR</vt:lpstr>
      <vt:lpstr>Evaluation campaigns &amp; users</vt:lpstr>
      <vt:lpstr>RF evaluation campaign</vt:lpstr>
      <vt:lpstr>Session-based IR evaluation</vt:lpstr>
      <vt:lpstr>Session-based IR evaluation</vt:lpstr>
      <vt:lpstr>Outline</vt:lpstr>
      <vt:lpstr>Discussion</vt:lpstr>
      <vt:lpstr>Aspects of investigation</vt:lpstr>
      <vt:lpstr>Aspects of investigation</vt:lpstr>
      <vt:lpstr>Examples</vt:lpstr>
      <vt:lpstr>Another dimension: Patent searches and Risk</vt:lpstr>
      <vt:lpstr>Risk and Recall</vt:lpstr>
      <vt:lpstr>Risk and Precision</vt:lpstr>
      <vt:lpstr>Conclusion</vt:lpstr>
      <vt:lpstr>Thank you</vt:lpstr>
      <vt:lpstr>Effectiveness evaluation lab-like vs. user-focused</vt:lpstr>
    </vt:vector>
  </TitlesOfParts>
  <Company>Information Retrieval Facility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Status of Retrieval Evaluation in the Patent Domain</dc:title>
  <dc:creator>Mihai  Lupu</dc:creator>
  <cp:lastModifiedBy>Mihai  Lupu</cp:lastModifiedBy>
  <cp:revision>23</cp:revision>
  <dcterms:created xsi:type="dcterms:W3CDTF">2011-10-23T09:32:05Z</dcterms:created>
  <dcterms:modified xsi:type="dcterms:W3CDTF">2011-10-23T11:37:36Z</dcterms:modified>
</cp:coreProperties>
</file>