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8" r:id="rId13"/>
    <p:sldId id="267" r:id="rId14"/>
    <p:sldId id="270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B573DF7-EF3C-4266-9292-A52A67ACBC82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E11C951-66C3-4B9F-98DE-FAC0E609691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ManishA</a:t>
            </a:r>
            <a:r>
              <a:rPr lang="en-US" dirty="0" smtClean="0"/>
              <a:t> </a:t>
            </a:r>
            <a:r>
              <a:rPr lang="en-US" dirty="0" err="1" smtClean="0"/>
              <a:t>VermA</a:t>
            </a:r>
            <a:r>
              <a:rPr lang="en-US" dirty="0" smtClean="0"/>
              <a:t>, </a:t>
            </a:r>
            <a:r>
              <a:rPr lang="en-US" dirty="0" err="1" smtClean="0"/>
              <a:t>Vasudeva</a:t>
            </a:r>
            <a:r>
              <a:rPr lang="en-US" dirty="0" smtClean="0"/>
              <a:t> </a:t>
            </a:r>
            <a:r>
              <a:rPr lang="en-US" dirty="0" err="1" smtClean="0"/>
              <a:t>varma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971800"/>
            <a:ext cx="7086600" cy="1398234"/>
          </a:xfrm>
        </p:spPr>
        <p:txBody>
          <a:bodyPr/>
          <a:lstStyle/>
          <a:p>
            <a:r>
              <a:rPr lang="en-US" sz="3200" b="1" dirty="0"/>
              <a:t>Patent Search using IPC Classification Vectors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33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propagation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a given </a:t>
            </a:r>
            <a:r>
              <a:rPr lang="en-US" b="1" dirty="0" smtClean="0"/>
              <a:t>node P</a:t>
            </a:r>
            <a:r>
              <a:rPr lang="en-US" b="1" baseline="-25000" dirty="0" smtClean="0"/>
              <a:t>i</a:t>
            </a:r>
            <a:r>
              <a:rPr lang="en-US" dirty="0" smtClean="0"/>
              <a:t>, let </a:t>
            </a:r>
            <a:r>
              <a:rPr lang="en-US" b="1" dirty="0" smtClean="0"/>
              <a:t>In(P</a:t>
            </a:r>
            <a:r>
              <a:rPr lang="en-US" b="1" baseline="-25000" dirty="0" smtClean="0"/>
              <a:t>i</a:t>
            </a:r>
            <a:r>
              <a:rPr lang="en-US" b="1" dirty="0" smtClean="0"/>
              <a:t>)</a:t>
            </a:r>
            <a:r>
              <a:rPr lang="en-US" dirty="0" smtClean="0"/>
              <a:t> be subset of the set of nodes that point to it (predecessors) and </a:t>
            </a:r>
            <a:r>
              <a:rPr lang="en-US" b="1" dirty="0" smtClean="0"/>
              <a:t>k</a:t>
            </a:r>
            <a:r>
              <a:rPr lang="en-US" dirty="0" smtClean="0"/>
              <a:t> be the current iteration. The </a:t>
            </a:r>
            <a:r>
              <a:rPr lang="en-US" b="1" dirty="0" smtClean="0"/>
              <a:t>vector of node P</a:t>
            </a:r>
            <a:r>
              <a:rPr lang="en-US" b="1" baseline="-25000" dirty="0" smtClean="0"/>
              <a:t>i</a:t>
            </a:r>
            <a:r>
              <a:rPr lang="en-US" b="1" dirty="0" smtClean="0"/>
              <a:t> for k +1</a:t>
            </a:r>
            <a:r>
              <a:rPr lang="en-US" b="1" baseline="30000" dirty="0" smtClean="0"/>
              <a:t>th </a:t>
            </a:r>
            <a:r>
              <a:rPr lang="en-US" b="1" dirty="0" smtClean="0"/>
              <a:t>iteration</a:t>
            </a:r>
            <a:r>
              <a:rPr lang="en-US" dirty="0" smtClean="0"/>
              <a:t> is defined as follows 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1/2</a:t>
            </a:r>
            <a:r>
              <a:rPr lang="en-US" b="1" baseline="30000" dirty="0" smtClean="0"/>
              <a:t>k</a:t>
            </a:r>
            <a:r>
              <a:rPr lang="en-US" dirty="0" smtClean="0"/>
              <a:t> </a:t>
            </a:r>
            <a:r>
              <a:rPr lang="en-US" dirty="0"/>
              <a:t>is used to </a:t>
            </a:r>
            <a:r>
              <a:rPr lang="en-US" b="1" dirty="0"/>
              <a:t>dampen the effect of adjacent vectors </a:t>
            </a:r>
            <a:r>
              <a:rPr lang="en-US" dirty="0"/>
              <a:t>as </a:t>
            </a:r>
            <a:r>
              <a:rPr lang="en-US" dirty="0" smtClean="0"/>
              <a:t>the iterations </a:t>
            </a:r>
            <a:r>
              <a:rPr lang="en-US" dirty="0"/>
              <a:t>increase. </a:t>
            </a:r>
            <a:r>
              <a:rPr lang="en-US" dirty="0" smtClean="0"/>
              <a:t>The </a:t>
            </a:r>
            <a:r>
              <a:rPr lang="en-US" dirty="0"/>
              <a:t>above formula simply adds the </a:t>
            </a:r>
            <a:r>
              <a:rPr lang="en-US" dirty="0" smtClean="0"/>
              <a:t>average </a:t>
            </a:r>
            <a:r>
              <a:rPr lang="en-US" dirty="0"/>
              <a:t>of vectors of all nodes that point to P</a:t>
            </a:r>
            <a:r>
              <a:rPr lang="en-US" baseline="-25000" dirty="0"/>
              <a:t>i</a:t>
            </a:r>
            <a:r>
              <a:rPr lang="en-US" dirty="0"/>
              <a:t>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352800"/>
            <a:ext cx="474908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726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We use the </a:t>
            </a:r>
            <a:r>
              <a:rPr lang="en-US" b="1" dirty="0"/>
              <a:t>CLEF-IP 2011 collection of Prior Art </a:t>
            </a:r>
            <a:r>
              <a:rPr lang="en-US" b="1" dirty="0" smtClean="0"/>
              <a:t>Search (</a:t>
            </a:r>
            <a:r>
              <a:rPr lang="en-US" b="1" dirty="0"/>
              <a:t>PAC) task </a:t>
            </a:r>
            <a:r>
              <a:rPr lang="en-US" dirty="0"/>
              <a:t>that has </a:t>
            </a:r>
            <a:r>
              <a:rPr lang="en-US" b="1" dirty="0"/>
              <a:t>2.6 million </a:t>
            </a:r>
            <a:r>
              <a:rPr lang="en-US" dirty="0"/>
              <a:t>patents pertaining to </a:t>
            </a:r>
            <a:r>
              <a:rPr lang="en-US" dirty="0" smtClean="0"/>
              <a:t>1.3 million </a:t>
            </a:r>
            <a:r>
              <a:rPr lang="en-US" dirty="0"/>
              <a:t>patents European Patent Office (EPO) with </a:t>
            </a:r>
            <a:r>
              <a:rPr lang="en-US" dirty="0" smtClean="0"/>
              <a:t>content in </a:t>
            </a:r>
            <a:r>
              <a:rPr lang="en-US" b="1" dirty="0" smtClean="0"/>
              <a:t>English, German and French</a:t>
            </a:r>
            <a:r>
              <a:rPr lang="en-US" dirty="0" smtClean="0"/>
              <a:t>, and extended by documents from </a:t>
            </a:r>
            <a:r>
              <a:rPr lang="en-US" dirty="0"/>
              <a:t>WIPO.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</a:t>
            </a:r>
            <a:r>
              <a:rPr lang="en-US" b="1" dirty="0"/>
              <a:t>300 sample patent applications </a:t>
            </a:r>
            <a:r>
              <a:rPr lang="en-US" b="1" dirty="0" smtClean="0"/>
              <a:t>as queries</a:t>
            </a:r>
            <a:r>
              <a:rPr lang="en-US" dirty="0" smtClean="0"/>
              <a:t> </a:t>
            </a:r>
            <a:r>
              <a:rPr lang="en-US" dirty="0"/>
              <a:t>with the dataset.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Both </a:t>
            </a:r>
            <a:r>
              <a:rPr lang="en-US" b="1" dirty="0"/>
              <a:t>English and original patents </a:t>
            </a:r>
            <a:r>
              <a:rPr lang="en-US" dirty="0"/>
              <a:t>are used for </a:t>
            </a:r>
            <a:r>
              <a:rPr lang="en-US" dirty="0" smtClean="0"/>
              <a:t>making queries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35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Base: Simple Text Retrieval</a:t>
            </a:r>
            <a:r>
              <a:rPr lang="en-US" dirty="0"/>
              <a:t>, 20 words, from the </a:t>
            </a:r>
            <a:r>
              <a:rPr lang="en-US" dirty="0" smtClean="0"/>
              <a:t>query patent</a:t>
            </a:r>
            <a:r>
              <a:rPr lang="en-US" dirty="0"/>
              <a:t>, with high </a:t>
            </a:r>
            <a:r>
              <a:rPr lang="en-US" i="1" dirty="0" err="1"/>
              <a:t>tf-idf</a:t>
            </a:r>
            <a:r>
              <a:rPr lang="en-US" i="1" dirty="0"/>
              <a:t> </a:t>
            </a:r>
            <a:r>
              <a:rPr lang="en-US" dirty="0"/>
              <a:t>values are used to form a </a:t>
            </a:r>
            <a:r>
              <a:rPr lang="en-US" dirty="0" smtClean="0"/>
              <a:t>weighted query</a:t>
            </a:r>
            <a:r>
              <a:rPr lang="en-US" dirty="0"/>
              <a:t>. The weight of each word is its </a:t>
            </a:r>
            <a:r>
              <a:rPr lang="en-US" i="1" dirty="0" err="1"/>
              <a:t>tf-idf</a:t>
            </a:r>
            <a:r>
              <a:rPr lang="en-US" i="1" dirty="0"/>
              <a:t> </a:t>
            </a:r>
            <a:r>
              <a:rPr lang="en-US" dirty="0"/>
              <a:t>score.</a:t>
            </a:r>
          </a:p>
          <a:p>
            <a:r>
              <a:rPr lang="en-US" b="1" dirty="0"/>
              <a:t>COS: Cosine Similarity</a:t>
            </a:r>
            <a:r>
              <a:rPr lang="en-US" dirty="0"/>
              <a:t>, IPC information present </a:t>
            </a:r>
            <a:r>
              <a:rPr lang="en-US" dirty="0" smtClean="0"/>
              <a:t>in the </a:t>
            </a:r>
            <a:r>
              <a:rPr lang="en-US" dirty="0"/>
              <a:t>patent is used to make the vector. Entire vector is </a:t>
            </a:r>
            <a:r>
              <a:rPr lang="en-US" dirty="0" smtClean="0"/>
              <a:t>used to </a:t>
            </a:r>
            <a:r>
              <a:rPr lang="en-US" dirty="0"/>
              <a:t>calculate cosine similarity between a patent and query.</a:t>
            </a:r>
          </a:p>
          <a:p>
            <a:r>
              <a:rPr lang="en-US" b="1" dirty="0"/>
              <a:t>GCS: Graded Cosine Similarity</a:t>
            </a:r>
            <a:r>
              <a:rPr lang="en-US" dirty="0"/>
              <a:t>, calculating </a:t>
            </a:r>
            <a:r>
              <a:rPr lang="en-US" dirty="0" smtClean="0"/>
              <a:t>similarity </a:t>
            </a:r>
            <a:r>
              <a:rPr lang="en-US" dirty="0"/>
              <a:t>at each level and linearly combining them to get </a:t>
            </a:r>
            <a:r>
              <a:rPr lang="en-US" dirty="0" smtClean="0"/>
              <a:t>final score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146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Graded Cosine Similarity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81400"/>
            <a:ext cx="4724401" cy="839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" y="1905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If </a:t>
            </a:r>
            <a:r>
              <a:rPr lang="en-US" sz="2800" b="1" dirty="0" err="1" smtClean="0"/>
              <a:t>P</a:t>
            </a:r>
            <a:r>
              <a:rPr lang="en-US" sz="2800" b="1" baseline="-25000" dirty="0" err="1" smtClean="0"/>
              <a:t>q</a:t>
            </a:r>
            <a:r>
              <a:rPr lang="en-US" sz="2800" b="1" dirty="0" smtClean="0"/>
              <a:t> </a:t>
            </a:r>
            <a:r>
              <a:rPr lang="en-US" sz="2800" dirty="0" smtClean="0"/>
              <a:t>is the query patent vector and 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is a vector of </a:t>
            </a:r>
            <a:r>
              <a:rPr lang="en-US" sz="2800" dirty="0" err="1" smtClean="0"/>
              <a:t>i</a:t>
            </a:r>
            <a:r>
              <a:rPr lang="en-US" sz="2800" baseline="30000" dirty="0" err="1" smtClean="0"/>
              <a:t>th</a:t>
            </a:r>
            <a:r>
              <a:rPr lang="en-US" sz="2800" dirty="0" smtClean="0"/>
              <a:t> patent in </a:t>
            </a:r>
            <a:r>
              <a:rPr lang="en-US" sz="2800" dirty="0" smtClean="0"/>
              <a:t>the corpus, we use following to calculate graded similarity: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33400" y="48768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where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j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represent importance of similarity score at level j and </a:t>
            </a:r>
            <a:r>
              <a:rPr lang="en-US" sz="2800" dirty="0" err="1" smtClean="0"/>
              <a:t>sim</a:t>
            </a:r>
            <a:r>
              <a:rPr lang="en-US" sz="2800" baseline="-25000" dirty="0" err="1" smtClean="0"/>
              <a:t>level</a:t>
            </a:r>
            <a:r>
              <a:rPr lang="en-US" sz="2800" baseline="-50000" dirty="0" err="1" smtClean="0"/>
              <a:t>j</a:t>
            </a:r>
            <a:r>
              <a:rPr lang="en-US" sz="2800" dirty="0" smtClean="0"/>
              <a:t> is cosine similarity between vectors of </a:t>
            </a:r>
            <a:r>
              <a:rPr lang="en-US" sz="2800" dirty="0" err="1" smtClean="0"/>
              <a:t>level</a:t>
            </a:r>
            <a:r>
              <a:rPr lang="en-US" sz="2800" baseline="-25000" dirty="0" err="1" smtClean="0"/>
              <a:t>j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182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Re-Ranking top Patents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re-rank top 1000 documents by using following methods:</a:t>
            </a:r>
          </a:p>
          <a:p>
            <a:endParaRPr lang="en-US" b="1" dirty="0" smtClean="0"/>
          </a:p>
          <a:p>
            <a:r>
              <a:rPr lang="en-US" b="1" dirty="0" smtClean="0"/>
              <a:t>COS </a:t>
            </a:r>
            <a:r>
              <a:rPr lang="en-US" b="1" dirty="0"/>
              <a:t>+ Base</a:t>
            </a:r>
            <a:r>
              <a:rPr lang="en-US" dirty="0"/>
              <a:t>: top 1000 documents obtained from </a:t>
            </a:r>
            <a:r>
              <a:rPr lang="en-US" dirty="0" smtClean="0"/>
              <a:t>COS are </a:t>
            </a:r>
            <a:r>
              <a:rPr lang="en-US" dirty="0"/>
              <a:t>re-ranked using </a:t>
            </a:r>
            <a:r>
              <a:rPr lang="el-GR" dirty="0"/>
              <a:t>λ</a:t>
            </a:r>
            <a:r>
              <a:rPr lang="en-US" dirty="0"/>
              <a:t>Base + (1 − </a:t>
            </a:r>
            <a:r>
              <a:rPr lang="el-GR" dirty="0"/>
              <a:t>λ</a:t>
            </a:r>
            <a:r>
              <a:rPr lang="en-US" dirty="0"/>
              <a:t>)COS</a:t>
            </a:r>
            <a:r>
              <a:rPr lang="en-US" dirty="0"/>
              <a:t>.</a:t>
            </a:r>
          </a:p>
          <a:p>
            <a:endParaRPr lang="en-US" b="1" dirty="0" smtClean="0"/>
          </a:p>
          <a:p>
            <a:r>
              <a:rPr lang="en-US" b="1" dirty="0" smtClean="0"/>
              <a:t>GCS </a:t>
            </a:r>
            <a:r>
              <a:rPr lang="en-US" b="1" dirty="0"/>
              <a:t>+ Base</a:t>
            </a:r>
            <a:r>
              <a:rPr lang="en-US" dirty="0"/>
              <a:t>: top 1000 documents from GCS are </a:t>
            </a:r>
            <a:r>
              <a:rPr lang="en-US" dirty="0" smtClean="0"/>
              <a:t>re-ranked </a:t>
            </a:r>
            <a:r>
              <a:rPr lang="en-US" dirty="0"/>
              <a:t>using </a:t>
            </a:r>
            <a:r>
              <a:rPr lang="el-GR" dirty="0" smtClean="0"/>
              <a:t>λ</a:t>
            </a:r>
            <a:r>
              <a:rPr lang="en-US" dirty="0" smtClean="0"/>
              <a:t>Base </a:t>
            </a:r>
            <a:r>
              <a:rPr lang="en-US" dirty="0"/>
              <a:t>+ (1 − </a:t>
            </a:r>
            <a:r>
              <a:rPr lang="el-GR" dirty="0"/>
              <a:t>λ</a:t>
            </a:r>
            <a:r>
              <a:rPr lang="en-US" dirty="0" smtClean="0"/>
              <a:t>)GCS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053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138" y="1951037"/>
            <a:ext cx="6061723" cy="437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27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Both IPC </a:t>
            </a:r>
            <a:r>
              <a:rPr lang="en-US" dirty="0" smtClean="0"/>
              <a:t>based representation </a:t>
            </a:r>
            <a:r>
              <a:rPr lang="en-US" dirty="0"/>
              <a:t>and re-ranking on sample queries of </a:t>
            </a:r>
            <a:r>
              <a:rPr lang="en-US" dirty="0" smtClean="0"/>
              <a:t>CLEF-IP </a:t>
            </a:r>
            <a:r>
              <a:rPr lang="en-US" dirty="0"/>
              <a:t>2011 dataset perform better than the baseline i.e. </a:t>
            </a:r>
            <a:r>
              <a:rPr lang="en-US" dirty="0" smtClean="0"/>
              <a:t>text based </a:t>
            </a:r>
            <a:r>
              <a:rPr lang="en-US" dirty="0"/>
              <a:t>retrieval in terms of precision and recall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dirty="0" smtClean="0"/>
              <a:t>extension to </a:t>
            </a:r>
            <a:r>
              <a:rPr lang="en-US" dirty="0"/>
              <a:t>this work would be to use a learning-to-rank approach </a:t>
            </a:r>
            <a:r>
              <a:rPr lang="en-US" dirty="0" smtClean="0"/>
              <a:t>to re-rank </a:t>
            </a:r>
            <a:r>
              <a:rPr lang="en-US" dirty="0"/>
              <a:t>top documents. It would be interesting to </a:t>
            </a:r>
            <a:r>
              <a:rPr lang="en-US" dirty="0" smtClean="0"/>
              <a:t>observe effects </a:t>
            </a:r>
            <a:r>
              <a:rPr lang="en-US" dirty="0"/>
              <a:t>of combining both vector representation with </a:t>
            </a:r>
            <a:r>
              <a:rPr lang="en-US" dirty="0" smtClean="0"/>
              <a:t>patent text </a:t>
            </a:r>
            <a:r>
              <a:rPr lang="en-US" dirty="0"/>
              <a:t>to avoid re-ranking.</a:t>
            </a:r>
          </a:p>
        </p:txBody>
      </p:sp>
    </p:spTree>
    <p:extLst>
      <p:ext uri="{BB962C8B-B14F-4D97-AF65-F5344CB8AC3E}">
        <p14:creationId xmlns:p14="http://schemas.microsoft.com/office/powerpoint/2010/main" val="7645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?????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703637"/>
            <a:ext cx="7620000" cy="2468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THANK YOU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1556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Proposed Approach</a:t>
            </a:r>
          </a:p>
          <a:p>
            <a:pPr lvl="1"/>
            <a:r>
              <a:rPr lang="en-US" dirty="0" smtClean="0"/>
              <a:t>Vector Generation</a:t>
            </a:r>
          </a:p>
          <a:p>
            <a:pPr lvl="1"/>
            <a:r>
              <a:rPr lang="en-US" dirty="0" smtClean="0"/>
              <a:t>Vector Propagation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Dataset</a:t>
            </a:r>
          </a:p>
          <a:p>
            <a:pPr lvl="1"/>
            <a:r>
              <a:rPr lang="en-US" dirty="0" smtClean="0"/>
              <a:t>Cosine similarity (CS)</a:t>
            </a:r>
          </a:p>
          <a:p>
            <a:pPr lvl="1"/>
            <a:r>
              <a:rPr lang="en-US" dirty="0" smtClean="0"/>
              <a:t>Graded Cosine Similarity (GSC)</a:t>
            </a:r>
          </a:p>
          <a:p>
            <a:pPr lvl="1"/>
            <a:r>
              <a:rPr lang="en-US" dirty="0" smtClean="0"/>
              <a:t>Text Score + Similarity Score</a:t>
            </a:r>
          </a:p>
          <a:p>
            <a:pPr lvl="1"/>
            <a:r>
              <a:rPr lang="en-US" dirty="0" smtClean="0"/>
              <a:t>Results</a:t>
            </a:r>
          </a:p>
          <a:p>
            <a:r>
              <a:rPr lang="en-US" dirty="0" smtClean="0"/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404731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Patents, BUT How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Input : A patent application</a:t>
            </a:r>
          </a:p>
          <a:p>
            <a:r>
              <a:rPr lang="en-US" dirty="0" smtClean="0"/>
              <a:t>Process : </a:t>
            </a:r>
          </a:p>
          <a:p>
            <a:pPr lvl="1"/>
            <a:r>
              <a:rPr lang="en-US" dirty="0" smtClean="0"/>
              <a:t>Study the patent</a:t>
            </a:r>
          </a:p>
          <a:p>
            <a:pPr lvl="1"/>
            <a:r>
              <a:rPr lang="en-US" dirty="0" smtClean="0"/>
              <a:t>Find key words related to the invention</a:t>
            </a:r>
          </a:p>
          <a:p>
            <a:pPr lvl="1"/>
            <a:r>
              <a:rPr lang="en-US" dirty="0" smtClean="0"/>
              <a:t>Formulate query with help of several operators</a:t>
            </a:r>
          </a:p>
          <a:p>
            <a:pPr lvl="1"/>
            <a:r>
              <a:rPr lang="en-US" dirty="0" smtClean="0"/>
              <a:t>Query the patent database </a:t>
            </a:r>
          </a:p>
          <a:p>
            <a:pPr lvl="1"/>
            <a:r>
              <a:rPr lang="en-US" dirty="0" smtClean="0"/>
              <a:t>Refine the query depending on the results </a:t>
            </a:r>
          </a:p>
          <a:p>
            <a:pPr lvl="1"/>
            <a:endParaRPr lang="en-US" dirty="0"/>
          </a:p>
          <a:p>
            <a:r>
              <a:rPr lang="en-US" b="1" dirty="0" smtClean="0"/>
              <a:t>Problem</a:t>
            </a:r>
            <a:r>
              <a:rPr lang="en-US" dirty="0" smtClean="0"/>
              <a:t> : Search results depend on the query, query depends on keywords selection. </a:t>
            </a:r>
          </a:p>
          <a:p>
            <a:endParaRPr lang="en-US" dirty="0" smtClean="0"/>
          </a:p>
          <a:p>
            <a:pPr marL="114300" indent="0" algn="ctr">
              <a:buNone/>
            </a:pPr>
            <a:r>
              <a:rPr lang="en-US" b="1" dirty="0"/>
              <a:t>Q</a:t>
            </a:r>
            <a:r>
              <a:rPr lang="en-US" b="1" dirty="0" smtClean="0"/>
              <a:t>uality </a:t>
            </a:r>
            <a:r>
              <a:rPr lang="en-US" b="1" dirty="0"/>
              <a:t>of search results depends heavily </a:t>
            </a:r>
            <a:r>
              <a:rPr lang="en-US" b="1" dirty="0" smtClean="0"/>
              <a:t>on the </a:t>
            </a:r>
            <a:r>
              <a:rPr lang="en-US" b="1" dirty="0"/>
              <a:t>choice of words and their weight in the query</a:t>
            </a:r>
            <a:endParaRPr lang="en-US" b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7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US" b="1" dirty="0" smtClean="0"/>
              <a:t>Selection of keywords </a:t>
            </a:r>
            <a:r>
              <a:rPr lang="en-US" dirty="0" smtClean="0"/>
              <a:t>requires domain expertise, restricts the number and areas of examiner’s patent searches.</a:t>
            </a:r>
          </a:p>
          <a:p>
            <a:r>
              <a:rPr lang="en-US" b="1" dirty="0" smtClean="0"/>
              <a:t>Manual and tedious process </a:t>
            </a:r>
            <a:r>
              <a:rPr lang="en-US" dirty="0" smtClean="0"/>
              <a:t>of query creation. So many words and so many operators, optimal combination needs expertise. </a:t>
            </a:r>
          </a:p>
          <a:p>
            <a:r>
              <a:rPr lang="en-US" b="1" dirty="0" smtClean="0"/>
              <a:t>What claims to focus on</a:t>
            </a:r>
            <a:r>
              <a:rPr lang="en-US" dirty="0" smtClean="0"/>
              <a:t>, which ones to leave. Some patent applications have over 100 </a:t>
            </a:r>
            <a:r>
              <a:rPr lang="en-US" dirty="0" smtClean="0"/>
              <a:t>claims.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17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may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Automatic query creation and refinement. </a:t>
            </a:r>
          </a:p>
          <a:p>
            <a:endParaRPr lang="en-US" sz="3600" dirty="0" smtClean="0"/>
          </a:p>
          <a:p>
            <a:r>
              <a:rPr lang="en-US" sz="3600" dirty="0" smtClean="0"/>
              <a:t>Exploiting the meta-data present in the application to improve results. </a:t>
            </a:r>
          </a:p>
        </p:txBody>
      </p:sp>
    </p:spTree>
    <p:extLst>
      <p:ext uri="{BB962C8B-B14F-4D97-AF65-F5344CB8AC3E}">
        <p14:creationId xmlns:p14="http://schemas.microsoft.com/office/powerpoint/2010/main" val="20217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in patents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Inventor information</a:t>
            </a:r>
          </a:p>
          <a:p>
            <a:r>
              <a:rPr lang="en-US" sz="2800" dirty="0" smtClean="0"/>
              <a:t>IPC (</a:t>
            </a:r>
            <a:r>
              <a:rPr lang="en-US" sz="2800" dirty="0"/>
              <a:t>International Patent Classification</a:t>
            </a:r>
            <a:r>
              <a:rPr lang="en-US" sz="2800" dirty="0" smtClean="0"/>
              <a:t>) class code information.</a:t>
            </a:r>
          </a:p>
          <a:p>
            <a:r>
              <a:rPr lang="en-US" sz="2800" dirty="0" smtClean="0"/>
              <a:t>Date of filling</a:t>
            </a:r>
          </a:p>
          <a:p>
            <a:r>
              <a:rPr lang="en-US" sz="2800" dirty="0" smtClean="0"/>
              <a:t>Citations </a:t>
            </a:r>
          </a:p>
          <a:p>
            <a:r>
              <a:rPr lang="en-US" sz="2800" dirty="0" smtClean="0"/>
              <a:t>Images </a:t>
            </a:r>
          </a:p>
          <a:p>
            <a:r>
              <a:rPr lang="en-US" sz="2800" dirty="0" smtClean="0"/>
              <a:t>And of course the patent text – Title, Abstract, Description and Claims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48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73563"/>
          </a:xfrm>
        </p:spPr>
        <p:txBody>
          <a:bodyPr>
            <a:normAutofit/>
          </a:bodyPr>
          <a:lstStyle/>
          <a:p>
            <a:pPr marL="857250" indent="-742950">
              <a:buFont typeface="+mj-lt"/>
              <a:buAutoNum type="arabicPeriod"/>
            </a:pPr>
            <a:r>
              <a:rPr lang="en-US" sz="3600" dirty="0" smtClean="0"/>
              <a:t>Use Category and citation information in patents to filter results. </a:t>
            </a:r>
          </a:p>
          <a:p>
            <a:pPr marL="857250" indent="-742950">
              <a:buFont typeface="+mj-lt"/>
              <a:buAutoNum type="arabicPeriod"/>
            </a:pPr>
            <a:endParaRPr lang="en-US" sz="3600" dirty="0" smtClean="0"/>
          </a:p>
          <a:p>
            <a:pPr marL="857250" indent="-742950">
              <a:buFont typeface="+mj-lt"/>
              <a:buAutoNum type="arabicPeriod"/>
            </a:pPr>
            <a:r>
              <a:rPr lang="en-US" sz="3600" dirty="0" smtClean="0"/>
              <a:t>Use text search to improve precision. </a:t>
            </a:r>
          </a:p>
          <a:p>
            <a:pPr marL="857250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654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 Vectors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73346"/>
            <a:ext cx="2971800" cy="1055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869" y="4343400"/>
            <a:ext cx="6071331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6601" y="1752600"/>
            <a:ext cx="5714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Category information at each level is represented as a Vector. Combination of vectors of all the levels results in IPC Vector of a patent. </a:t>
            </a:r>
          </a:p>
          <a:p>
            <a:endParaRPr lang="en-US" dirty="0" smtClean="0"/>
          </a:p>
          <a:p>
            <a:r>
              <a:rPr lang="en-US" b="1" dirty="0" smtClean="0"/>
              <a:t>Level 1 : Section + Class + Subclass</a:t>
            </a:r>
          </a:p>
          <a:p>
            <a:r>
              <a:rPr lang="en-US" b="1" dirty="0" smtClean="0"/>
              <a:t>Level 2 : Section </a:t>
            </a:r>
            <a:r>
              <a:rPr lang="en-US" b="1" dirty="0"/>
              <a:t>+ Class </a:t>
            </a:r>
            <a:r>
              <a:rPr lang="en-US" b="1" dirty="0" smtClean="0"/>
              <a:t>+ Subclass </a:t>
            </a:r>
            <a:r>
              <a:rPr lang="en-US" b="1" dirty="0"/>
              <a:t>+ Main </a:t>
            </a:r>
            <a:r>
              <a:rPr lang="en-US" b="1" dirty="0" smtClean="0"/>
              <a:t>Group</a:t>
            </a:r>
          </a:p>
          <a:p>
            <a:r>
              <a:rPr lang="en-US" b="1" dirty="0" smtClean="0"/>
              <a:t>Level 3 : Entire classification code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76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373563"/>
          </a:xfrm>
        </p:spPr>
        <p:txBody>
          <a:bodyPr>
            <a:normAutofit/>
          </a:bodyPr>
          <a:lstStyle/>
          <a:p>
            <a:r>
              <a:rPr lang="en-US" dirty="0"/>
              <a:t>Citation graph of patents is used to </a:t>
            </a:r>
            <a:r>
              <a:rPr lang="en-US" dirty="0" smtClean="0"/>
              <a:t>enrich </a:t>
            </a:r>
            <a:r>
              <a:rPr lang="en-US" dirty="0"/>
              <a:t>the vector. It is a directed graph which has a link </a:t>
            </a:r>
            <a:r>
              <a:rPr lang="en-US" dirty="0" smtClean="0"/>
              <a:t>from Node </a:t>
            </a:r>
            <a:r>
              <a:rPr lang="en-US" dirty="0"/>
              <a:t>A to Node B if patent A cites patent B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Inlinks</a:t>
            </a:r>
            <a:r>
              <a:rPr lang="en-US" dirty="0" smtClean="0"/>
              <a:t> (incoming </a:t>
            </a:r>
            <a:r>
              <a:rPr lang="en-US" dirty="0"/>
              <a:t>edges) of a node </a:t>
            </a:r>
            <a:r>
              <a:rPr lang="en-US" dirty="0" smtClean="0"/>
              <a:t>are used to </a:t>
            </a:r>
            <a:r>
              <a:rPr lang="en-US" dirty="0"/>
              <a:t>add information to </a:t>
            </a:r>
            <a:r>
              <a:rPr lang="en-US" dirty="0" smtClean="0"/>
              <a:t>its vector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Propagation ensures </a:t>
            </a:r>
            <a:r>
              <a:rPr lang="en-US" dirty="0"/>
              <a:t>that if Node A is retrieved then its neighbors </a:t>
            </a:r>
            <a:r>
              <a:rPr lang="en-US" dirty="0" smtClean="0"/>
              <a:t>are also </a:t>
            </a:r>
            <a:r>
              <a:rPr lang="en-US" dirty="0"/>
              <a:t>present in the solution set, this improves the recall </a:t>
            </a:r>
            <a:r>
              <a:rPr lang="en-US" dirty="0" smtClean="0"/>
              <a:t>of the </a:t>
            </a:r>
            <a:r>
              <a:rPr lang="en-US" dirty="0"/>
              <a:t>system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1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159</TotalTime>
  <Words>797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Apothecary</vt:lpstr>
      <vt:lpstr>Patent Search using IPC Classification Vectors</vt:lpstr>
      <vt:lpstr>OUTLINE</vt:lpstr>
      <vt:lpstr>Search Patents, BUT How ?</vt:lpstr>
      <vt:lpstr>Motivation</vt:lpstr>
      <vt:lpstr>What may help</vt:lpstr>
      <vt:lpstr>What's in patents</vt:lpstr>
      <vt:lpstr>Our approach</vt:lpstr>
      <vt:lpstr>IPC Vectors</vt:lpstr>
      <vt:lpstr>Vector propagation</vt:lpstr>
      <vt:lpstr>Vector propagation contd..</vt:lpstr>
      <vt:lpstr>Evaluation</vt:lpstr>
      <vt:lpstr>Evaluation</vt:lpstr>
      <vt:lpstr>Graded Cosine Similarity</vt:lpstr>
      <vt:lpstr>Re-Ranking top Patents</vt:lpstr>
      <vt:lpstr>Results</vt:lpstr>
      <vt:lpstr>Conclusion and future work</vt:lpstr>
      <vt:lpstr>Questions ?????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Manisha Verma</dc:creator>
  <cp:lastModifiedBy>Manisha Verma</cp:lastModifiedBy>
  <cp:revision>21</cp:revision>
  <dcterms:created xsi:type="dcterms:W3CDTF">2011-10-20T18:33:01Z</dcterms:created>
  <dcterms:modified xsi:type="dcterms:W3CDTF">2011-10-23T22:37:28Z</dcterms:modified>
</cp:coreProperties>
</file>