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265" r:id="rId2"/>
    <p:sldId id="257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3" r:id="rId19"/>
    <p:sldId id="282" r:id="rId20"/>
    <p:sldId id="284" r:id="rId21"/>
    <p:sldId id="285" r:id="rId22"/>
    <p:sldId id="286" r:id="rId23"/>
    <p:sldId id="287" r:id="rId24"/>
    <p:sldId id="289" r:id="rId25"/>
    <p:sldId id="290" r:id="rId26"/>
    <p:sldId id="292" r:id="rId27"/>
    <p:sldId id="291" r:id="rId28"/>
    <p:sldId id="293" r:id="rId29"/>
    <p:sldId id="294" r:id="rId30"/>
    <p:sldId id="308" r:id="rId31"/>
    <p:sldId id="295" r:id="rId32"/>
    <p:sldId id="296" r:id="rId33"/>
    <p:sldId id="297" r:id="rId34"/>
    <p:sldId id="298" r:id="rId35"/>
    <p:sldId id="299" r:id="rId36"/>
    <p:sldId id="302" r:id="rId37"/>
    <p:sldId id="300" r:id="rId38"/>
    <p:sldId id="303" r:id="rId39"/>
    <p:sldId id="304" r:id="rId40"/>
    <p:sldId id="305" r:id="rId41"/>
    <p:sldId id="301" r:id="rId42"/>
    <p:sldId id="306" r:id="rId43"/>
    <p:sldId id="307" r:id="rId44"/>
    <p:sldId id="309" r:id="rId45"/>
    <p:sldId id="310" r:id="rId46"/>
    <p:sldId id="311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12" r:id="rId59"/>
    <p:sldId id="324" r:id="rId60"/>
    <p:sldId id="325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26" r:id="rId72"/>
    <p:sldId id="337" r:id="rId73"/>
    <p:sldId id="338" r:id="rId74"/>
    <p:sldId id="339" r:id="rId75"/>
    <p:sldId id="340" r:id="rId76"/>
    <p:sldId id="341" r:id="rId77"/>
    <p:sldId id="342" r:id="rId78"/>
    <p:sldId id="354" r:id="rId79"/>
    <p:sldId id="343" r:id="rId80"/>
    <p:sldId id="345" r:id="rId81"/>
    <p:sldId id="344" r:id="rId82"/>
    <p:sldId id="353" r:id="rId83"/>
    <p:sldId id="346" r:id="rId84"/>
    <p:sldId id="347" r:id="rId85"/>
    <p:sldId id="348" r:id="rId86"/>
    <p:sldId id="351" r:id="rId87"/>
    <p:sldId id="349" r:id="rId88"/>
    <p:sldId id="352" r:id="rId89"/>
    <p:sldId id="350" r:id="rId90"/>
    <p:sldId id="264" r:id="rId9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025"/>
    <a:srgbClr val="C44207"/>
    <a:srgbClr val="A64207"/>
    <a:srgbClr val="F65E25"/>
    <a:srgbClr val="4F4F4F"/>
    <a:srgbClr val="641E0A"/>
    <a:srgbClr val="882407"/>
    <a:srgbClr val="EC561B"/>
    <a:srgbClr val="F67E39"/>
    <a:srgbClr val="F65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96" autoAdjust="0"/>
    <p:restoredTop sz="93608" autoAdjust="0"/>
  </p:normalViewPr>
  <p:slideViewPr>
    <p:cSldViewPr>
      <p:cViewPr varScale="1">
        <p:scale>
          <a:sx n="74" d="100"/>
          <a:sy n="74" d="100"/>
        </p:scale>
        <p:origin x="-7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23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70E15-C540-418F-AA8F-28588C953E9D}" type="datetimeFigureOut">
              <a:rPr lang="es-ES" smtClean="0"/>
              <a:t>23/08/2017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BBB8-DB3C-422B-BCEA-44337CD75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9222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C70B1-CD6D-4482-B0BF-E48F0CD18BA9}" type="datetimeFigureOut">
              <a:rPr lang="es-ES" smtClean="0"/>
              <a:t>23/08/2017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17B48-C805-4797-825C-DB1B37FCD3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36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10 minutes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8061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30 minutes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2698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10 minutes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3429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10 minutes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491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30 minutes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491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stable</a:t>
            </a:r>
            <a:r>
              <a:rPr lang="es-ES" dirty="0" smtClean="0"/>
              <a:t> </a:t>
            </a:r>
            <a:r>
              <a:rPr lang="es-ES" dirty="0" err="1" smtClean="0"/>
              <a:t>ordering</a:t>
            </a:r>
            <a:r>
              <a:rPr lang="es-ES" dirty="0" smtClean="0"/>
              <a:t>: </a:t>
            </a:r>
            <a:r>
              <a:rPr lang="es-ES" dirty="0" err="1" smtClean="0"/>
              <a:t>Relative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ordering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locations</a:t>
            </a:r>
            <a:r>
              <a:rPr lang="es-ES" baseline="0" dirty="0" smtClean="0"/>
              <a:t> NOT </a:t>
            </a:r>
            <a:r>
              <a:rPr lang="es-ES" baseline="0" dirty="0" err="1" smtClean="0"/>
              <a:t>preserved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increasing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resolution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origin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maintained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err="1" smtClean="0"/>
              <a:t>Order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admisible: At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location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4-neighgour of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direction</a:t>
            </a:r>
            <a:r>
              <a:rPr lang="es-ES" baseline="0" dirty="0" smtClean="0"/>
              <a:t> has NOT </a:t>
            </a:r>
            <a:r>
              <a:rPr lang="es-ES" baseline="0" dirty="0" err="1" smtClean="0"/>
              <a:t>already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visited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stable</a:t>
            </a:r>
            <a:r>
              <a:rPr lang="es-ES" dirty="0" smtClean="0"/>
              <a:t> </a:t>
            </a:r>
            <a:r>
              <a:rPr lang="es-ES" dirty="0" err="1" smtClean="0"/>
              <a:t>ordering</a:t>
            </a:r>
            <a:r>
              <a:rPr lang="es-ES" dirty="0" smtClean="0"/>
              <a:t>: </a:t>
            </a:r>
            <a:r>
              <a:rPr lang="es-ES" dirty="0" err="1" smtClean="0"/>
              <a:t>Relative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ordering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locations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preserved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increasing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resolution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origin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maintained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err="1" smtClean="0"/>
              <a:t>Order</a:t>
            </a:r>
            <a:r>
              <a:rPr lang="es-ES" baseline="0" dirty="0" smtClean="0"/>
              <a:t> admisible: At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location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4-neighgour of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direction</a:t>
            </a:r>
            <a:r>
              <a:rPr lang="es-ES" baseline="0" dirty="0" smtClean="0"/>
              <a:t> has </a:t>
            </a:r>
            <a:r>
              <a:rPr lang="es-ES" baseline="0" dirty="0" err="1" smtClean="0"/>
              <a:t>already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visited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17B48-C805-4797-825C-DB1B37FCD3E2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94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 userDrawn="1"/>
        </p:nvSpPr>
        <p:spPr>
          <a:xfrm>
            <a:off x="0" y="0"/>
            <a:ext cx="9144000" cy="594928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36025"/>
              </a:solidFill>
            </a:endParaRPr>
          </a:p>
        </p:txBody>
      </p:sp>
      <p:pic>
        <p:nvPicPr>
          <p:cNvPr id="15" name="14 Imagen"/>
          <p:cNvPicPr>
            <a:picLocks noChangeAspect="1"/>
          </p:cNvPicPr>
          <p:nvPr userDrawn="1"/>
        </p:nvPicPr>
        <p:blipFill>
          <a:blip r:embed="rId2" cstate="print">
            <a:lum bright="70000" contrast="-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15405"/>
            <a:ext cx="3390900" cy="4333875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28000"/>
            <a:ext cx="777914" cy="504000"/>
          </a:xfrm>
          <a:prstGeom prst="rect">
            <a:avLst/>
          </a:prstGeom>
        </p:spPr>
      </p:pic>
      <p:pic>
        <p:nvPicPr>
          <p:cNvPr id="27" name="Imagen 3" descr="Logo Campus Vida.jpg"/>
          <p:cNvPicPr>
            <a:picLocks noChangeAspect="1"/>
          </p:cNvPicPr>
          <p:nvPr userDrawn="1"/>
        </p:nvPicPr>
        <p:blipFill rotWithShape="1">
          <a:blip r:embed="rId4" cstate="print"/>
          <a:srcRect/>
          <a:stretch/>
        </p:blipFill>
        <p:spPr>
          <a:xfrm>
            <a:off x="957426" y="6156000"/>
            <a:ext cx="873033" cy="648000"/>
          </a:xfrm>
          <a:prstGeom prst="rect">
            <a:avLst/>
          </a:prstGeom>
        </p:spPr>
      </p:pic>
      <p:sp>
        <p:nvSpPr>
          <p:cNvPr id="28" name="27 CuadroTexto"/>
          <p:cNvSpPr txBox="1"/>
          <p:nvPr userDrawn="1"/>
        </p:nvSpPr>
        <p:spPr>
          <a:xfrm>
            <a:off x="7956376" y="5688000"/>
            <a:ext cx="1187624" cy="30777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r"/>
            <a:r>
              <a:rPr lang="es-ES" sz="1400" b="0" dirty="0" smtClean="0">
                <a:solidFill>
                  <a:srgbClr val="F36025"/>
                </a:solidFill>
                <a:latin typeface="Droid Sans"/>
              </a:rPr>
              <a:t>citius.usc.es</a:t>
            </a:r>
            <a:endParaRPr lang="es-ES" sz="1400" b="0" dirty="0">
              <a:solidFill>
                <a:srgbClr val="F36025"/>
              </a:solidFill>
              <a:latin typeface="Droid Sans"/>
            </a:endParaRPr>
          </a:p>
        </p:txBody>
      </p:sp>
      <p:pic>
        <p:nvPicPr>
          <p:cNvPr id="29" name="28 Imagen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228000"/>
            <a:ext cx="3458138" cy="504000"/>
          </a:xfrm>
          <a:prstGeom prst="rect">
            <a:avLst/>
          </a:prstGeom>
        </p:spPr>
      </p:pic>
      <p:sp>
        <p:nvSpPr>
          <p:cNvPr id="36" name="35 Rectángulo"/>
          <p:cNvSpPr/>
          <p:nvPr userDrawn="1"/>
        </p:nvSpPr>
        <p:spPr>
          <a:xfrm>
            <a:off x="0" y="5949280"/>
            <a:ext cx="9144000" cy="72008"/>
          </a:xfrm>
          <a:prstGeom prst="rect">
            <a:avLst/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1721148"/>
            <a:ext cx="6696744" cy="9157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s-ES" sz="2000" b="1" kern="1200" dirty="0" smtClean="0">
                <a:solidFill>
                  <a:srgbClr val="F66025"/>
                </a:solidFill>
                <a:latin typeface="Droid Sans"/>
                <a:ea typeface="+mn-ea"/>
                <a:cs typeface="+mn-cs"/>
              </a:defRPr>
            </a:lvl1pPr>
          </a:lstStyle>
          <a:p>
            <a:pPr lvl="0"/>
            <a:r>
              <a:rPr lang="es-ES" sz="5400" b="1" dirty="0" smtClean="0">
                <a:solidFill>
                  <a:schemeClr val="bg1"/>
                </a:solidFill>
                <a:latin typeface="Droid Sans" pitchFamily="34" charset="0"/>
              </a:rPr>
              <a:t>Título</a:t>
            </a:r>
          </a:p>
        </p:txBody>
      </p:sp>
      <p:sp>
        <p:nvSpPr>
          <p:cNvPr id="8" name="7 CuadroTexto"/>
          <p:cNvSpPr txBox="1"/>
          <p:nvPr userDrawn="1"/>
        </p:nvSpPr>
        <p:spPr>
          <a:xfrm>
            <a:off x="395536" y="5085184"/>
            <a:ext cx="72362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" sz="1400" b="0" dirty="0" smtClean="0">
                <a:solidFill>
                  <a:schemeClr val="tx1"/>
                </a:solidFill>
                <a:latin typeface="Droid Sans"/>
                <a:ea typeface="DotumChe" pitchFamily="49" charset="-127"/>
              </a:rPr>
              <a:t>Centro Singular de Investigación en </a:t>
            </a:r>
            <a:r>
              <a:rPr lang="es-ES" sz="1400" b="0" dirty="0" err="1" smtClean="0">
                <a:solidFill>
                  <a:schemeClr val="tx1"/>
                </a:solidFill>
                <a:latin typeface="Droid Sans"/>
                <a:ea typeface="DotumChe" pitchFamily="49" charset="-127"/>
              </a:rPr>
              <a:t>Tecnoloxías</a:t>
            </a:r>
            <a:r>
              <a:rPr lang="es-ES" sz="1400" b="0" dirty="0" smtClean="0">
                <a:solidFill>
                  <a:schemeClr val="tx1"/>
                </a:solidFill>
                <a:latin typeface="Droid Sans"/>
                <a:ea typeface="DotumChe" pitchFamily="49" charset="-127"/>
              </a:rPr>
              <a:t> da Información</a:t>
            </a:r>
          </a:p>
          <a:p>
            <a:pPr>
              <a:spcBef>
                <a:spcPts val="600"/>
              </a:spcBef>
            </a:pPr>
            <a:r>
              <a:rPr lang="es-ES" sz="1400" b="0" dirty="0" smtClean="0">
                <a:solidFill>
                  <a:schemeClr val="tx1"/>
                </a:solidFill>
                <a:latin typeface="Droid Sans"/>
                <a:ea typeface="DotumChe" pitchFamily="49" charset="-127"/>
              </a:rPr>
              <a:t>UNIVERSIDADE DE SANTIAGO DE COMPOSTELA</a:t>
            </a:r>
            <a:endParaRPr lang="es-ES" sz="1400" b="0" dirty="0">
              <a:solidFill>
                <a:schemeClr val="tx1"/>
              </a:solidFill>
              <a:latin typeface="Droid Sans"/>
              <a:ea typeface="DotumChe" pitchFamily="49" charset="-127"/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68468" y="4293096"/>
            <a:ext cx="6635085" cy="720725"/>
          </a:xfrm>
          <a:prstGeom prst="rect">
            <a:avLst/>
          </a:prstGeom>
        </p:spPr>
        <p:txBody>
          <a:bodyPr/>
          <a:lstStyle>
            <a:lvl1pPr>
              <a:defRPr lang="es-ES" sz="2000" b="1" kern="1200" dirty="0" smtClean="0">
                <a:solidFill>
                  <a:srgbClr val="F36025"/>
                </a:solidFill>
                <a:latin typeface="Droid Sans"/>
                <a:ea typeface="+mn-ea"/>
                <a:cs typeface="+mn-cs"/>
              </a:defRPr>
            </a:lvl1pPr>
          </a:lstStyle>
          <a:p>
            <a:pPr lvl="0"/>
            <a:r>
              <a:rPr lang="es-ES" dirty="0" smtClean="0"/>
              <a:t>Inserta aquí los autores</a:t>
            </a:r>
          </a:p>
        </p:txBody>
      </p:sp>
      <p:sp>
        <p:nvSpPr>
          <p:cNvPr id="13" name="5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539552" y="2636912"/>
            <a:ext cx="6664002" cy="720725"/>
          </a:xfrm>
          <a:prstGeom prst="rect">
            <a:avLst/>
          </a:prstGeom>
        </p:spPr>
        <p:txBody>
          <a:bodyPr/>
          <a:lstStyle>
            <a:lvl1pPr>
              <a:defRPr lang="es-ES" sz="3200" b="0" kern="1200" dirty="0" smtClean="0">
                <a:solidFill>
                  <a:schemeClr val="tx1"/>
                </a:solidFill>
                <a:latin typeface="Droid Sans"/>
                <a:ea typeface="+mn-ea"/>
                <a:cs typeface="+mn-cs"/>
              </a:defRPr>
            </a:lvl1pPr>
          </a:lstStyle>
          <a:p>
            <a:pPr lvl="0"/>
            <a:r>
              <a:rPr lang="es-ES" dirty="0" smtClean="0"/>
              <a:t>Subtítulo de la presentación</a:t>
            </a:r>
          </a:p>
        </p:txBody>
      </p:sp>
      <p:pic>
        <p:nvPicPr>
          <p:cNvPr id="1026" name="Picture 2" descr="http://www.keystone-cost.eu/keystone/wp-content/themes/wp-foundation/images/Keystone_logo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512" y="116632"/>
            <a:ext cx="3048000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69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 userDrawn="1"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3"/>
          <a:stretch/>
        </p:blipFill>
        <p:spPr>
          <a:xfrm>
            <a:off x="215455" y="6303113"/>
            <a:ext cx="1260201" cy="385470"/>
          </a:xfrm>
          <a:prstGeom prst="rect">
            <a:avLst/>
          </a:prstGeom>
        </p:spPr>
      </p:pic>
      <p:sp>
        <p:nvSpPr>
          <p:cNvPr id="6" name="5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395635" y="620688"/>
            <a:ext cx="8352730" cy="360040"/>
          </a:xfrm>
          <a:prstGeom prst="rect">
            <a:avLst/>
          </a:prstGeom>
        </p:spPr>
        <p:txBody>
          <a:bodyPr/>
          <a:lstStyle>
            <a:lvl1pPr>
              <a:defRPr lang="es-ES" sz="1600" kern="1200" baseline="0" dirty="0" smtClean="0">
                <a:solidFill>
                  <a:schemeClr val="tx1"/>
                </a:solidFill>
                <a:latin typeface="Droid Sans" pitchFamily="34" charset="0"/>
                <a:ea typeface="Droid Sans" pitchFamily="34" charset="0"/>
                <a:cs typeface="Droid Sans" pitchFamily="34" charset="0"/>
              </a:defRPr>
            </a:lvl1pPr>
          </a:lstStyle>
          <a:p>
            <a:pPr lvl="0"/>
            <a:r>
              <a:rPr lang="es-ES" dirty="0" smtClean="0"/>
              <a:t>Segundo Nivel de Título 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11"/>
          </p:nvPr>
        </p:nvSpPr>
        <p:spPr>
          <a:xfrm>
            <a:off x="395288" y="1412875"/>
            <a:ext cx="8640762" cy="46799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2" name="11 Rectángulo"/>
          <p:cNvSpPr/>
          <p:nvPr userDrawn="1"/>
        </p:nvSpPr>
        <p:spPr>
          <a:xfrm>
            <a:off x="0" y="980728"/>
            <a:ext cx="9144000" cy="72008"/>
          </a:xfrm>
          <a:prstGeom prst="rect">
            <a:avLst/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107504" y="116632"/>
            <a:ext cx="9036496" cy="4903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chemeClr val="tx1"/>
                </a:solidFill>
                <a:latin typeface="Droid Sans"/>
              </a:defRPr>
            </a:lvl1pPr>
          </a:lstStyle>
          <a:p>
            <a:r>
              <a:rPr lang="es-ES" dirty="0" err="1" smtClean="0"/>
              <a:t>CiTIUS</a:t>
            </a:r>
            <a:r>
              <a:rPr lang="es-ES" dirty="0" smtClean="0"/>
              <a:t>: Primer nivel de título</a:t>
            </a:r>
            <a:endParaRPr lang="es-ES" dirty="0"/>
          </a:p>
        </p:txBody>
      </p:sp>
      <p:pic>
        <p:nvPicPr>
          <p:cNvPr id="2050" name="Picture 2" descr="http://www.keystone-cost.eu/keystone/wp-content/themes/wp-foundation/images/Keystone_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093296"/>
            <a:ext cx="1607840" cy="64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48154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 userDrawn="1"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01183"/>
            <a:ext cx="3815335" cy="4856818"/>
          </a:xfrm>
          <a:prstGeom prst="rect">
            <a:avLst/>
          </a:prstGeom>
        </p:spPr>
      </p:pic>
      <p:sp>
        <p:nvSpPr>
          <p:cNvPr id="10" name="5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395635" y="620688"/>
            <a:ext cx="8352730" cy="360040"/>
          </a:xfrm>
          <a:prstGeom prst="rect">
            <a:avLst/>
          </a:prstGeom>
        </p:spPr>
        <p:txBody>
          <a:bodyPr/>
          <a:lstStyle>
            <a:lvl1pPr>
              <a:defRPr lang="es-ES" sz="1600" kern="1200" baseline="0" dirty="0" smtClean="0">
                <a:solidFill>
                  <a:schemeClr val="tx1"/>
                </a:solidFill>
                <a:latin typeface="Droid Sans" pitchFamily="34" charset="0"/>
                <a:ea typeface="Droid Sans" pitchFamily="34" charset="0"/>
                <a:cs typeface="Droid Sans" pitchFamily="34" charset="0"/>
              </a:defRPr>
            </a:lvl1pPr>
          </a:lstStyle>
          <a:p>
            <a:pPr lvl="0"/>
            <a:r>
              <a:rPr lang="es-ES" dirty="0" smtClean="0"/>
              <a:t>Segundo Nivel de Título </a:t>
            </a:r>
          </a:p>
        </p:txBody>
      </p:sp>
      <p:sp>
        <p:nvSpPr>
          <p:cNvPr id="11" name="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116632"/>
            <a:ext cx="9036496" cy="4903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aseline="0">
                <a:solidFill>
                  <a:schemeClr val="tx1"/>
                </a:solidFill>
                <a:latin typeface="Droid Sans"/>
              </a:defRPr>
            </a:lvl1pPr>
          </a:lstStyle>
          <a:p>
            <a:pPr lvl="0"/>
            <a:r>
              <a:rPr lang="es-ES" sz="3000" dirty="0" smtClean="0">
                <a:latin typeface="Droid Sans"/>
              </a:rPr>
              <a:t>CiTIUS: Primer nivel de título</a:t>
            </a:r>
            <a:endParaRPr lang="es-ES" dirty="0"/>
          </a:p>
        </p:txBody>
      </p:sp>
      <p:sp>
        <p:nvSpPr>
          <p:cNvPr id="18" name="14 Marcador de texto"/>
          <p:cNvSpPr>
            <a:spLocks noGrp="1"/>
          </p:cNvSpPr>
          <p:nvPr>
            <p:ph type="body" sz="quarter" idx="11"/>
          </p:nvPr>
        </p:nvSpPr>
        <p:spPr>
          <a:xfrm>
            <a:off x="395288" y="1412874"/>
            <a:ext cx="3960688" cy="468042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9" name="14 Marcador de texto"/>
          <p:cNvSpPr>
            <a:spLocks noGrp="1"/>
          </p:cNvSpPr>
          <p:nvPr>
            <p:ph type="body" sz="quarter" idx="15"/>
          </p:nvPr>
        </p:nvSpPr>
        <p:spPr>
          <a:xfrm>
            <a:off x="4860032" y="1412776"/>
            <a:ext cx="4063242" cy="468042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14" name="13 Imag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3"/>
          <a:stretch/>
        </p:blipFill>
        <p:spPr>
          <a:xfrm>
            <a:off x="215455" y="6303113"/>
            <a:ext cx="1260201" cy="385470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>
            <a:off x="0" y="980728"/>
            <a:ext cx="9144000" cy="72008"/>
          </a:xfrm>
          <a:prstGeom prst="rect">
            <a:avLst/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5 Marcador de número de diapositiva"/>
          <p:cNvSpPr>
            <a:spLocks noGrp="1"/>
          </p:cNvSpPr>
          <p:nvPr>
            <p:ph type="sldNum" sz="quarter" idx="16"/>
          </p:nvPr>
        </p:nvSpPr>
        <p:spPr>
          <a:xfrm>
            <a:off x="8316416" y="6344929"/>
            <a:ext cx="658416" cy="365125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rgbClr val="F65D25"/>
                </a:solidFill>
                <a:latin typeface="Droid Sans"/>
              </a:defRPr>
            </a:lvl1pPr>
          </a:lstStyle>
          <a:p>
            <a:fld id="{3DFB3A07-BA06-41B9-BAEF-F93C0E7ECE95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140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 userDrawn="1"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01183"/>
            <a:ext cx="3815335" cy="4856818"/>
          </a:xfrm>
          <a:prstGeom prst="rect">
            <a:avLst/>
          </a:prstGeom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2" name="5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395635" y="620688"/>
            <a:ext cx="8352730" cy="360040"/>
          </a:xfrm>
          <a:prstGeom prst="rect">
            <a:avLst/>
          </a:prstGeom>
        </p:spPr>
        <p:txBody>
          <a:bodyPr/>
          <a:lstStyle>
            <a:lvl1pPr>
              <a:defRPr lang="es-ES" sz="1600" kern="1200" baseline="0" dirty="0" smtClean="0">
                <a:solidFill>
                  <a:schemeClr val="tx1"/>
                </a:solidFill>
                <a:latin typeface="Droid Sans" pitchFamily="34" charset="0"/>
                <a:ea typeface="Droid Sans" pitchFamily="34" charset="0"/>
                <a:cs typeface="Droid Sans" pitchFamily="34" charset="0"/>
              </a:defRPr>
            </a:lvl1pPr>
          </a:lstStyle>
          <a:p>
            <a:pPr lvl="0"/>
            <a:r>
              <a:rPr lang="es-ES" dirty="0" smtClean="0"/>
              <a:t>Segundo Nivel de Título 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107504" y="116632"/>
            <a:ext cx="9036496" cy="4903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aseline="0">
                <a:solidFill>
                  <a:schemeClr val="tx1"/>
                </a:solidFill>
                <a:latin typeface="Droid Sans"/>
              </a:defRPr>
            </a:lvl1pPr>
          </a:lstStyle>
          <a:p>
            <a:pPr lvl="0"/>
            <a:r>
              <a:rPr lang="es-ES" sz="3000" dirty="0" smtClean="0">
                <a:latin typeface="Droid Sans"/>
              </a:rPr>
              <a:t>CiTIUS: Primer nivel de título</a:t>
            </a:r>
            <a:endParaRPr lang="es-ES" dirty="0"/>
          </a:p>
        </p:txBody>
      </p:sp>
      <p:sp>
        <p:nvSpPr>
          <p:cNvPr id="16" name="15 Rectángulo"/>
          <p:cNvSpPr/>
          <p:nvPr userDrawn="1"/>
        </p:nvSpPr>
        <p:spPr>
          <a:xfrm>
            <a:off x="0" y="980728"/>
            <a:ext cx="9144000" cy="72008"/>
          </a:xfrm>
          <a:prstGeom prst="rect">
            <a:avLst/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17 Imag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3"/>
          <a:stretch/>
        </p:blipFill>
        <p:spPr>
          <a:xfrm>
            <a:off x="215455" y="6303113"/>
            <a:ext cx="1260201" cy="385470"/>
          </a:xfrm>
          <a:prstGeom prst="rect">
            <a:avLst/>
          </a:prstGeom>
        </p:spPr>
      </p:pic>
      <p:sp>
        <p:nvSpPr>
          <p:cNvPr id="20" name="5 Marcador de número de diapositiva"/>
          <p:cNvSpPr>
            <a:spLocks noGrp="1"/>
          </p:cNvSpPr>
          <p:nvPr>
            <p:ph type="sldNum" sz="quarter" idx="13"/>
          </p:nvPr>
        </p:nvSpPr>
        <p:spPr>
          <a:xfrm>
            <a:off x="8316416" y="6344929"/>
            <a:ext cx="658416" cy="365125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rgbClr val="F65D25"/>
                </a:solidFill>
                <a:latin typeface="Droid Sans"/>
              </a:defRPr>
            </a:lvl1pPr>
          </a:lstStyle>
          <a:p>
            <a:fld id="{3DFB3A07-BA06-41B9-BAEF-F93C0E7ECE95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4953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 userDrawn="1"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5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395635" y="620688"/>
            <a:ext cx="8352730" cy="360040"/>
          </a:xfrm>
          <a:prstGeom prst="rect">
            <a:avLst/>
          </a:prstGeom>
        </p:spPr>
        <p:txBody>
          <a:bodyPr/>
          <a:lstStyle>
            <a:lvl1pPr>
              <a:defRPr lang="es-ES" sz="1600" kern="1200" baseline="0" dirty="0" smtClean="0">
                <a:solidFill>
                  <a:schemeClr val="tx1"/>
                </a:solidFill>
                <a:latin typeface="Droid Sans" pitchFamily="34" charset="0"/>
                <a:ea typeface="Droid Sans" pitchFamily="34" charset="0"/>
                <a:cs typeface="Droid Sans" pitchFamily="34" charset="0"/>
              </a:defRPr>
            </a:lvl1pPr>
          </a:lstStyle>
          <a:p>
            <a:pPr lvl="0"/>
            <a:r>
              <a:rPr lang="es-ES" dirty="0" smtClean="0"/>
              <a:t>Segundo Nivel de Título </a:t>
            </a:r>
          </a:p>
        </p:txBody>
      </p:sp>
      <p:sp>
        <p:nvSpPr>
          <p:cNvPr id="17" name="2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107504" y="116632"/>
            <a:ext cx="9036496" cy="4903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aseline="0">
                <a:solidFill>
                  <a:schemeClr val="tx1"/>
                </a:solidFill>
                <a:latin typeface="Droid Sans"/>
              </a:defRPr>
            </a:lvl1pPr>
          </a:lstStyle>
          <a:p>
            <a:pPr lvl="0"/>
            <a:r>
              <a:rPr lang="es-ES" sz="3000" dirty="0" smtClean="0">
                <a:latin typeface="Droid Sans"/>
              </a:rPr>
              <a:t>CiTIUS: Primer nivel de título</a:t>
            </a:r>
            <a:endParaRPr lang="es-ES" dirty="0"/>
          </a:p>
        </p:txBody>
      </p:sp>
      <p:sp>
        <p:nvSpPr>
          <p:cNvPr id="9" name="8 Rectángulo"/>
          <p:cNvSpPr/>
          <p:nvPr userDrawn="1"/>
        </p:nvSpPr>
        <p:spPr>
          <a:xfrm>
            <a:off x="0" y="980728"/>
            <a:ext cx="9144000" cy="72008"/>
          </a:xfrm>
          <a:prstGeom prst="rect">
            <a:avLst/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3"/>
          <a:stretch/>
        </p:blipFill>
        <p:spPr>
          <a:xfrm>
            <a:off x="215455" y="6303113"/>
            <a:ext cx="1260201" cy="385470"/>
          </a:xfrm>
          <a:prstGeom prst="rect">
            <a:avLst/>
          </a:prstGeom>
        </p:spPr>
      </p:pic>
      <p:pic>
        <p:nvPicPr>
          <p:cNvPr id="14" name="Picture 2" descr="http://www.keystone-cost.eu/keystone/wp-content/themes/wp-foundation/images/Keystone_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56" y="6093206"/>
            <a:ext cx="1607840" cy="64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52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 userDrawn="1"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5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395635" y="620688"/>
            <a:ext cx="8352730" cy="360040"/>
          </a:xfrm>
          <a:prstGeom prst="rect">
            <a:avLst/>
          </a:prstGeom>
        </p:spPr>
        <p:txBody>
          <a:bodyPr/>
          <a:lstStyle>
            <a:lvl1pPr>
              <a:defRPr lang="es-ES" sz="1600" kern="1200" baseline="0" dirty="0" smtClean="0">
                <a:solidFill>
                  <a:schemeClr val="tx1"/>
                </a:solidFill>
                <a:latin typeface="Droid Sans" pitchFamily="34" charset="0"/>
                <a:ea typeface="Droid Sans" pitchFamily="34" charset="0"/>
                <a:cs typeface="Droid Sans" pitchFamily="34" charset="0"/>
              </a:defRPr>
            </a:lvl1pPr>
          </a:lstStyle>
          <a:p>
            <a:pPr lvl="0"/>
            <a:r>
              <a:rPr lang="es-ES" dirty="0" smtClean="0"/>
              <a:t>Segundo Nivel de Título </a:t>
            </a:r>
          </a:p>
        </p:txBody>
      </p:sp>
      <p:sp>
        <p:nvSpPr>
          <p:cNvPr id="12" name="2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107504" y="116632"/>
            <a:ext cx="9036496" cy="4903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aseline="0">
                <a:solidFill>
                  <a:schemeClr val="tx1"/>
                </a:solidFill>
                <a:latin typeface="Droid Sans"/>
              </a:defRPr>
            </a:lvl1pPr>
          </a:lstStyle>
          <a:p>
            <a:pPr lvl="0"/>
            <a:r>
              <a:rPr lang="es-ES" sz="3000" dirty="0" err="1" smtClean="0">
                <a:latin typeface="Droid Sans"/>
              </a:rPr>
              <a:t>CiTIUS</a:t>
            </a:r>
            <a:r>
              <a:rPr lang="es-ES" sz="3000" dirty="0" smtClean="0">
                <a:latin typeface="Droid Sans"/>
              </a:rPr>
              <a:t>: Primer Nivel de Título</a:t>
            </a:r>
            <a:endParaRPr lang="es-ES" dirty="0"/>
          </a:p>
        </p:txBody>
      </p:sp>
      <p:sp>
        <p:nvSpPr>
          <p:cNvPr id="11" name="10 Rectángulo"/>
          <p:cNvSpPr/>
          <p:nvPr userDrawn="1"/>
        </p:nvSpPr>
        <p:spPr>
          <a:xfrm>
            <a:off x="0" y="980728"/>
            <a:ext cx="9144000" cy="72008"/>
          </a:xfrm>
          <a:prstGeom prst="rect">
            <a:avLst/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12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3"/>
          <a:stretch/>
        </p:blipFill>
        <p:spPr>
          <a:xfrm>
            <a:off x="215455" y="6303113"/>
            <a:ext cx="1260201" cy="385470"/>
          </a:xfrm>
          <a:prstGeom prst="rect">
            <a:avLst/>
          </a:prstGeom>
        </p:spPr>
      </p:pic>
      <p:pic>
        <p:nvPicPr>
          <p:cNvPr id="14" name="Picture 2" descr="http://www.keystone-cost.eu/keystone/wp-content/themes/wp-foundation/images/Keystone_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093296"/>
            <a:ext cx="1607840" cy="64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252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01183"/>
            <a:ext cx="3815335" cy="4856818"/>
          </a:xfrm>
          <a:prstGeom prst="rect">
            <a:avLst/>
          </a:prstGeom>
        </p:spPr>
      </p:pic>
      <p:cxnSp>
        <p:nvCxnSpPr>
          <p:cNvPr id="4" name="Conector recto 9"/>
          <p:cNvCxnSpPr/>
          <p:nvPr userDrawn="1"/>
        </p:nvCxnSpPr>
        <p:spPr>
          <a:xfrm flipV="1">
            <a:off x="517504" y="5367212"/>
            <a:ext cx="8136904" cy="600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Z:\New_CiTIUS\IMAGEN_CORPORATIVA\Logos EU_XUNTA\00_azul EUROP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23" y="5524504"/>
            <a:ext cx="746933" cy="6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Z:\New_CiTIUS\IMAGEN_CORPORATIVA\Logos EU_XUNTA\XUNTA\marca-c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9" y="5524504"/>
            <a:ext cx="1629537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 userDrawn="1"/>
        </p:nvSpPr>
        <p:spPr>
          <a:xfrm>
            <a:off x="0" y="624834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/>
              <a:t>Fondo Europeo de </a:t>
            </a:r>
            <a:r>
              <a:rPr lang="es-ES" sz="1200" dirty="0" err="1" smtClean="0"/>
              <a:t>Desenvolvemento</a:t>
            </a:r>
            <a:r>
              <a:rPr lang="es-ES" sz="1200" dirty="0" smtClean="0"/>
              <a:t> </a:t>
            </a:r>
            <a:r>
              <a:rPr lang="es-ES" sz="1200" dirty="0" err="1" smtClean="0"/>
              <a:t>Rexional</a:t>
            </a:r>
            <a:r>
              <a:rPr lang="es-ES" sz="1200" dirty="0" smtClean="0"/>
              <a:t>  </a:t>
            </a:r>
            <a:r>
              <a:rPr lang="es-ES" sz="1200" i="1" dirty="0" smtClean="0"/>
              <a:t>“</a:t>
            </a:r>
            <a:r>
              <a:rPr lang="es-ES" sz="1200" i="1" dirty="0" err="1" smtClean="0"/>
              <a:t>Unha</a:t>
            </a:r>
            <a:r>
              <a:rPr lang="es-ES" sz="1200" i="1" dirty="0" smtClean="0"/>
              <a:t> </a:t>
            </a:r>
            <a:r>
              <a:rPr lang="es-ES" sz="1200" i="1" dirty="0" err="1" smtClean="0"/>
              <a:t>maneira</a:t>
            </a:r>
            <a:r>
              <a:rPr lang="es-ES" sz="1200" i="1" dirty="0" smtClean="0"/>
              <a:t> de </a:t>
            </a:r>
            <a:r>
              <a:rPr lang="es-ES" sz="1200" i="1" dirty="0" err="1" smtClean="0"/>
              <a:t>facer</a:t>
            </a:r>
            <a:r>
              <a:rPr lang="es-ES" sz="1200" i="1" dirty="0" smtClean="0"/>
              <a:t> Europa” </a:t>
            </a:r>
            <a:endParaRPr lang="es-ES_tradnl" sz="1200" i="1" dirty="0"/>
          </a:p>
        </p:txBody>
      </p:sp>
      <p:sp>
        <p:nvSpPr>
          <p:cNvPr id="9" name="8 Rectángulo"/>
          <p:cNvSpPr/>
          <p:nvPr userDrawn="1"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5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395635" y="620688"/>
            <a:ext cx="8352730" cy="360040"/>
          </a:xfrm>
          <a:prstGeom prst="rect">
            <a:avLst/>
          </a:prstGeom>
        </p:spPr>
        <p:txBody>
          <a:bodyPr/>
          <a:lstStyle>
            <a:lvl1pPr>
              <a:defRPr lang="es-ES" sz="1600" kern="1200" baseline="0" dirty="0" smtClean="0">
                <a:solidFill>
                  <a:schemeClr val="tx1"/>
                </a:solidFill>
                <a:latin typeface="Droid Sans" pitchFamily="34" charset="0"/>
                <a:ea typeface="Droid Sans" pitchFamily="34" charset="0"/>
                <a:cs typeface="Droid Sans" pitchFamily="34" charset="0"/>
              </a:defRPr>
            </a:lvl1pPr>
          </a:lstStyle>
          <a:p>
            <a:pPr lvl="0"/>
            <a:r>
              <a:rPr lang="es-ES" dirty="0" smtClean="0"/>
              <a:t>Segundo Nivel de Título </a:t>
            </a:r>
          </a:p>
        </p:txBody>
      </p:sp>
      <p:sp>
        <p:nvSpPr>
          <p:cNvPr id="11" name="2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107504" y="116632"/>
            <a:ext cx="9036496" cy="4903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aseline="0">
                <a:solidFill>
                  <a:schemeClr val="tx1"/>
                </a:solidFill>
                <a:latin typeface="Droid Sans"/>
              </a:defRPr>
            </a:lvl1pPr>
          </a:lstStyle>
          <a:p>
            <a:pPr lvl="0"/>
            <a:r>
              <a:rPr lang="es-ES" sz="3000" dirty="0" err="1" smtClean="0">
                <a:latin typeface="Droid Sans"/>
              </a:rPr>
              <a:t>CiTIUS</a:t>
            </a:r>
            <a:r>
              <a:rPr lang="es-ES" sz="3000" dirty="0" smtClean="0">
                <a:latin typeface="Droid Sans"/>
              </a:rPr>
              <a:t>: Primer Nivel de Título</a:t>
            </a:r>
            <a:endParaRPr lang="es-ES" dirty="0"/>
          </a:p>
        </p:txBody>
      </p:sp>
      <p:sp>
        <p:nvSpPr>
          <p:cNvPr id="12" name="11 Rectángulo"/>
          <p:cNvSpPr/>
          <p:nvPr userDrawn="1"/>
        </p:nvSpPr>
        <p:spPr>
          <a:xfrm>
            <a:off x="0" y="980728"/>
            <a:ext cx="9144000" cy="72008"/>
          </a:xfrm>
          <a:prstGeom prst="rect">
            <a:avLst/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Marcador de texto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001838"/>
            <a:ext cx="9144000" cy="1643062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>
                <a:solidFill>
                  <a:srgbClr val="F66025"/>
                </a:solidFill>
              </a:defRPr>
            </a:lvl1pPr>
          </a:lstStyle>
          <a:p>
            <a:pPr lvl="0"/>
            <a:r>
              <a:rPr lang="es-ES" dirty="0" err="1" smtClean="0"/>
              <a:t>Mensaxe</a:t>
            </a:r>
            <a:r>
              <a:rPr lang="es-ES" dirty="0" smtClean="0"/>
              <a:t> Final</a:t>
            </a:r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861049"/>
            <a:ext cx="9144000" cy="1008111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rgbClr val="F66025"/>
                </a:solidFill>
              </a:defRPr>
            </a:lvl1pPr>
          </a:lstStyle>
          <a:p>
            <a:pPr lvl="0"/>
            <a:r>
              <a:rPr lang="es-ES" dirty="0" smtClean="0"/>
              <a:t>citius.usc.es</a:t>
            </a:r>
          </a:p>
          <a:p>
            <a:pPr lvl="0"/>
            <a:r>
              <a:rPr lang="es-ES_tradnl" dirty="0" smtClean="0"/>
              <a:t>jrr.viqueira@usc.es</a:t>
            </a:r>
            <a:endParaRPr lang="es-ES_tradnl" dirty="0"/>
          </a:p>
        </p:txBody>
      </p:sp>
      <p:pic>
        <p:nvPicPr>
          <p:cNvPr id="15" name="Picture 4" descr="Z:\New_CiTIUS\IMAGEN_CORPORATIVA\Logos EU_XUNTA\Galicia Turismo\galicia2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" y="5625304"/>
            <a:ext cx="914056" cy="3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keystone-cost.eu/keystone/wp-content/themes/wp-foundation/images/Keystone_logo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96752"/>
            <a:ext cx="1607840" cy="64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6 Imagen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3"/>
          <a:stretch/>
        </p:blipFill>
        <p:spPr>
          <a:xfrm>
            <a:off x="175666" y="1328098"/>
            <a:ext cx="1260201" cy="38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18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32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gif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stgis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onetdb.org/Documentation/Extensions/GI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sdaman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radigm4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godb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eospark.datasyslab.org/" TargetMode="External"/><Relationship Id="rId5" Type="http://schemas.openxmlformats.org/officeDocument/2006/relationships/hyperlink" Target="http://spatialhadoop.cs.umn.edu/" TargetMode="External"/><Relationship Id="rId4" Type="http://schemas.openxmlformats.org/officeDocument/2006/relationships/hyperlink" Target="https://github.com/couchbase/geocouch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ir.shef.ac.uk/geoclef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pengeospatial.org/standards/geosparq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cageo.2015.04.006" TargetMode="External"/><Relationship Id="rId2" Type="http://schemas.openxmlformats.org/officeDocument/2006/relationships/hyperlink" Target="http://dx.doi.org/10.1016/j.future.2016.08.013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texto"/>
          <p:cNvSpPr>
            <a:spLocks noGrp="1"/>
          </p:cNvSpPr>
          <p:nvPr>
            <p:ph type="body" sz="quarter" idx="10"/>
          </p:nvPr>
        </p:nvSpPr>
        <p:spPr>
          <a:xfrm>
            <a:off x="539552" y="1793156"/>
            <a:ext cx="6912768" cy="1059780"/>
          </a:xfrm>
        </p:spPr>
        <p:txBody>
          <a:bodyPr/>
          <a:lstStyle/>
          <a:p>
            <a:r>
              <a:rPr lang="en-US" sz="3200" dirty="0"/>
              <a:t>Semantic Keyword-based Search on Geospatial Data Sources</a:t>
            </a:r>
          </a:p>
          <a:p>
            <a:endParaRPr lang="en-US" sz="3200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1"/>
          </p:nvPr>
        </p:nvSpPr>
        <p:spPr>
          <a:xfrm>
            <a:off x="568468" y="4365104"/>
            <a:ext cx="6635085" cy="504056"/>
          </a:xfrm>
        </p:spPr>
        <p:txBody>
          <a:bodyPr/>
          <a:lstStyle/>
          <a:p>
            <a:r>
              <a:rPr lang="en-US" dirty="0" smtClean="0"/>
              <a:t>José R.R. Viqueira</a:t>
            </a:r>
            <a:endParaRPr lang="en-U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2"/>
          </p:nvPr>
        </p:nvSpPr>
        <p:spPr>
          <a:xfrm>
            <a:off x="539552" y="2924944"/>
            <a:ext cx="5904656" cy="576064"/>
          </a:xfrm>
        </p:spPr>
        <p:txBody>
          <a:bodyPr/>
          <a:lstStyle/>
          <a:p>
            <a:r>
              <a:rPr lang="en-US" sz="1600" dirty="0" smtClean="0"/>
              <a:t>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KEYSTONE Training School, TU Wien, Austria. 21-25 August 2017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44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Geographic Data Sources (1/3)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4 Rectángulo redondeado"/>
          <p:cNvSpPr/>
          <p:nvPr/>
        </p:nvSpPr>
        <p:spPr>
          <a:xfrm>
            <a:off x="-108520" y="1477977"/>
            <a:ext cx="5832648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Structured: defined by authorities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26434"/>
            <a:ext cx="6048672" cy="388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49254" y="2222582"/>
            <a:ext cx="2538569" cy="187743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Droid Sans"/>
              </a:rPr>
              <a:t>Adm. Divisions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Droid Sans"/>
              </a:rPr>
              <a:t>Transportation networks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Droid Sans"/>
              </a:rPr>
              <a:t>Points of interest</a:t>
            </a:r>
            <a:endParaRPr lang="en-US" sz="1600" baseline="0" dirty="0" smtClean="0">
              <a:latin typeface="Droid Sans"/>
            </a:endParaRP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36025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1600" dirty="0" smtClean="0">
                <a:latin typeface="Droid Sans"/>
              </a:rPr>
              <a:t>Etc.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endParaRPr lang="en-US" sz="1600" dirty="0" smtClean="0"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8781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Geographic Data Sources (2/3)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4 Rectángulo redondeado"/>
          <p:cNvSpPr/>
          <p:nvPr/>
        </p:nvSpPr>
        <p:spPr>
          <a:xfrm>
            <a:off x="-108520" y="1477977"/>
            <a:ext cx="8136904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Structured: Observed or Modelled by Processes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5536" y="2148413"/>
            <a:ext cx="2003064" cy="19543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Droid Sans"/>
              </a:rPr>
              <a:t>Meteorological 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Droid Sans"/>
              </a:rPr>
              <a:t>Oceanographic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Droid Sans"/>
              </a:rPr>
              <a:t>Pollution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Droid Sans"/>
              </a:rPr>
              <a:t>Elevation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Droid Sans"/>
              </a:rPr>
              <a:t>Etc.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endParaRPr lang="en-US" sz="1600" dirty="0" smtClean="0">
              <a:latin typeface="Droid Sans"/>
            </a:endParaRPr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5544516" y="5124413"/>
            <a:ext cx="0" cy="30414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5643164" y="5185736"/>
            <a:ext cx="368996" cy="54752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V="1">
            <a:off x="3107507" y="5428555"/>
            <a:ext cx="1104453" cy="2082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/datosred/modelos/mohid/r0/00/anim_mohid_d95_temp_sf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65106"/>
            <a:ext cx="2927995" cy="221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/datosred/modelos/wrf_arw_det/r0/00/anim_wrf_arw_det_d31_temp_sf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37" y="4694748"/>
            <a:ext cx="2573623" cy="193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/datosred/modelos/wrf_arw_det/r0/00/anim_wrf_arw_det_d31_vento_sf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24" y="4715939"/>
            <a:ext cx="2700572" cy="20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933" y="1958693"/>
            <a:ext cx="5069571" cy="269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14" y="2148413"/>
            <a:ext cx="210652" cy="71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112 CuadroTexto"/>
          <p:cNvSpPr txBox="1"/>
          <p:nvPr/>
        </p:nvSpPr>
        <p:spPr>
          <a:xfrm>
            <a:off x="6272575" y="2046278"/>
            <a:ext cx="55704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Radar</a:t>
            </a:r>
            <a:endParaRPr lang="es-ES" sz="1200" dirty="0"/>
          </a:p>
        </p:txBody>
      </p:sp>
      <p:pic>
        <p:nvPicPr>
          <p:cNvPr id="11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489" y="3584426"/>
            <a:ext cx="353800" cy="38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5" name="114 Conector recto de flecha"/>
          <p:cNvCxnSpPr/>
          <p:nvPr/>
        </p:nvCxnSpPr>
        <p:spPr>
          <a:xfrm flipH="1">
            <a:off x="7865297" y="4047108"/>
            <a:ext cx="721572" cy="46201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115 CuadroTexto"/>
          <p:cNvSpPr txBox="1"/>
          <p:nvPr/>
        </p:nvSpPr>
        <p:spPr>
          <a:xfrm>
            <a:off x="8210820" y="3009574"/>
            <a:ext cx="82945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Meteo</a:t>
            </a:r>
            <a:r>
              <a:rPr lang="es-ES" sz="1200" dirty="0" smtClean="0"/>
              <a:t>.</a:t>
            </a:r>
          </a:p>
          <a:p>
            <a:r>
              <a:rPr lang="es-ES" sz="1200" dirty="0" err="1" smtClean="0"/>
              <a:t>Stations</a:t>
            </a:r>
            <a:endParaRPr lang="es-ES" sz="1200" dirty="0"/>
          </a:p>
        </p:txBody>
      </p:sp>
      <p:cxnSp>
        <p:nvCxnSpPr>
          <p:cNvPr id="117" name="116 Conector recto de flecha"/>
          <p:cNvCxnSpPr/>
          <p:nvPr/>
        </p:nvCxnSpPr>
        <p:spPr>
          <a:xfrm>
            <a:off x="8797504" y="4043561"/>
            <a:ext cx="44785" cy="46555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117 CuadroTexto"/>
          <p:cNvSpPr txBox="1"/>
          <p:nvPr/>
        </p:nvSpPr>
        <p:spPr>
          <a:xfrm>
            <a:off x="4067991" y="2075939"/>
            <a:ext cx="8640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Ocean</a:t>
            </a:r>
            <a:r>
              <a:rPr lang="es-ES" sz="1200" dirty="0" smtClean="0"/>
              <a:t>.</a:t>
            </a:r>
          </a:p>
          <a:p>
            <a:r>
              <a:rPr lang="es-ES" sz="1200" dirty="0" err="1" smtClean="0"/>
              <a:t>Station</a:t>
            </a:r>
            <a:endParaRPr lang="es-ES" sz="1200" dirty="0"/>
          </a:p>
        </p:txBody>
      </p:sp>
      <p:pic>
        <p:nvPicPr>
          <p:cNvPr id="1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22" y="2743093"/>
            <a:ext cx="377395" cy="58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119 CuadroTexto"/>
          <p:cNvSpPr txBox="1"/>
          <p:nvPr/>
        </p:nvSpPr>
        <p:spPr>
          <a:xfrm>
            <a:off x="6653516" y="3114132"/>
            <a:ext cx="80553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Ocean</a:t>
            </a:r>
            <a:r>
              <a:rPr lang="es-ES" sz="1200" dirty="0" smtClean="0"/>
              <a:t>.</a:t>
            </a:r>
          </a:p>
          <a:p>
            <a:r>
              <a:rPr lang="es-ES" sz="1200" dirty="0" err="1" smtClean="0"/>
              <a:t>Station</a:t>
            </a:r>
            <a:endParaRPr lang="es-ES" sz="1200" dirty="0"/>
          </a:p>
        </p:txBody>
      </p:sp>
      <p:pic>
        <p:nvPicPr>
          <p:cNvPr id="12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02" y="3183410"/>
            <a:ext cx="377395" cy="58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121 Conector recto de flecha"/>
          <p:cNvCxnSpPr/>
          <p:nvPr/>
        </p:nvCxnSpPr>
        <p:spPr>
          <a:xfrm flipH="1">
            <a:off x="7308304" y="3729926"/>
            <a:ext cx="383612" cy="24054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637" y="2044686"/>
            <a:ext cx="319304" cy="71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123 CuadroTexto"/>
          <p:cNvSpPr txBox="1"/>
          <p:nvPr/>
        </p:nvSpPr>
        <p:spPr>
          <a:xfrm>
            <a:off x="7487902" y="2047633"/>
            <a:ext cx="113764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Radiosounding</a:t>
            </a:r>
            <a:endParaRPr lang="es-ES" sz="1200" dirty="0" smtClean="0"/>
          </a:p>
        </p:txBody>
      </p:sp>
      <p:pic>
        <p:nvPicPr>
          <p:cNvPr id="125" name="Picture 10" descr="NOAA Ship Nancy Foster Survey Tech Recovering CT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60" y="2609569"/>
            <a:ext cx="796081" cy="57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125 CuadroTexto"/>
          <p:cNvSpPr txBox="1"/>
          <p:nvPr/>
        </p:nvSpPr>
        <p:spPr>
          <a:xfrm>
            <a:off x="5099074" y="2075939"/>
            <a:ext cx="8382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CTD </a:t>
            </a:r>
            <a:r>
              <a:rPr lang="es-ES" sz="1200" dirty="0" err="1" smtClean="0"/>
              <a:t>Sampling</a:t>
            </a:r>
            <a:endParaRPr lang="es-ES" sz="1200" dirty="0"/>
          </a:p>
        </p:txBody>
      </p:sp>
      <p:cxnSp>
        <p:nvCxnSpPr>
          <p:cNvPr id="127" name="126 Conector recto de flecha"/>
          <p:cNvCxnSpPr/>
          <p:nvPr/>
        </p:nvCxnSpPr>
        <p:spPr>
          <a:xfrm>
            <a:off x="5644827" y="3183410"/>
            <a:ext cx="762424" cy="9571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127 Conector recto de flecha"/>
          <p:cNvCxnSpPr/>
          <p:nvPr/>
        </p:nvCxnSpPr>
        <p:spPr>
          <a:xfrm>
            <a:off x="5577731" y="3219129"/>
            <a:ext cx="362421" cy="2521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128 Conector recto de flecha"/>
          <p:cNvCxnSpPr/>
          <p:nvPr/>
        </p:nvCxnSpPr>
        <p:spPr>
          <a:xfrm>
            <a:off x="5518217" y="3227774"/>
            <a:ext cx="0" cy="34802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129 Conector recto de flecha"/>
          <p:cNvCxnSpPr/>
          <p:nvPr/>
        </p:nvCxnSpPr>
        <p:spPr>
          <a:xfrm flipH="1">
            <a:off x="5292080" y="3227774"/>
            <a:ext cx="148918" cy="24346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130 Conector recto de flecha"/>
          <p:cNvCxnSpPr/>
          <p:nvPr/>
        </p:nvCxnSpPr>
        <p:spPr>
          <a:xfrm flipH="1">
            <a:off x="5118166" y="3263296"/>
            <a:ext cx="1" cy="31971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131 Conector recto de flecha"/>
          <p:cNvCxnSpPr/>
          <p:nvPr/>
        </p:nvCxnSpPr>
        <p:spPr>
          <a:xfrm flipH="1">
            <a:off x="4804391" y="3274037"/>
            <a:ext cx="134292" cy="31038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132 Conector recto de flecha"/>
          <p:cNvCxnSpPr/>
          <p:nvPr/>
        </p:nvCxnSpPr>
        <p:spPr>
          <a:xfrm flipH="1">
            <a:off x="4211960" y="3388566"/>
            <a:ext cx="215361" cy="38888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8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Geographic Data Sources (3/3)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4 Rectángulo redondeado"/>
          <p:cNvSpPr/>
          <p:nvPr/>
        </p:nvSpPr>
        <p:spPr>
          <a:xfrm>
            <a:off x="-108521" y="1477977"/>
            <a:ext cx="8165245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Unstructured: Referenced Geographic Features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5643164" y="5185736"/>
            <a:ext cx="368996" cy="54752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51126"/>
            <a:ext cx="8784977" cy="302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Rectángulo redondeado"/>
          <p:cNvSpPr/>
          <p:nvPr/>
        </p:nvSpPr>
        <p:spPr>
          <a:xfrm>
            <a:off x="1094224" y="2762872"/>
            <a:ext cx="1161296" cy="1784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6694924" y="2762872"/>
            <a:ext cx="384056" cy="1632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28" name="27 Rectángulo redondeado"/>
          <p:cNvSpPr/>
          <p:nvPr/>
        </p:nvSpPr>
        <p:spPr>
          <a:xfrm>
            <a:off x="3662164" y="2983852"/>
            <a:ext cx="1161296" cy="1784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29" name="28 Rectángulo redondeado"/>
          <p:cNvSpPr/>
          <p:nvPr/>
        </p:nvSpPr>
        <p:spPr>
          <a:xfrm>
            <a:off x="5125204" y="2976232"/>
            <a:ext cx="521216" cy="1860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30" name="29 Rectángulo redondeado"/>
          <p:cNvSpPr/>
          <p:nvPr/>
        </p:nvSpPr>
        <p:spPr>
          <a:xfrm>
            <a:off x="3044944" y="3334372"/>
            <a:ext cx="437396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31" name="30 Rectángulo redondeado"/>
          <p:cNvSpPr/>
          <p:nvPr/>
        </p:nvSpPr>
        <p:spPr>
          <a:xfrm>
            <a:off x="6131044" y="3357232"/>
            <a:ext cx="505976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32" name="31 Rectángulo redondeado"/>
          <p:cNvSpPr/>
          <p:nvPr/>
        </p:nvSpPr>
        <p:spPr>
          <a:xfrm>
            <a:off x="1802884" y="3494392"/>
            <a:ext cx="361196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33" name="32 Rectángulo redondeado"/>
          <p:cNvSpPr/>
          <p:nvPr/>
        </p:nvSpPr>
        <p:spPr>
          <a:xfrm>
            <a:off x="2778244" y="3517252"/>
            <a:ext cx="414536" cy="1555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34" name="33 Rectángulo redondeado"/>
          <p:cNvSpPr/>
          <p:nvPr/>
        </p:nvSpPr>
        <p:spPr>
          <a:xfrm>
            <a:off x="1223764" y="3654412"/>
            <a:ext cx="361196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35" name="34 Rectángulo redondeado"/>
          <p:cNvSpPr/>
          <p:nvPr/>
        </p:nvSpPr>
        <p:spPr>
          <a:xfrm>
            <a:off x="2206744" y="3654412"/>
            <a:ext cx="262136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39" name="38 Rectángulo redondeado"/>
          <p:cNvSpPr/>
          <p:nvPr/>
        </p:nvSpPr>
        <p:spPr>
          <a:xfrm>
            <a:off x="2496304" y="3654412"/>
            <a:ext cx="361196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40" name="39 Rectángulo redondeado"/>
          <p:cNvSpPr/>
          <p:nvPr/>
        </p:nvSpPr>
        <p:spPr>
          <a:xfrm>
            <a:off x="2874129" y="3657587"/>
            <a:ext cx="269121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43" name="42 Rectángulo redondeado"/>
          <p:cNvSpPr/>
          <p:nvPr/>
        </p:nvSpPr>
        <p:spPr>
          <a:xfrm>
            <a:off x="3353554" y="3663937"/>
            <a:ext cx="415171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49" name="48 Rectángulo redondeado"/>
          <p:cNvSpPr/>
          <p:nvPr/>
        </p:nvSpPr>
        <p:spPr>
          <a:xfrm>
            <a:off x="4280654" y="3654412"/>
            <a:ext cx="535821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50" name="49 Rectángulo redondeado"/>
          <p:cNvSpPr/>
          <p:nvPr/>
        </p:nvSpPr>
        <p:spPr>
          <a:xfrm>
            <a:off x="4839455" y="3657587"/>
            <a:ext cx="297696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51" name="50 Rectángulo redondeado"/>
          <p:cNvSpPr/>
          <p:nvPr/>
        </p:nvSpPr>
        <p:spPr>
          <a:xfrm>
            <a:off x="5204579" y="3806812"/>
            <a:ext cx="472321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52" name="51 Rectángulo redondeado"/>
          <p:cNvSpPr/>
          <p:nvPr/>
        </p:nvSpPr>
        <p:spPr>
          <a:xfrm>
            <a:off x="1227893" y="3973500"/>
            <a:ext cx="391358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53" name="52 Rectángulo redondeado"/>
          <p:cNvSpPr/>
          <p:nvPr/>
        </p:nvSpPr>
        <p:spPr>
          <a:xfrm>
            <a:off x="1804155" y="3973500"/>
            <a:ext cx="372308" cy="193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54" name="53 Rectángulo redondeado"/>
          <p:cNvSpPr/>
          <p:nvPr/>
        </p:nvSpPr>
        <p:spPr>
          <a:xfrm>
            <a:off x="2405817" y="4195864"/>
            <a:ext cx="462795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58" name="57 Rectángulo redondeado"/>
          <p:cNvSpPr/>
          <p:nvPr/>
        </p:nvSpPr>
        <p:spPr>
          <a:xfrm>
            <a:off x="4609267" y="4188765"/>
            <a:ext cx="374213" cy="169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59" name="58 Rectángulo redondeado"/>
          <p:cNvSpPr/>
          <p:nvPr/>
        </p:nvSpPr>
        <p:spPr>
          <a:xfrm>
            <a:off x="2460427" y="4356405"/>
            <a:ext cx="1136848" cy="169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60" name="59 Rectángulo redondeado"/>
          <p:cNvSpPr/>
          <p:nvPr/>
        </p:nvSpPr>
        <p:spPr>
          <a:xfrm>
            <a:off x="3682802" y="4365930"/>
            <a:ext cx="457150" cy="169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61" name="60 Rectángulo redondeado"/>
          <p:cNvSpPr/>
          <p:nvPr/>
        </p:nvSpPr>
        <p:spPr>
          <a:xfrm>
            <a:off x="4451152" y="4359580"/>
            <a:ext cx="352623" cy="169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62" name="61 Rectángulo redondeado"/>
          <p:cNvSpPr/>
          <p:nvPr/>
        </p:nvSpPr>
        <p:spPr>
          <a:xfrm>
            <a:off x="1424743" y="4210151"/>
            <a:ext cx="399296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63" name="62 Rectángulo redondeado"/>
          <p:cNvSpPr/>
          <p:nvPr/>
        </p:nvSpPr>
        <p:spPr>
          <a:xfrm>
            <a:off x="5278239" y="4351642"/>
            <a:ext cx="484385" cy="169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64" name="63 Rectángulo redondeado"/>
          <p:cNvSpPr/>
          <p:nvPr/>
        </p:nvSpPr>
        <p:spPr>
          <a:xfrm>
            <a:off x="5968801" y="4346880"/>
            <a:ext cx="627262" cy="169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65" name="64 Rectángulo redondeado"/>
          <p:cNvSpPr/>
          <p:nvPr/>
        </p:nvSpPr>
        <p:spPr>
          <a:xfrm>
            <a:off x="6714293" y="4360215"/>
            <a:ext cx="253246" cy="169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66" name="65 Rectángulo redondeado"/>
          <p:cNvSpPr/>
          <p:nvPr/>
        </p:nvSpPr>
        <p:spPr>
          <a:xfrm>
            <a:off x="1534280" y="4514951"/>
            <a:ext cx="399296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67" name="66 Rectángulo redondeado"/>
          <p:cNvSpPr/>
          <p:nvPr/>
        </p:nvSpPr>
        <p:spPr>
          <a:xfrm>
            <a:off x="3043993" y="4519714"/>
            <a:ext cx="623132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69" name="68 Rectángulo redondeado"/>
          <p:cNvSpPr/>
          <p:nvPr/>
        </p:nvSpPr>
        <p:spPr>
          <a:xfrm>
            <a:off x="3791705" y="4524477"/>
            <a:ext cx="1151769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72" name="71 Rectángulo redondeado"/>
          <p:cNvSpPr/>
          <p:nvPr/>
        </p:nvSpPr>
        <p:spPr>
          <a:xfrm>
            <a:off x="5310942" y="4529240"/>
            <a:ext cx="261183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73" name="72 Rectángulo redondeado"/>
          <p:cNvSpPr/>
          <p:nvPr/>
        </p:nvSpPr>
        <p:spPr>
          <a:xfrm>
            <a:off x="2701093" y="4676876"/>
            <a:ext cx="394532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74" name="73 Rectángulo redondeado"/>
          <p:cNvSpPr/>
          <p:nvPr/>
        </p:nvSpPr>
        <p:spPr>
          <a:xfrm>
            <a:off x="3805993" y="4691163"/>
            <a:ext cx="656470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76" name="75 Rectángulo redondeado"/>
          <p:cNvSpPr/>
          <p:nvPr/>
        </p:nvSpPr>
        <p:spPr>
          <a:xfrm>
            <a:off x="1500941" y="5048351"/>
            <a:ext cx="546933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77" name="76 Rectángulo redondeado"/>
          <p:cNvSpPr/>
          <p:nvPr/>
        </p:nvSpPr>
        <p:spPr>
          <a:xfrm>
            <a:off x="3963153" y="5038826"/>
            <a:ext cx="342147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78" name="77 Rectángulo redondeado"/>
          <p:cNvSpPr/>
          <p:nvPr/>
        </p:nvSpPr>
        <p:spPr>
          <a:xfrm>
            <a:off x="6501567" y="5053113"/>
            <a:ext cx="294522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79" name="78 Rectángulo redondeado"/>
          <p:cNvSpPr/>
          <p:nvPr/>
        </p:nvSpPr>
        <p:spPr>
          <a:xfrm>
            <a:off x="7420729" y="5043588"/>
            <a:ext cx="413584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80" name="79 Rectángulo redondeado"/>
          <p:cNvSpPr/>
          <p:nvPr/>
        </p:nvSpPr>
        <p:spPr>
          <a:xfrm>
            <a:off x="1243767" y="5210276"/>
            <a:ext cx="332622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81" name="80 Rectángulo redondeado"/>
          <p:cNvSpPr/>
          <p:nvPr/>
        </p:nvSpPr>
        <p:spPr>
          <a:xfrm>
            <a:off x="1686679" y="5205513"/>
            <a:ext cx="413584" cy="147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61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is Special? (1/2)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4 Rectángulo redondeado"/>
          <p:cNvSpPr/>
          <p:nvPr/>
        </p:nvSpPr>
        <p:spPr>
          <a:xfrm>
            <a:off x="-108521" y="1477977"/>
            <a:ext cx="576064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Complex 2D and/or 3D Structures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354686"/>
              </p:ext>
            </p:extLst>
          </p:nvPr>
        </p:nvGraphicFramePr>
        <p:xfrm>
          <a:off x="179512" y="3146673"/>
          <a:ext cx="1714499" cy="714375"/>
        </p:xfrm>
        <a:graphic>
          <a:graphicData uri="http://schemas.openxmlformats.org/drawingml/2006/table">
            <a:tbl>
              <a:tblPr/>
              <a:tblGrid>
                <a:gridCol w="239455"/>
                <a:gridCol w="517223"/>
                <a:gridCol w="446983"/>
                <a:gridCol w="217106"/>
                <a:gridCol w="293732"/>
              </a:tblGrid>
              <a:tr h="2381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Beds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sp>
        <p:nvSpPr>
          <p:cNvPr id="55" name="54 Forma libre"/>
          <p:cNvSpPr/>
          <p:nvPr/>
        </p:nvSpPr>
        <p:spPr>
          <a:xfrm>
            <a:off x="5664026" y="3513530"/>
            <a:ext cx="3333750" cy="1933575"/>
          </a:xfrm>
          <a:custGeom>
            <a:avLst/>
            <a:gdLst>
              <a:gd name="connsiteX0" fmla="*/ 847725 w 3333750"/>
              <a:gd name="connsiteY0" fmla="*/ 1009650 h 1933575"/>
              <a:gd name="connsiteX1" fmla="*/ 1047750 w 3333750"/>
              <a:gd name="connsiteY1" fmla="*/ 381000 h 1933575"/>
              <a:gd name="connsiteX2" fmla="*/ 1800225 w 3333750"/>
              <a:gd name="connsiteY2" fmla="*/ 0 h 1933575"/>
              <a:gd name="connsiteX3" fmla="*/ 2819400 w 3333750"/>
              <a:gd name="connsiteY3" fmla="*/ 114300 h 1933575"/>
              <a:gd name="connsiteX4" fmla="*/ 3333750 w 3333750"/>
              <a:gd name="connsiteY4" fmla="*/ 838200 h 1933575"/>
              <a:gd name="connsiteX5" fmla="*/ 3295650 w 3333750"/>
              <a:gd name="connsiteY5" fmla="*/ 1809750 h 1933575"/>
              <a:gd name="connsiteX6" fmla="*/ 2371725 w 3333750"/>
              <a:gd name="connsiteY6" fmla="*/ 1885950 h 1933575"/>
              <a:gd name="connsiteX7" fmla="*/ 2247900 w 3333750"/>
              <a:gd name="connsiteY7" fmla="*/ 1285875 h 1933575"/>
              <a:gd name="connsiteX8" fmla="*/ 1533525 w 3333750"/>
              <a:gd name="connsiteY8" fmla="*/ 1190625 h 1933575"/>
              <a:gd name="connsiteX9" fmla="*/ 1200150 w 3333750"/>
              <a:gd name="connsiteY9" fmla="*/ 1933575 h 1933575"/>
              <a:gd name="connsiteX10" fmla="*/ 0 w 3333750"/>
              <a:gd name="connsiteY10" fmla="*/ 1476375 h 1933575"/>
              <a:gd name="connsiteX11" fmla="*/ 504825 w 3333750"/>
              <a:gd name="connsiteY11" fmla="*/ 742950 h 1933575"/>
              <a:gd name="connsiteX12" fmla="*/ 847725 w 3333750"/>
              <a:gd name="connsiteY12" fmla="*/ 10096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3750" h="1933575">
                <a:moveTo>
                  <a:pt x="847725" y="1009650"/>
                </a:moveTo>
                <a:lnTo>
                  <a:pt x="1047750" y="381000"/>
                </a:lnTo>
                <a:lnTo>
                  <a:pt x="1800225" y="0"/>
                </a:lnTo>
                <a:lnTo>
                  <a:pt x="2819400" y="114300"/>
                </a:lnTo>
                <a:lnTo>
                  <a:pt x="3333750" y="838200"/>
                </a:lnTo>
                <a:lnTo>
                  <a:pt x="3295650" y="1809750"/>
                </a:lnTo>
                <a:lnTo>
                  <a:pt x="2371725" y="1885950"/>
                </a:lnTo>
                <a:lnTo>
                  <a:pt x="2247900" y="1285875"/>
                </a:lnTo>
                <a:lnTo>
                  <a:pt x="1533525" y="1190625"/>
                </a:lnTo>
                <a:lnTo>
                  <a:pt x="1200150" y="1933575"/>
                </a:lnTo>
                <a:lnTo>
                  <a:pt x="0" y="1476375"/>
                </a:lnTo>
                <a:lnTo>
                  <a:pt x="504825" y="742950"/>
                </a:lnTo>
                <a:lnTo>
                  <a:pt x="847725" y="1009650"/>
                </a:lnTo>
                <a:close/>
              </a:path>
            </a:pathLst>
          </a:custGeom>
          <a:solidFill>
            <a:srgbClr val="F660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Elipse"/>
          <p:cNvSpPr/>
          <p:nvPr/>
        </p:nvSpPr>
        <p:spPr>
          <a:xfrm>
            <a:off x="7346875" y="425140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57" name="56 Elipse"/>
          <p:cNvSpPr/>
          <p:nvPr/>
        </p:nvSpPr>
        <p:spPr>
          <a:xfrm>
            <a:off x="7865938" y="477439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68" name="67 Elipse"/>
          <p:cNvSpPr/>
          <p:nvPr/>
        </p:nvSpPr>
        <p:spPr>
          <a:xfrm>
            <a:off x="6456114" y="4467433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70" name="69 Elipse"/>
          <p:cNvSpPr/>
          <p:nvPr/>
        </p:nvSpPr>
        <p:spPr>
          <a:xfrm>
            <a:off x="6672138" y="385536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7442116" y="347752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75" name="74 Elipse"/>
          <p:cNvSpPr/>
          <p:nvPr/>
        </p:nvSpPr>
        <p:spPr>
          <a:xfrm>
            <a:off x="6135563" y="423781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2" name="81 Elipse"/>
          <p:cNvSpPr/>
          <p:nvPr/>
        </p:nvSpPr>
        <p:spPr>
          <a:xfrm>
            <a:off x="5633913" y="495219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3" name="82 Elipse"/>
          <p:cNvSpPr/>
          <p:nvPr/>
        </p:nvSpPr>
        <p:spPr>
          <a:xfrm>
            <a:off x="6815013" y="540304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4" name="83 Elipse"/>
          <p:cNvSpPr/>
          <p:nvPr/>
        </p:nvSpPr>
        <p:spPr>
          <a:xfrm>
            <a:off x="7167438" y="468231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5" name="84 Elipse"/>
          <p:cNvSpPr/>
          <p:nvPr/>
        </p:nvSpPr>
        <p:spPr>
          <a:xfrm>
            <a:off x="8008813" y="536494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6" name="85 Elipse"/>
          <p:cNvSpPr/>
          <p:nvPr/>
        </p:nvSpPr>
        <p:spPr>
          <a:xfrm>
            <a:off x="8923213" y="529191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7" name="86 Elipse"/>
          <p:cNvSpPr/>
          <p:nvPr/>
        </p:nvSpPr>
        <p:spPr>
          <a:xfrm>
            <a:off x="8964488" y="430766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8" name="87 Elipse"/>
          <p:cNvSpPr/>
          <p:nvPr/>
        </p:nvSpPr>
        <p:spPr>
          <a:xfrm>
            <a:off x="8456488" y="359329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367696" y="3927373"/>
            <a:ext cx="123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Hotel (X, Y)</a:t>
            </a:r>
            <a:endParaRPr lang="es-ES" dirty="0"/>
          </a:p>
        </p:txBody>
      </p:sp>
      <p:sp>
        <p:nvSpPr>
          <p:cNvPr id="89" name="88 CuadroTexto"/>
          <p:cNvSpPr txBox="1"/>
          <p:nvPr/>
        </p:nvSpPr>
        <p:spPr>
          <a:xfrm>
            <a:off x="6642025" y="5435932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Municipality</a:t>
            </a:r>
            <a:r>
              <a:rPr lang="es-ES" dirty="0" smtClean="0"/>
              <a:t> (X, Y)</a:t>
            </a:r>
            <a:endParaRPr lang="es-ES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209584"/>
              </p:ext>
            </p:extLst>
          </p:nvPr>
        </p:nvGraphicFramePr>
        <p:xfrm>
          <a:off x="2123728" y="3146673"/>
          <a:ext cx="1638301" cy="714375"/>
        </p:xfrm>
        <a:graphic>
          <a:graphicData uri="http://schemas.openxmlformats.org/drawingml/2006/table">
            <a:tbl>
              <a:tblPr/>
              <a:tblGrid>
                <a:gridCol w="239518"/>
                <a:gridCol w="517358"/>
                <a:gridCol w="881425"/>
              </a:tblGrid>
              <a:tr h="2381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Municipality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Population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202487"/>
              </p:ext>
            </p:extLst>
          </p:nvPr>
        </p:nvGraphicFramePr>
        <p:xfrm>
          <a:off x="3956051" y="3140968"/>
          <a:ext cx="1389830" cy="714375"/>
        </p:xfrm>
        <a:graphic>
          <a:graphicData uri="http://schemas.openxmlformats.org/drawingml/2006/table">
            <a:tbl>
              <a:tblPr/>
              <a:tblGrid>
                <a:gridCol w="728857"/>
                <a:gridCol w="332273"/>
                <a:gridCol w="328700"/>
              </a:tblGrid>
              <a:tr h="2381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Mun_Coords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MunId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sp>
        <p:nvSpPr>
          <p:cNvPr id="91" name="90 Llamada de nube"/>
          <p:cNvSpPr/>
          <p:nvPr/>
        </p:nvSpPr>
        <p:spPr>
          <a:xfrm>
            <a:off x="1619672" y="2135240"/>
            <a:ext cx="1533525" cy="1008112"/>
          </a:xfrm>
          <a:prstGeom prst="cloudCallout">
            <a:avLst>
              <a:gd name="adj1" fmla="val -54464"/>
              <a:gd name="adj2" fmla="val 61892"/>
            </a:avLst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1D Real</a:t>
            </a:r>
          </a:p>
          <a:p>
            <a:pPr algn="ctr"/>
            <a:r>
              <a:rPr lang="es-ES" b="1" dirty="0" smtClean="0"/>
              <a:t>B+-</a:t>
            </a:r>
            <a:r>
              <a:rPr lang="es-ES" b="1" dirty="0" err="1" smtClean="0"/>
              <a:t>tree</a:t>
            </a:r>
            <a:endParaRPr lang="es-ES" b="1" dirty="0"/>
          </a:p>
        </p:txBody>
      </p:sp>
      <p:sp>
        <p:nvSpPr>
          <p:cNvPr id="92" name="91 Flecha derecha"/>
          <p:cNvSpPr/>
          <p:nvPr/>
        </p:nvSpPr>
        <p:spPr>
          <a:xfrm rot="5400000">
            <a:off x="2522194" y="3948011"/>
            <a:ext cx="536636" cy="1260140"/>
          </a:xfrm>
          <a:prstGeom prst="rightArrow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398192"/>
              </p:ext>
            </p:extLst>
          </p:nvPr>
        </p:nvGraphicFramePr>
        <p:xfrm>
          <a:off x="179512" y="5378921"/>
          <a:ext cx="1676400" cy="714375"/>
        </p:xfrm>
        <a:graphic>
          <a:graphicData uri="http://schemas.openxmlformats.org/drawingml/2006/table">
            <a:tbl>
              <a:tblPr/>
              <a:tblGrid>
                <a:gridCol w="239486"/>
                <a:gridCol w="517289"/>
                <a:gridCol w="447040"/>
                <a:gridCol w="472585"/>
              </a:tblGrid>
              <a:tr h="2381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Beds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Point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197104"/>
              </p:ext>
            </p:extLst>
          </p:nvPr>
        </p:nvGraphicFramePr>
        <p:xfrm>
          <a:off x="2123728" y="5378921"/>
          <a:ext cx="2311400" cy="714375"/>
        </p:xfrm>
        <a:graphic>
          <a:graphicData uri="http://schemas.openxmlformats.org/drawingml/2006/table">
            <a:tbl>
              <a:tblPr/>
              <a:tblGrid>
                <a:gridCol w="238781"/>
                <a:gridCol w="515767"/>
                <a:gridCol w="878714"/>
                <a:gridCol w="678138"/>
              </a:tblGrid>
              <a:tr h="2381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Municipality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Population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Polygon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sp>
        <p:nvSpPr>
          <p:cNvPr id="93" name="92 Llamada de nube"/>
          <p:cNvSpPr/>
          <p:nvPr/>
        </p:nvSpPr>
        <p:spPr>
          <a:xfrm>
            <a:off x="3851920" y="4300556"/>
            <a:ext cx="1533525" cy="876894"/>
          </a:xfrm>
          <a:prstGeom prst="cloudCallout">
            <a:avLst>
              <a:gd name="adj1" fmla="val -32718"/>
              <a:gd name="adj2" fmla="val 80033"/>
            </a:avLst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2D </a:t>
            </a:r>
            <a:r>
              <a:rPr lang="es-ES" b="1" dirty="0" err="1" smtClean="0"/>
              <a:t>Polygon</a:t>
            </a:r>
            <a:endParaRPr lang="es-ES" b="1" dirty="0" smtClean="0"/>
          </a:p>
          <a:p>
            <a:pPr algn="ctr"/>
            <a:r>
              <a:rPr lang="es-ES" b="1" dirty="0" smtClean="0"/>
              <a:t>R-</a:t>
            </a:r>
            <a:r>
              <a:rPr lang="es-ES" b="1" dirty="0" err="1" smtClean="0"/>
              <a:t>tree</a:t>
            </a:r>
            <a:endParaRPr lang="es-ES" b="1" dirty="0"/>
          </a:p>
        </p:txBody>
      </p:sp>
      <p:sp>
        <p:nvSpPr>
          <p:cNvPr id="94" name="93 Llamada de nube"/>
          <p:cNvSpPr/>
          <p:nvPr/>
        </p:nvSpPr>
        <p:spPr>
          <a:xfrm>
            <a:off x="446187" y="4467432"/>
            <a:ext cx="1533525" cy="841235"/>
          </a:xfrm>
          <a:prstGeom prst="cloudCallout">
            <a:avLst>
              <a:gd name="adj1" fmla="val 25507"/>
              <a:gd name="adj2" fmla="val 74900"/>
            </a:avLst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2D Point</a:t>
            </a:r>
          </a:p>
          <a:p>
            <a:pPr algn="ctr"/>
            <a:r>
              <a:rPr lang="es-ES" b="1" dirty="0" smtClean="0"/>
              <a:t>R-</a:t>
            </a:r>
            <a:r>
              <a:rPr lang="es-ES" b="1" dirty="0" err="1" smtClean="0"/>
              <a:t>tree</a:t>
            </a:r>
            <a:endParaRPr lang="es-ES" b="1" dirty="0"/>
          </a:p>
        </p:txBody>
      </p:sp>
      <p:sp>
        <p:nvSpPr>
          <p:cNvPr id="95" name="94 Llamada de nube"/>
          <p:cNvSpPr/>
          <p:nvPr/>
        </p:nvSpPr>
        <p:spPr>
          <a:xfrm>
            <a:off x="5433888" y="2298815"/>
            <a:ext cx="1533525" cy="1008112"/>
          </a:xfrm>
          <a:prstGeom prst="cloudCallout">
            <a:avLst>
              <a:gd name="adj1" fmla="val -54465"/>
              <a:gd name="adj2" fmla="val 50154"/>
            </a:avLst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1D Real</a:t>
            </a:r>
          </a:p>
          <a:p>
            <a:pPr algn="ctr"/>
            <a:r>
              <a:rPr lang="es-ES" b="1" dirty="0" smtClean="0"/>
              <a:t>B+-</a:t>
            </a:r>
            <a:r>
              <a:rPr lang="es-ES" b="1" dirty="0" err="1" smtClean="0"/>
              <a:t>tree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57021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is Special? (2/2)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4 Rectángulo redondeado"/>
          <p:cNvSpPr/>
          <p:nvPr/>
        </p:nvSpPr>
        <p:spPr>
          <a:xfrm>
            <a:off x="-108521" y="1477977"/>
            <a:ext cx="6316092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Complex Implicit Spatial Relationships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578913"/>
              </p:ext>
            </p:extLst>
          </p:nvPr>
        </p:nvGraphicFramePr>
        <p:xfrm>
          <a:off x="179512" y="3290689"/>
          <a:ext cx="1714499" cy="714375"/>
        </p:xfrm>
        <a:graphic>
          <a:graphicData uri="http://schemas.openxmlformats.org/drawingml/2006/table">
            <a:tbl>
              <a:tblPr/>
              <a:tblGrid>
                <a:gridCol w="239455"/>
                <a:gridCol w="517223"/>
                <a:gridCol w="446983"/>
                <a:gridCol w="217106"/>
                <a:gridCol w="293732"/>
              </a:tblGrid>
              <a:tr h="2381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Beds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sp>
        <p:nvSpPr>
          <p:cNvPr id="55" name="54 Forma libre"/>
          <p:cNvSpPr/>
          <p:nvPr/>
        </p:nvSpPr>
        <p:spPr>
          <a:xfrm>
            <a:off x="5664026" y="3248980"/>
            <a:ext cx="3333750" cy="1933575"/>
          </a:xfrm>
          <a:custGeom>
            <a:avLst/>
            <a:gdLst>
              <a:gd name="connsiteX0" fmla="*/ 847725 w 3333750"/>
              <a:gd name="connsiteY0" fmla="*/ 1009650 h 1933575"/>
              <a:gd name="connsiteX1" fmla="*/ 1047750 w 3333750"/>
              <a:gd name="connsiteY1" fmla="*/ 381000 h 1933575"/>
              <a:gd name="connsiteX2" fmla="*/ 1800225 w 3333750"/>
              <a:gd name="connsiteY2" fmla="*/ 0 h 1933575"/>
              <a:gd name="connsiteX3" fmla="*/ 2819400 w 3333750"/>
              <a:gd name="connsiteY3" fmla="*/ 114300 h 1933575"/>
              <a:gd name="connsiteX4" fmla="*/ 3333750 w 3333750"/>
              <a:gd name="connsiteY4" fmla="*/ 838200 h 1933575"/>
              <a:gd name="connsiteX5" fmla="*/ 3295650 w 3333750"/>
              <a:gd name="connsiteY5" fmla="*/ 1809750 h 1933575"/>
              <a:gd name="connsiteX6" fmla="*/ 2371725 w 3333750"/>
              <a:gd name="connsiteY6" fmla="*/ 1885950 h 1933575"/>
              <a:gd name="connsiteX7" fmla="*/ 2247900 w 3333750"/>
              <a:gd name="connsiteY7" fmla="*/ 1285875 h 1933575"/>
              <a:gd name="connsiteX8" fmla="*/ 1533525 w 3333750"/>
              <a:gd name="connsiteY8" fmla="*/ 1190625 h 1933575"/>
              <a:gd name="connsiteX9" fmla="*/ 1200150 w 3333750"/>
              <a:gd name="connsiteY9" fmla="*/ 1933575 h 1933575"/>
              <a:gd name="connsiteX10" fmla="*/ 0 w 3333750"/>
              <a:gd name="connsiteY10" fmla="*/ 1476375 h 1933575"/>
              <a:gd name="connsiteX11" fmla="*/ 504825 w 3333750"/>
              <a:gd name="connsiteY11" fmla="*/ 742950 h 1933575"/>
              <a:gd name="connsiteX12" fmla="*/ 847725 w 3333750"/>
              <a:gd name="connsiteY12" fmla="*/ 10096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3750" h="1933575">
                <a:moveTo>
                  <a:pt x="847725" y="1009650"/>
                </a:moveTo>
                <a:lnTo>
                  <a:pt x="1047750" y="381000"/>
                </a:lnTo>
                <a:lnTo>
                  <a:pt x="1800225" y="0"/>
                </a:lnTo>
                <a:lnTo>
                  <a:pt x="2819400" y="114300"/>
                </a:lnTo>
                <a:lnTo>
                  <a:pt x="3333750" y="838200"/>
                </a:lnTo>
                <a:lnTo>
                  <a:pt x="3295650" y="1809750"/>
                </a:lnTo>
                <a:lnTo>
                  <a:pt x="2371725" y="1885950"/>
                </a:lnTo>
                <a:lnTo>
                  <a:pt x="2247900" y="1285875"/>
                </a:lnTo>
                <a:lnTo>
                  <a:pt x="1533525" y="1190625"/>
                </a:lnTo>
                <a:lnTo>
                  <a:pt x="1200150" y="1933575"/>
                </a:lnTo>
                <a:lnTo>
                  <a:pt x="0" y="1476375"/>
                </a:lnTo>
                <a:lnTo>
                  <a:pt x="504825" y="742950"/>
                </a:lnTo>
                <a:lnTo>
                  <a:pt x="847725" y="1009650"/>
                </a:lnTo>
                <a:close/>
              </a:path>
            </a:pathLst>
          </a:custGeom>
          <a:solidFill>
            <a:srgbClr val="F660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Elipse"/>
          <p:cNvSpPr/>
          <p:nvPr/>
        </p:nvSpPr>
        <p:spPr>
          <a:xfrm>
            <a:off x="7346875" y="398685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57" name="56 Elipse"/>
          <p:cNvSpPr/>
          <p:nvPr/>
        </p:nvSpPr>
        <p:spPr>
          <a:xfrm>
            <a:off x="7865938" y="450984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68" name="67 Elipse"/>
          <p:cNvSpPr/>
          <p:nvPr/>
        </p:nvSpPr>
        <p:spPr>
          <a:xfrm>
            <a:off x="6456114" y="4202883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70" name="69 Elipse"/>
          <p:cNvSpPr/>
          <p:nvPr/>
        </p:nvSpPr>
        <p:spPr>
          <a:xfrm>
            <a:off x="6672138" y="359081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7421698" y="321297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75" name="74 Elipse"/>
          <p:cNvSpPr/>
          <p:nvPr/>
        </p:nvSpPr>
        <p:spPr>
          <a:xfrm>
            <a:off x="6135563" y="397326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2" name="81 Elipse"/>
          <p:cNvSpPr/>
          <p:nvPr/>
        </p:nvSpPr>
        <p:spPr>
          <a:xfrm>
            <a:off x="5633913" y="468764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3" name="82 Elipse"/>
          <p:cNvSpPr/>
          <p:nvPr/>
        </p:nvSpPr>
        <p:spPr>
          <a:xfrm>
            <a:off x="6815013" y="513849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4" name="83 Elipse"/>
          <p:cNvSpPr/>
          <p:nvPr/>
        </p:nvSpPr>
        <p:spPr>
          <a:xfrm>
            <a:off x="7167438" y="441776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5" name="84 Elipse"/>
          <p:cNvSpPr/>
          <p:nvPr/>
        </p:nvSpPr>
        <p:spPr>
          <a:xfrm>
            <a:off x="8008813" y="510039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6" name="85 Elipse"/>
          <p:cNvSpPr/>
          <p:nvPr/>
        </p:nvSpPr>
        <p:spPr>
          <a:xfrm>
            <a:off x="8923213" y="502736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7" name="86 Elipse"/>
          <p:cNvSpPr/>
          <p:nvPr/>
        </p:nvSpPr>
        <p:spPr>
          <a:xfrm>
            <a:off x="8964488" y="404311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88" name="87 Elipse"/>
          <p:cNvSpPr/>
          <p:nvPr/>
        </p:nvSpPr>
        <p:spPr>
          <a:xfrm>
            <a:off x="8456488" y="332874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367696" y="3662823"/>
            <a:ext cx="123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Hotel (X, Y)</a:t>
            </a:r>
            <a:endParaRPr lang="es-ES" dirty="0"/>
          </a:p>
        </p:txBody>
      </p:sp>
      <p:sp>
        <p:nvSpPr>
          <p:cNvPr id="89" name="88 CuadroTexto"/>
          <p:cNvSpPr txBox="1"/>
          <p:nvPr/>
        </p:nvSpPr>
        <p:spPr>
          <a:xfrm>
            <a:off x="6642025" y="5171382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Municipality</a:t>
            </a:r>
            <a:r>
              <a:rPr lang="es-ES" dirty="0" smtClean="0"/>
              <a:t> (X, Y)</a:t>
            </a:r>
            <a:endParaRPr lang="es-ES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207245"/>
              </p:ext>
            </p:extLst>
          </p:nvPr>
        </p:nvGraphicFramePr>
        <p:xfrm>
          <a:off x="2123728" y="3290689"/>
          <a:ext cx="1638301" cy="714375"/>
        </p:xfrm>
        <a:graphic>
          <a:graphicData uri="http://schemas.openxmlformats.org/drawingml/2006/table">
            <a:tbl>
              <a:tblPr/>
              <a:tblGrid>
                <a:gridCol w="239518"/>
                <a:gridCol w="517358"/>
                <a:gridCol w="881425"/>
              </a:tblGrid>
              <a:tr h="2381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Municipality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Population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360287"/>
              </p:ext>
            </p:extLst>
          </p:nvPr>
        </p:nvGraphicFramePr>
        <p:xfrm>
          <a:off x="3956051" y="3284984"/>
          <a:ext cx="1389830" cy="714375"/>
        </p:xfrm>
        <a:graphic>
          <a:graphicData uri="http://schemas.openxmlformats.org/drawingml/2006/table">
            <a:tbl>
              <a:tblPr/>
              <a:tblGrid>
                <a:gridCol w="728857"/>
                <a:gridCol w="332273"/>
                <a:gridCol w="328700"/>
              </a:tblGrid>
              <a:tr h="2381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Mun_Coords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MunId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179512" y="1988840"/>
            <a:ext cx="521698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Obtain the names of the hotels inside the municipality of </a:t>
            </a:r>
            <a:r>
              <a:rPr lang="en-US" i="1" dirty="0" err="1" smtClean="0"/>
              <a:t>Trazo</a:t>
            </a:r>
            <a:endParaRPr lang="en-US" i="1" dirty="0"/>
          </a:p>
        </p:txBody>
      </p:sp>
      <p:sp>
        <p:nvSpPr>
          <p:cNvPr id="92" name="91 Flecha derecha"/>
          <p:cNvSpPr/>
          <p:nvPr/>
        </p:nvSpPr>
        <p:spPr>
          <a:xfrm rot="5400000">
            <a:off x="2610596" y="3989672"/>
            <a:ext cx="536636" cy="1078324"/>
          </a:xfrm>
          <a:prstGeom prst="rightArrow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748190"/>
              </p:ext>
            </p:extLst>
          </p:nvPr>
        </p:nvGraphicFramePr>
        <p:xfrm>
          <a:off x="179512" y="4946873"/>
          <a:ext cx="1676400" cy="714375"/>
        </p:xfrm>
        <a:graphic>
          <a:graphicData uri="http://schemas.openxmlformats.org/drawingml/2006/table">
            <a:tbl>
              <a:tblPr/>
              <a:tblGrid>
                <a:gridCol w="239486"/>
                <a:gridCol w="517289"/>
                <a:gridCol w="447040"/>
                <a:gridCol w="472585"/>
              </a:tblGrid>
              <a:tr h="2381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Beds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Point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828998"/>
              </p:ext>
            </p:extLst>
          </p:nvPr>
        </p:nvGraphicFramePr>
        <p:xfrm>
          <a:off x="2123728" y="4946873"/>
          <a:ext cx="2311400" cy="714375"/>
        </p:xfrm>
        <a:graphic>
          <a:graphicData uri="http://schemas.openxmlformats.org/drawingml/2006/table">
            <a:tbl>
              <a:tblPr/>
              <a:tblGrid>
                <a:gridCol w="238781"/>
                <a:gridCol w="515767"/>
                <a:gridCol w="878714"/>
                <a:gridCol w="678138"/>
              </a:tblGrid>
              <a:tr h="2381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Municipality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Population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Polygon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6025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sp>
        <p:nvSpPr>
          <p:cNvPr id="3" name="2 Flecha doblada hacia arriba"/>
          <p:cNvSpPr/>
          <p:nvPr/>
        </p:nvSpPr>
        <p:spPr>
          <a:xfrm rot="10800000">
            <a:off x="1475653" y="2852936"/>
            <a:ext cx="709773" cy="529100"/>
          </a:xfrm>
          <a:prstGeom prst="bentUpArrow">
            <a:avLst>
              <a:gd name="adj1" fmla="val 8675"/>
              <a:gd name="adj2" fmla="val 25000"/>
              <a:gd name="adj3" fmla="val 3215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2195736" y="2668270"/>
            <a:ext cx="2367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=, &lt;&gt;, &gt;, &lt;, &gt;=, &lt;= 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33" name="32 Flecha doblada hacia arriba"/>
          <p:cNvSpPr/>
          <p:nvPr/>
        </p:nvSpPr>
        <p:spPr>
          <a:xfrm rot="10800000" flipH="1">
            <a:off x="4510299" y="2835366"/>
            <a:ext cx="709773" cy="529100"/>
          </a:xfrm>
          <a:prstGeom prst="bentUpArrow">
            <a:avLst>
              <a:gd name="adj1" fmla="val 8675"/>
              <a:gd name="adj2" fmla="val 25000"/>
              <a:gd name="adj3" fmla="val 3215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Flecha doblada hacia arriba"/>
          <p:cNvSpPr/>
          <p:nvPr/>
        </p:nvSpPr>
        <p:spPr>
          <a:xfrm rot="5400000">
            <a:off x="1511280" y="5841649"/>
            <a:ext cx="601869" cy="529100"/>
          </a:xfrm>
          <a:prstGeom prst="bentUpArrow">
            <a:avLst>
              <a:gd name="adj1" fmla="val 8675"/>
              <a:gd name="adj2" fmla="val 25000"/>
              <a:gd name="adj3" fmla="val 3215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Flecha doblada hacia arriba"/>
          <p:cNvSpPr/>
          <p:nvPr/>
        </p:nvSpPr>
        <p:spPr>
          <a:xfrm rot="16200000" flipH="1">
            <a:off x="3599512" y="5815710"/>
            <a:ext cx="601869" cy="529100"/>
          </a:xfrm>
          <a:prstGeom prst="bentUpArrow">
            <a:avLst>
              <a:gd name="adj1" fmla="val 8675"/>
              <a:gd name="adj2" fmla="val 25000"/>
              <a:gd name="adj3" fmla="val 3215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CuadroTexto"/>
          <p:cNvSpPr txBox="1"/>
          <p:nvPr/>
        </p:nvSpPr>
        <p:spPr>
          <a:xfrm>
            <a:off x="2353471" y="595208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>
                <a:solidFill>
                  <a:srgbClr val="FF0000"/>
                </a:solidFill>
              </a:rPr>
              <a:t>Within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0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34" grpId="0" animBg="1"/>
      <p:bldP spid="36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sz="2000" dirty="0" smtClean="0"/>
              <a:t>Overview of Geospatial Data Management</a:t>
            </a:r>
          </a:p>
          <a:p>
            <a:pPr>
              <a:lnSpc>
                <a:spcPct val="250000"/>
              </a:lnSpc>
            </a:pPr>
            <a:r>
              <a:rPr lang="en-US" sz="2000" dirty="0" smtClean="0"/>
              <a:t>Geospatial Information Retrieval</a:t>
            </a:r>
          </a:p>
          <a:p>
            <a:pPr>
              <a:lnSpc>
                <a:spcPct val="250000"/>
              </a:lnSpc>
            </a:pPr>
            <a:r>
              <a:rPr lang="en-US" sz="2000" dirty="0" smtClean="0"/>
              <a:t>Geospatial Semantic Web</a:t>
            </a:r>
          </a:p>
          <a:p>
            <a:pPr>
              <a:lnSpc>
                <a:spcPct val="250000"/>
              </a:lnSpc>
            </a:pPr>
            <a:r>
              <a:rPr lang="en-US" sz="2000" dirty="0" smtClean="0"/>
              <a:t>Examples of ongoing work</a:t>
            </a:r>
            <a:endParaRPr lang="en-US" sz="20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texto"/>
          <p:cNvSpPr>
            <a:spLocks noGrp="1"/>
          </p:cNvSpPr>
          <p:nvPr>
            <p:ph type="body" sz="quarter" idx="10"/>
          </p:nvPr>
        </p:nvSpPr>
        <p:spPr>
          <a:xfrm>
            <a:off x="539552" y="1793156"/>
            <a:ext cx="6912768" cy="1059780"/>
          </a:xfrm>
        </p:spPr>
        <p:txBody>
          <a:bodyPr/>
          <a:lstStyle/>
          <a:p>
            <a:r>
              <a:rPr lang="en-US" sz="3200" dirty="0" smtClean="0"/>
              <a:t>Overview of Geospatial Data Management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1"/>
          </p:nvPr>
        </p:nvSpPr>
        <p:spPr>
          <a:xfrm>
            <a:off x="568468" y="4365104"/>
            <a:ext cx="6635085" cy="504056"/>
          </a:xfrm>
        </p:spPr>
        <p:txBody>
          <a:bodyPr/>
          <a:lstStyle/>
          <a:p>
            <a:r>
              <a:rPr lang="en-US" dirty="0" smtClean="0"/>
              <a:t>José R.R. Viqueira</a:t>
            </a:r>
            <a:endParaRPr lang="en-U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2"/>
          </p:nvPr>
        </p:nvSpPr>
        <p:spPr>
          <a:xfrm>
            <a:off x="539552" y="2924944"/>
            <a:ext cx="5904656" cy="576064"/>
          </a:xfrm>
        </p:spPr>
        <p:txBody>
          <a:bodyPr/>
          <a:lstStyle/>
          <a:p>
            <a:r>
              <a:rPr lang="en-US" sz="1600" dirty="0" smtClean="0"/>
              <a:t>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KEYSTONE Training School, TU Wien, Austria. 21-25 August 2017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782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dirty="0" smtClean="0"/>
              <a:t>Geospatial Data Modeling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Geospatial Data Structures and Algorithms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Geospatial Data Management Technologies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Geospatial Data Infrastructures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Overview of Geospatial Data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Modeling (1/3)</a:t>
            </a:r>
            <a:endParaRPr lang="en-US" dirty="0"/>
          </a:p>
        </p:txBody>
      </p:sp>
      <p:sp>
        <p:nvSpPr>
          <p:cNvPr id="5" name="4 Rectángulo redondeado"/>
          <p:cNvSpPr/>
          <p:nvPr/>
        </p:nvSpPr>
        <p:spPr>
          <a:xfrm>
            <a:off x="-108521" y="1477977"/>
            <a:ext cx="3456385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Geographic Space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6" name="Picture 6" descr="https://upload.wikimedia.org/wikipedia/commons/thumb/a/ab/WorldMapLongLat-eq-circles-tropics-non.png/400px-WorldMapLongLat-eq-circles-tropics-n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72189"/>
            <a:ext cx="411474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de latitude longitu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44393"/>
            <a:ext cx="3312367" cy="204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de projecti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43966"/>
            <a:ext cx="3776237" cy="28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de utm proje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65104"/>
            <a:ext cx="3168353" cy="198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092280" y="4995635"/>
            <a:ext cx="1927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Universal </a:t>
            </a:r>
            <a:r>
              <a:rPr lang="es-ES" b="1" dirty="0" err="1" smtClean="0"/>
              <a:t>Traverse</a:t>
            </a:r>
            <a:endParaRPr lang="es-ES" b="1" dirty="0" smtClean="0"/>
          </a:p>
          <a:p>
            <a:r>
              <a:rPr lang="es-ES" b="1" dirty="0" err="1" smtClean="0"/>
              <a:t>Mercator</a:t>
            </a:r>
            <a:r>
              <a:rPr lang="es-ES" b="1" dirty="0" smtClean="0"/>
              <a:t> (UTM)</a:t>
            </a:r>
            <a:endParaRPr lang="es-ES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3725026" y="1108645"/>
            <a:ext cx="113845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ISO 19111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3" name="3 Marcador de texto"/>
          <p:cNvSpPr>
            <a:spLocks noGrp="1"/>
          </p:cNvSpPr>
          <p:nvPr>
            <p:ph type="body" sz="quarter" idx="12"/>
          </p:nvPr>
        </p:nvSpPr>
        <p:spPr>
          <a:xfrm>
            <a:off x="107504" y="116632"/>
            <a:ext cx="9036496" cy="490364"/>
          </a:xfrm>
        </p:spPr>
        <p:txBody>
          <a:bodyPr/>
          <a:lstStyle/>
          <a:p>
            <a:r>
              <a:rPr lang="en-US" dirty="0" smtClean="0"/>
              <a:t>Overview of Geospatial Data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Modeling (2/3)</a:t>
            </a:r>
            <a:endParaRPr lang="en-US" dirty="0"/>
          </a:p>
        </p:txBody>
      </p:sp>
      <p:sp>
        <p:nvSpPr>
          <p:cNvPr id="5" name="4 Rectángulo redondeado"/>
          <p:cNvSpPr/>
          <p:nvPr/>
        </p:nvSpPr>
        <p:spPr>
          <a:xfrm>
            <a:off x="-108521" y="1477977"/>
            <a:ext cx="7272809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Geographic Features (Entities, Objects, etc.)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2229" y="2158117"/>
            <a:ext cx="3986276" cy="371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14 Marcador de texto"/>
          <p:cNvSpPr txBox="1">
            <a:spLocks/>
          </p:cNvSpPr>
          <p:nvPr/>
        </p:nvSpPr>
        <p:spPr>
          <a:xfrm>
            <a:off x="395288" y="2060947"/>
            <a:ext cx="5256832" cy="16920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Entities of a given application domain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Conventional properties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String, Numeric, etc.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Geometric properties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Geometric Vector Finite Representation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Temporal properties</a:t>
            </a:r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395536" y="5301778"/>
            <a:ext cx="73025" cy="714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07504" y="5538718"/>
            <a:ext cx="7537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sz="1600" dirty="0" err="1" smtClean="0">
                <a:solidFill>
                  <a:srgbClr val="F65E25"/>
                </a:solidFill>
              </a:rPr>
              <a:t>Points</a:t>
            </a:r>
            <a:endParaRPr lang="es-ES" sz="1600" dirty="0">
              <a:solidFill>
                <a:srgbClr val="F65E25"/>
              </a:solidFill>
            </a:endParaRP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1187624" y="5538718"/>
            <a:ext cx="12089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sz="1600" dirty="0" err="1" smtClean="0">
                <a:solidFill>
                  <a:srgbClr val="F65E25"/>
                </a:solidFill>
              </a:rPr>
              <a:t>LineStrings</a:t>
            </a:r>
            <a:endParaRPr lang="es-ES" sz="1600" dirty="0">
              <a:solidFill>
                <a:srgbClr val="F65E25"/>
              </a:solidFill>
            </a:endParaRPr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164268" y="4754981"/>
            <a:ext cx="6921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dirty="0">
                <a:solidFill>
                  <a:srgbClr val="000000"/>
                </a:solidFill>
              </a:rPr>
              <a:t>(x, y)</a:t>
            </a:r>
            <a:endParaRPr lang="es-ES" dirty="0">
              <a:solidFill>
                <a:srgbClr val="000000"/>
              </a:solidFill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043608" y="4718424"/>
            <a:ext cx="1719262" cy="708025"/>
            <a:chOff x="1259632" y="4739659"/>
            <a:chExt cx="2208212" cy="974725"/>
          </a:xfrm>
        </p:grpSpPr>
        <p:sp>
          <p:nvSpPr>
            <p:cNvPr id="45" name="Oval 19"/>
            <p:cNvSpPr>
              <a:spLocks noChangeArrowheads="1"/>
            </p:cNvSpPr>
            <p:nvPr/>
          </p:nvSpPr>
          <p:spPr bwMode="auto">
            <a:xfrm>
              <a:off x="1259632" y="5525471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6" name="Oval 20"/>
            <p:cNvSpPr>
              <a:spLocks noChangeArrowheads="1"/>
            </p:cNvSpPr>
            <p:nvPr/>
          </p:nvSpPr>
          <p:spPr bwMode="auto">
            <a:xfrm>
              <a:off x="1308844" y="5207971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556494" y="4979371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8" name="Oval 22"/>
            <p:cNvSpPr>
              <a:spLocks noChangeArrowheads="1"/>
            </p:cNvSpPr>
            <p:nvPr/>
          </p:nvSpPr>
          <p:spPr bwMode="auto">
            <a:xfrm>
              <a:off x="1881932" y="4977784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9" name="Oval 23"/>
            <p:cNvSpPr>
              <a:spLocks noChangeArrowheads="1"/>
            </p:cNvSpPr>
            <p:nvPr/>
          </p:nvSpPr>
          <p:spPr bwMode="auto">
            <a:xfrm>
              <a:off x="2080369" y="4777759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0" name="Oval 24"/>
            <p:cNvSpPr>
              <a:spLocks noChangeArrowheads="1"/>
            </p:cNvSpPr>
            <p:nvPr/>
          </p:nvSpPr>
          <p:spPr bwMode="auto">
            <a:xfrm>
              <a:off x="1886694" y="5438159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1" name="Oval 25"/>
            <p:cNvSpPr>
              <a:spLocks noChangeArrowheads="1"/>
            </p:cNvSpPr>
            <p:nvPr/>
          </p:nvSpPr>
          <p:spPr bwMode="auto">
            <a:xfrm>
              <a:off x="2085132" y="5074621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2" name="Oval 26"/>
            <p:cNvSpPr>
              <a:spLocks noChangeArrowheads="1"/>
            </p:cNvSpPr>
            <p:nvPr/>
          </p:nvSpPr>
          <p:spPr bwMode="auto">
            <a:xfrm>
              <a:off x="2254994" y="4917459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3" name="Oval 27"/>
            <p:cNvSpPr>
              <a:spLocks noChangeArrowheads="1"/>
            </p:cNvSpPr>
            <p:nvPr/>
          </p:nvSpPr>
          <p:spPr bwMode="auto">
            <a:xfrm>
              <a:off x="2702669" y="4904759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4" name="Oval 28"/>
            <p:cNvSpPr>
              <a:spLocks noChangeArrowheads="1"/>
            </p:cNvSpPr>
            <p:nvPr/>
          </p:nvSpPr>
          <p:spPr bwMode="auto">
            <a:xfrm>
              <a:off x="2682032" y="4739659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8" name="Oval 29"/>
            <p:cNvSpPr>
              <a:spLocks noChangeArrowheads="1"/>
            </p:cNvSpPr>
            <p:nvPr/>
          </p:nvSpPr>
          <p:spPr bwMode="auto">
            <a:xfrm>
              <a:off x="2978894" y="4847609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9" name="Oval 30"/>
            <p:cNvSpPr>
              <a:spLocks noChangeArrowheads="1"/>
            </p:cNvSpPr>
            <p:nvPr/>
          </p:nvSpPr>
          <p:spPr bwMode="auto">
            <a:xfrm>
              <a:off x="3001119" y="5166696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0" name="Oval 31"/>
            <p:cNvSpPr>
              <a:spLocks noChangeArrowheads="1"/>
            </p:cNvSpPr>
            <p:nvPr/>
          </p:nvSpPr>
          <p:spPr bwMode="auto">
            <a:xfrm>
              <a:off x="3359894" y="5184159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" name="Oval 32"/>
            <p:cNvSpPr>
              <a:spLocks noChangeArrowheads="1"/>
            </p:cNvSpPr>
            <p:nvPr/>
          </p:nvSpPr>
          <p:spPr bwMode="auto">
            <a:xfrm>
              <a:off x="3394819" y="5376246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2" name="Oval 33"/>
            <p:cNvSpPr>
              <a:spLocks noChangeArrowheads="1"/>
            </p:cNvSpPr>
            <p:nvPr/>
          </p:nvSpPr>
          <p:spPr bwMode="auto">
            <a:xfrm>
              <a:off x="3102719" y="5552459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3" name="Oval 34"/>
            <p:cNvSpPr>
              <a:spLocks noChangeArrowheads="1"/>
            </p:cNvSpPr>
            <p:nvPr/>
          </p:nvSpPr>
          <p:spPr bwMode="auto">
            <a:xfrm>
              <a:off x="2605832" y="5642946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" name="Oval 35"/>
            <p:cNvSpPr>
              <a:spLocks noChangeArrowheads="1"/>
            </p:cNvSpPr>
            <p:nvPr/>
          </p:nvSpPr>
          <p:spPr bwMode="auto">
            <a:xfrm>
              <a:off x="2202607" y="5638184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" name="Line 36"/>
            <p:cNvSpPr>
              <a:spLocks noChangeShapeType="1"/>
            </p:cNvSpPr>
            <p:nvPr/>
          </p:nvSpPr>
          <p:spPr bwMode="auto">
            <a:xfrm flipV="1">
              <a:off x="1308844" y="5244484"/>
              <a:ext cx="34925" cy="3286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Line 37"/>
            <p:cNvSpPr>
              <a:spLocks noChangeShapeType="1"/>
            </p:cNvSpPr>
            <p:nvPr/>
          </p:nvSpPr>
          <p:spPr bwMode="auto">
            <a:xfrm flipV="1">
              <a:off x="1353294" y="5009534"/>
              <a:ext cx="238125" cy="2016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" name="Line 38"/>
            <p:cNvSpPr>
              <a:spLocks noChangeShapeType="1"/>
            </p:cNvSpPr>
            <p:nvPr/>
          </p:nvSpPr>
          <p:spPr bwMode="auto">
            <a:xfrm>
              <a:off x="1629519" y="5004771"/>
              <a:ext cx="277813" cy="47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9" name="Line 39"/>
            <p:cNvSpPr>
              <a:spLocks noChangeShapeType="1"/>
            </p:cNvSpPr>
            <p:nvPr/>
          </p:nvSpPr>
          <p:spPr bwMode="auto">
            <a:xfrm flipV="1">
              <a:off x="1932732" y="4803159"/>
              <a:ext cx="195262" cy="1889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2" name="Line 40"/>
            <p:cNvSpPr>
              <a:spLocks noChangeShapeType="1"/>
            </p:cNvSpPr>
            <p:nvPr/>
          </p:nvSpPr>
          <p:spPr bwMode="auto">
            <a:xfrm flipV="1">
              <a:off x="1929557" y="5115896"/>
              <a:ext cx="185737" cy="3524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3" name="Line 41"/>
            <p:cNvSpPr>
              <a:spLocks noChangeShapeType="1"/>
            </p:cNvSpPr>
            <p:nvPr/>
          </p:nvSpPr>
          <p:spPr bwMode="auto">
            <a:xfrm flipV="1">
              <a:off x="2127994" y="4952384"/>
              <a:ext cx="150813" cy="1635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4" name="Line 42"/>
            <p:cNvSpPr>
              <a:spLocks noChangeShapeType="1"/>
            </p:cNvSpPr>
            <p:nvPr/>
          </p:nvSpPr>
          <p:spPr bwMode="auto">
            <a:xfrm flipV="1">
              <a:off x="2283569" y="4953971"/>
              <a:ext cx="436563" cy="9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6" name="Line 43"/>
            <p:cNvSpPr>
              <a:spLocks noChangeShapeType="1"/>
            </p:cNvSpPr>
            <p:nvPr/>
          </p:nvSpPr>
          <p:spPr bwMode="auto">
            <a:xfrm flipH="1" flipV="1">
              <a:off x="2710607" y="4782521"/>
              <a:ext cx="30162" cy="1778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7" name="Line 44"/>
            <p:cNvSpPr>
              <a:spLocks noChangeShapeType="1"/>
            </p:cNvSpPr>
            <p:nvPr/>
          </p:nvSpPr>
          <p:spPr bwMode="auto">
            <a:xfrm flipH="1" flipV="1">
              <a:off x="2991594" y="4896821"/>
              <a:ext cx="50800" cy="3095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8" name="Line 45"/>
            <p:cNvSpPr>
              <a:spLocks noChangeShapeType="1"/>
            </p:cNvSpPr>
            <p:nvPr/>
          </p:nvSpPr>
          <p:spPr bwMode="auto">
            <a:xfrm>
              <a:off x="2724894" y="4769821"/>
              <a:ext cx="314325" cy="1222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9" name="Line 46"/>
            <p:cNvSpPr>
              <a:spLocks noChangeShapeType="1"/>
            </p:cNvSpPr>
            <p:nvPr/>
          </p:nvSpPr>
          <p:spPr bwMode="auto">
            <a:xfrm>
              <a:off x="3031282" y="5211146"/>
              <a:ext cx="365125" cy="79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0" name="Line 47"/>
            <p:cNvSpPr>
              <a:spLocks noChangeShapeType="1"/>
            </p:cNvSpPr>
            <p:nvPr/>
          </p:nvSpPr>
          <p:spPr bwMode="auto">
            <a:xfrm flipH="1" flipV="1">
              <a:off x="3377357" y="5215909"/>
              <a:ext cx="58737" cy="1968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" name="Line 48"/>
            <p:cNvSpPr>
              <a:spLocks noChangeShapeType="1"/>
            </p:cNvSpPr>
            <p:nvPr/>
          </p:nvSpPr>
          <p:spPr bwMode="auto">
            <a:xfrm flipV="1">
              <a:off x="3139232" y="5411171"/>
              <a:ext cx="293687" cy="1778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0" name="Line 49"/>
            <p:cNvSpPr>
              <a:spLocks noChangeShapeType="1"/>
            </p:cNvSpPr>
            <p:nvPr/>
          </p:nvSpPr>
          <p:spPr bwMode="auto">
            <a:xfrm flipV="1">
              <a:off x="2639169" y="5588971"/>
              <a:ext cx="498475" cy="825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1" name="Line 50"/>
            <p:cNvSpPr>
              <a:spLocks noChangeShapeType="1"/>
            </p:cNvSpPr>
            <p:nvPr/>
          </p:nvSpPr>
          <p:spPr bwMode="auto">
            <a:xfrm flipH="1" flipV="1">
              <a:off x="2218482" y="5666759"/>
              <a:ext cx="430212" cy="158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3" name="Line 51"/>
            <p:cNvSpPr>
              <a:spLocks noChangeShapeType="1"/>
            </p:cNvSpPr>
            <p:nvPr/>
          </p:nvSpPr>
          <p:spPr bwMode="auto">
            <a:xfrm flipH="1" flipV="1">
              <a:off x="1931144" y="5476259"/>
              <a:ext cx="320675" cy="2016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4" name="93 Grupo"/>
          <p:cNvGrpSpPr/>
          <p:nvPr/>
        </p:nvGrpSpPr>
        <p:grpSpPr>
          <a:xfrm>
            <a:off x="2843808" y="4426620"/>
            <a:ext cx="2078831" cy="1090612"/>
            <a:chOff x="3635896" y="4586362"/>
            <a:chExt cx="2644775" cy="1362075"/>
          </a:xfrm>
        </p:grpSpPr>
        <p:sp>
          <p:nvSpPr>
            <p:cNvPr id="95" name="Freeform 99"/>
            <p:cNvSpPr>
              <a:spLocks/>
            </p:cNvSpPr>
            <p:nvPr/>
          </p:nvSpPr>
          <p:spPr bwMode="auto">
            <a:xfrm>
              <a:off x="5174184" y="4611762"/>
              <a:ext cx="1081087" cy="1300162"/>
            </a:xfrm>
            <a:custGeom>
              <a:avLst/>
              <a:gdLst>
                <a:gd name="T0" fmla="*/ 0 w 681"/>
                <a:gd name="T1" fmla="*/ 900112 h 819"/>
                <a:gd name="T2" fmla="*/ 338137 w 681"/>
                <a:gd name="T3" fmla="*/ 33337 h 819"/>
                <a:gd name="T4" fmla="*/ 828675 w 681"/>
                <a:gd name="T5" fmla="*/ 0 h 819"/>
                <a:gd name="T6" fmla="*/ 1057275 w 681"/>
                <a:gd name="T7" fmla="*/ 200025 h 819"/>
                <a:gd name="T8" fmla="*/ 1081087 w 681"/>
                <a:gd name="T9" fmla="*/ 571500 h 819"/>
                <a:gd name="T10" fmla="*/ 947737 w 681"/>
                <a:gd name="T11" fmla="*/ 1181100 h 819"/>
                <a:gd name="T12" fmla="*/ 304800 w 681"/>
                <a:gd name="T13" fmla="*/ 1300162 h 819"/>
                <a:gd name="T14" fmla="*/ 90487 w 681"/>
                <a:gd name="T15" fmla="*/ 1181100 h 819"/>
                <a:gd name="T16" fmla="*/ 0 w 681"/>
                <a:gd name="T17" fmla="*/ 900112 h 8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1"/>
                <a:gd name="T28" fmla="*/ 0 h 819"/>
                <a:gd name="T29" fmla="*/ 681 w 681"/>
                <a:gd name="T30" fmla="*/ 819 h 8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1" h="819">
                  <a:moveTo>
                    <a:pt x="0" y="567"/>
                  </a:moveTo>
                  <a:lnTo>
                    <a:pt x="213" y="21"/>
                  </a:lnTo>
                  <a:lnTo>
                    <a:pt x="522" y="0"/>
                  </a:lnTo>
                  <a:lnTo>
                    <a:pt x="666" y="126"/>
                  </a:lnTo>
                  <a:lnTo>
                    <a:pt x="681" y="360"/>
                  </a:lnTo>
                  <a:lnTo>
                    <a:pt x="597" y="744"/>
                  </a:lnTo>
                  <a:lnTo>
                    <a:pt x="192" y="819"/>
                  </a:lnTo>
                  <a:lnTo>
                    <a:pt x="57" y="744"/>
                  </a:lnTo>
                  <a:lnTo>
                    <a:pt x="0" y="567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" name="Freeform 98"/>
            <p:cNvSpPr>
              <a:spLocks/>
            </p:cNvSpPr>
            <p:nvPr/>
          </p:nvSpPr>
          <p:spPr bwMode="auto">
            <a:xfrm>
              <a:off x="3656534" y="4630812"/>
              <a:ext cx="1527175" cy="1042987"/>
            </a:xfrm>
            <a:custGeom>
              <a:avLst/>
              <a:gdLst>
                <a:gd name="T0" fmla="*/ 0 w 962"/>
                <a:gd name="T1" fmla="*/ 749300 h 657"/>
                <a:gd name="T2" fmla="*/ 279400 w 962"/>
                <a:gd name="T3" fmla="*/ 361950 h 657"/>
                <a:gd name="T4" fmla="*/ 617538 w 962"/>
                <a:gd name="T5" fmla="*/ 228600 h 657"/>
                <a:gd name="T6" fmla="*/ 917575 w 962"/>
                <a:gd name="T7" fmla="*/ 0 h 657"/>
                <a:gd name="T8" fmla="*/ 1312863 w 962"/>
                <a:gd name="T9" fmla="*/ 71437 h 657"/>
                <a:gd name="T10" fmla="*/ 1527175 w 962"/>
                <a:gd name="T11" fmla="*/ 261937 h 657"/>
                <a:gd name="T12" fmla="*/ 1422400 w 962"/>
                <a:gd name="T13" fmla="*/ 538162 h 657"/>
                <a:gd name="T14" fmla="*/ 1184275 w 962"/>
                <a:gd name="T15" fmla="*/ 814387 h 657"/>
                <a:gd name="T16" fmla="*/ 936625 w 962"/>
                <a:gd name="T17" fmla="*/ 819150 h 657"/>
                <a:gd name="T18" fmla="*/ 769937 w 962"/>
                <a:gd name="T19" fmla="*/ 1042987 h 657"/>
                <a:gd name="T20" fmla="*/ 441325 w 962"/>
                <a:gd name="T21" fmla="*/ 1004887 h 657"/>
                <a:gd name="T22" fmla="*/ 384175 w 962"/>
                <a:gd name="T23" fmla="*/ 809625 h 657"/>
                <a:gd name="T24" fmla="*/ 88900 w 962"/>
                <a:gd name="T25" fmla="*/ 1014412 h 657"/>
                <a:gd name="T26" fmla="*/ 0 w 962"/>
                <a:gd name="T27" fmla="*/ 749300 h 6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2"/>
                <a:gd name="T43" fmla="*/ 0 h 657"/>
                <a:gd name="T44" fmla="*/ 962 w 962"/>
                <a:gd name="T45" fmla="*/ 657 h 6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2" h="657">
                  <a:moveTo>
                    <a:pt x="0" y="472"/>
                  </a:moveTo>
                  <a:lnTo>
                    <a:pt x="176" y="228"/>
                  </a:lnTo>
                  <a:lnTo>
                    <a:pt x="389" y="144"/>
                  </a:lnTo>
                  <a:lnTo>
                    <a:pt x="578" y="0"/>
                  </a:lnTo>
                  <a:lnTo>
                    <a:pt x="827" y="45"/>
                  </a:lnTo>
                  <a:lnTo>
                    <a:pt x="962" y="165"/>
                  </a:lnTo>
                  <a:lnTo>
                    <a:pt x="896" y="339"/>
                  </a:lnTo>
                  <a:lnTo>
                    <a:pt x="746" y="513"/>
                  </a:lnTo>
                  <a:lnTo>
                    <a:pt x="590" y="516"/>
                  </a:lnTo>
                  <a:lnTo>
                    <a:pt x="485" y="657"/>
                  </a:lnTo>
                  <a:lnTo>
                    <a:pt x="278" y="633"/>
                  </a:lnTo>
                  <a:lnTo>
                    <a:pt x="242" y="510"/>
                  </a:lnTo>
                  <a:lnTo>
                    <a:pt x="56" y="639"/>
                  </a:lnTo>
                  <a:lnTo>
                    <a:pt x="0" y="472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7" name="Oval 52"/>
            <p:cNvSpPr>
              <a:spLocks noChangeArrowheads="1"/>
            </p:cNvSpPr>
            <p:nvPr/>
          </p:nvSpPr>
          <p:spPr bwMode="auto">
            <a:xfrm>
              <a:off x="3635896" y="533407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8" name="Oval 53"/>
            <p:cNvSpPr>
              <a:spLocks noChangeArrowheads="1"/>
            </p:cNvSpPr>
            <p:nvPr/>
          </p:nvSpPr>
          <p:spPr bwMode="auto">
            <a:xfrm>
              <a:off x="4002609" y="5415037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9" name="Oval 54"/>
            <p:cNvSpPr>
              <a:spLocks noChangeArrowheads="1"/>
            </p:cNvSpPr>
            <p:nvPr/>
          </p:nvSpPr>
          <p:spPr bwMode="auto">
            <a:xfrm>
              <a:off x="3893071" y="497212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0" name="Oval 55"/>
            <p:cNvSpPr>
              <a:spLocks noChangeArrowheads="1"/>
            </p:cNvSpPr>
            <p:nvPr/>
          </p:nvSpPr>
          <p:spPr bwMode="auto">
            <a:xfrm>
              <a:off x="4231209" y="482924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1" name="Oval 56"/>
            <p:cNvSpPr>
              <a:spLocks noChangeArrowheads="1"/>
            </p:cNvSpPr>
            <p:nvPr/>
          </p:nvSpPr>
          <p:spPr bwMode="auto">
            <a:xfrm>
              <a:off x="4536009" y="460541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" name="Oval 57"/>
            <p:cNvSpPr>
              <a:spLocks noChangeArrowheads="1"/>
            </p:cNvSpPr>
            <p:nvPr/>
          </p:nvSpPr>
          <p:spPr bwMode="auto">
            <a:xfrm>
              <a:off x="4931296" y="4672087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3" name="Oval 58"/>
            <p:cNvSpPr>
              <a:spLocks noChangeArrowheads="1"/>
            </p:cNvSpPr>
            <p:nvPr/>
          </p:nvSpPr>
          <p:spPr bwMode="auto">
            <a:xfrm>
              <a:off x="5140846" y="4862587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" name="Oval 59"/>
            <p:cNvSpPr>
              <a:spLocks noChangeArrowheads="1"/>
            </p:cNvSpPr>
            <p:nvPr/>
          </p:nvSpPr>
          <p:spPr bwMode="auto">
            <a:xfrm>
              <a:off x="5050359" y="5129287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" name="Oval 60"/>
            <p:cNvSpPr>
              <a:spLocks noChangeArrowheads="1"/>
            </p:cNvSpPr>
            <p:nvPr/>
          </p:nvSpPr>
          <p:spPr bwMode="auto">
            <a:xfrm>
              <a:off x="4802709" y="540551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" name="Oval 61"/>
            <p:cNvSpPr>
              <a:spLocks noChangeArrowheads="1"/>
            </p:cNvSpPr>
            <p:nvPr/>
          </p:nvSpPr>
          <p:spPr bwMode="auto">
            <a:xfrm>
              <a:off x="4559821" y="541979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7" name="Oval 62"/>
            <p:cNvSpPr>
              <a:spLocks noChangeArrowheads="1"/>
            </p:cNvSpPr>
            <p:nvPr/>
          </p:nvSpPr>
          <p:spPr bwMode="auto">
            <a:xfrm>
              <a:off x="4393134" y="563887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8" name="Oval 63"/>
            <p:cNvSpPr>
              <a:spLocks noChangeArrowheads="1"/>
            </p:cNvSpPr>
            <p:nvPr/>
          </p:nvSpPr>
          <p:spPr bwMode="auto">
            <a:xfrm>
              <a:off x="4069284" y="561029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" name="Oval 64"/>
            <p:cNvSpPr>
              <a:spLocks noChangeArrowheads="1"/>
            </p:cNvSpPr>
            <p:nvPr/>
          </p:nvSpPr>
          <p:spPr bwMode="auto">
            <a:xfrm>
              <a:off x="3716859" y="5605537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0" name="Oval 71"/>
            <p:cNvSpPr>
              <a:spLocks noChangeArrowheads="1"/>
            </p:cNvSpPr>
            <p:nvPr/>
          </p:nvSpPr>
          <p:spPr bwMode="auto">
            <a:xfrm>
              <a:off x="5140846" y="548171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" name="Oval 72"/>
            <p:cNvSpPr>
              <a:spLocks noChangeArrowheads="1"/>
            </p:cNvSpPr>
            <p:nvPr/>
          </p:nvSpPr>
          <p:spPr bwMode="auto">
            <a:xfrm>
              <a:off x="5474221" y="462922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" name="Oval 73"/>
            <p:cNvSpPr>
              <a:spLocks noChangeArrowheads="1"/>
            </p:cNvSpPr>
            <p:nvPr/>
          </p:nvSpPr>
          <p:spPr bwMode="auto">
            <a:xfrm>
              <a:off x="5969521" y="458636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3" name="Oval 74"/>
            <p:cNvSpPr>
              <a:spLocks noChangeArrowheads="1"/>
            </p:cNvSpPr>
            <p:nvPr/>
          </p:nvSpPr>
          <p:spPr bwMode="auto">
            <a:xfrm>
              <a:off x="6179071" y="477686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4" name="Oval 76"/>
            <p:cNvSpPr>
              <a:spLocks noChangeArrowheads="1"/>
            </p:cNvSpPr>
            <p:nvPr/>
          </p:nvSpPr>
          <p:spPr bwMode="auto">
            <a:xfrm>
              <a:off x="6079059" y="575317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" name="Oval 77"/>
            <p:cNvSpPr>
              <a:spLocks noChangeArrowheads="1"/>
            </p:cNvSpPr>
            <p:nvPr/>
          </p:nvSpPr>
          <p:spPr bwMode="auto">
            <a:xfrm>
              <a:off x="5440884" y="587699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6" name="Oval 78"/>
            <p:cNvSpPr>
              <a:spLocks noChangeArrowheads="1"/>
            </p:cNvSpPr>
            <p:nvPr/>
          </p:nvSpPr>
          <p:spPr bwMode="auto">
            <a:xfrm>
              <a:off x="5217046" y="575317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7" name="Freeform 100"/>
            <p:cNvSpPr>
              <a:spLocks/>
            </p:cNvSpPr>
            <p:nvPr/>
          </p:nvSpPr>
          <p:spPr bwMode="auto">
            <a:xfrm>
              <a:off x="5469459" y="5068962"/>
              <a:ext cx="619125" cy="423862"/>
            </a:xfrm>
            <a:custGeom>
              <a:avLst/>
              <a:gdLst>
                <a:gd name="T0" fmla="*/ 0 w 390"/>
                <a:gd name="T1" fmla="*/ 352425 h 267"/>
                <a:gd name="T2" fmla="*/ 76200 w 390"/>
                <a:gd name="T3" fmla="*/ 157162 h 267"/>
                <a:gd name="T4" fmla="*/ 342900 w 390"/>
                <a:gd name="T5" fmla="*/ 9525 h 267"/>
                <a:gd name="T6" fmla="*/ 619125 w 390"/>
                <a:gd name="T7" fmla="*/ 0 h 267"/>
                <a:gd name="T8" fmla="*/ 581025 w 390"/>
                <a:gd name="T9" fmla="*/ 280987 h 267"/>
                <a:gd name="T10" fmla="*/ 304800 w 390"/>
                <a:gd name="T11" fmla="*/ 423862 h 267"/>
                <a:gd name="T12" fmla="*/ 0 w 390"/>
                <a:gd name="T13" fmla="*/ 352425 h 2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0"/>
                <a:gd name="T22" fmla="*/ 0 h 267"/>
                <a:gd name="T23" fmla="*/ 390 w 390"/>
                <a:gd name="T24" fmla="*/ 267 h 2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0" h="267">
                  <a:moveTo>
                    <a:pt x="0" y="222"/>
                  </a:moveTo>
                  <a:lnTo>
                    <a:pt x="48" y="99"/>
                  </a:lnTo>
                  <a:lnTo>
                    <a:pt x="216" y="6"/>
                  </a:lnTo>
                  <a:lnTo>
                    <a:pt x="390" y="0"/>
                  </a:lnTo>
                  <a:lnTo>
                    <a:pt x="366" y="177"/>
                  </a:lnTo>
                  <a:lnTo>
                    <a:pt x="192" y="267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8" name="Oval 101"/>
            <p:cNvSpPr>
              <a:spLocks noChangeArrowheads="1"/>
            </p:cNvSpPr>
            <p:nvPr/>
          </p:nvSpPr>
          <p:spPr bwMode="auto">
            <a:xfrm>
              <a:off x="5431359" y="538646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9" name="Oval 102"/>
            <p:cNvSpPr>
              <a:spLocks noChangeArrowheads="1"/>
            </p:cNvSpPr>
            <p:nvPr/>
          </p:nvSpPr>
          <p:spPr bwMode="auto">
            <a:xfrm>
              <a:off x="5512321" y="519596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0" name="Oval 103"/>
            <p:cNvSpPr>
              <a:spLocks noChangeArrowheads="1"/>
            </p:cNvSpPr>
            <p:nvPr/>
          </p:nvSpPr>
          <p:spPr bwMode="auto">
            <a:xfrm>
              <a:off x="5769496" y="504832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1" name="Oval 104"/>
            <p:cNvSpPr>
              <a:spLocks noChangeArrowheads="1"/>
            </p:cNvSpPr>
            <p:nvPr/>
          </p:nvSpPr>
          <p:spPr bwMode="auto">
            <a:xfrm>
              <a:off x="6040959" y="503879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2" name="Oval 105"/>
            <p:cNvSpPr>
              <a:spLocks noChangeArrowheads="1"/>
            </p:cNvSpPr>
            <p:nvPr/>
          </p:nvSpPr>
          <p:spPr bwMode="auto">
            <a:xfrm>
              <a:off x="6012384" y="5319787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3" name="Oval 106"/>
            <p:cNvSpPr>
              <a:spLocks noChangeArrowheads="1"/>
            </p:cNvSpPr>
            <p:nvPr/>
          </p:nvSpPr>
          <p:spPr bwMode="auto">
            <a:xfrm>
              <a:off x="5740921" y="545789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4" name="Oval 107"/>
            <p:cNvSpPr>
              <a:spLocks noChangeArrowheads="1"/>
            </p:cNvSpPr>
            <p:nvPr/>
          </p:nvSpPr>
          <p:spPr bwMode="auto">
            <a:xfrm>
              <a:off x="6207646" y="514357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25" name="Text Box 16"/>
          <p:cNvSpPr txBox="1">
            <a:spLocks noChangeArrowheads="1"/>
          </p:cNvSpPr>
          <p:nvPr/>
        </p:nvSpPr>
        <p:spPr bwMode="auto">
          <a:xfrm>
            <a:off x="3261832" y="5538718"/>
            <a:ext cx="10262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sz="1600" dirty="0" err="1" smtClean="0">
                <a:solidFill>
                  <a:srgbClr val="F65E25"/>
                </a:solidFill>
              </a:rPr>
              <a:t>Polygons</a:t>
            </a:r>
            <a:endParaRPr lang="es-ES" sz="1600" dirty="0">
              <a:solidFill>
                <a:srgbClr val="F65E25"/>
              </a:solidFill>
            </a:endParaRPr>
          </a:p>
        </p:txBody>
      </p:sp>
      <p:sp>
        <p:nvSpPr>
          <p:cNvPr id="82" name="81 CuadroTexto"/>
          <p:cNvSpPr txBox="1"/>
          <p:nvPr/>
        </p:nvSpPr>
        <p:spPr>
          <a:xfrm>
            <a:off x="7367845" y="1547500"/>
            <a:ext cx="113845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ISO 19109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83" name="82 CuadroTexto"/>
          <p:cNvSpPr txBox="1"/>
          <p:nvPr/>
        </p:nvSpPr>
        <p:spPr>
          <a:xfrm>
            <a:off x="3496500" y="2906991"/>
            <a:ext cx="113845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ISO 19107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84" name="83 CuadroTexto"/>
          <p:cNvSpPr txBox="1"/>
          <p:nvPr/>
        </p:nvSpPr>
        <p:spPr>
          <a:xfrm>
            <a:off x="3208951" y="3568370"/>
            <a:ext cx="113845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ISO 19108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85" name="3 Marcador de texto"/>
          <p:cNvSpPr>
            <a:spLocks noGrp="1"/>
          </p:cNvSpPr>
          <p:nvPr>
            <p:ph type="body" sz="quarter" idx="12"/>
          </p:nvPr>
        </p:nvSpPr>
        <p:spPr>
          <a:xfrm>
            <a:off x="107504" y="116632"/>
            <a:ext cx="9036496" cy="490364"/>
          </a:xfrm>
        </p:spPr>
        <p:txBody>
          <a:bodyPr/>
          <a:lstStyle/>
          <a:p>
            <a:r>
              <a:rPr lang="en-US" dirty="0" smtClean="0"/>
              <a:t>Overview of Geospatial Data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2" grpId="0"/>
      <p:bldP spid="43" grpId="0"/>
      <p:bldP spid="125" grpId="0"/>
      <p:bldP spid="83" grpId="0" animBg="1"/>
      <p:bldP spid="8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8" name="14 Marcador de texto"/>
          <p:cNvSpPr txBox="1">
            <a:spLocks/>
          </p:cNvSpPr>
          <p:nvPr/>
        </p:nvSpPr>
        <p:spPr>
          <a:xfrm>
            <a:off x="395288" y="1412875"/>
            <a:ext cx="8640762" cy="6479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Much of the data managed by any organization has a geographic component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22" y="2133776"/>
            <a:ext cx="1802244" cy="120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Resultado de imagen de ER mod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5" y="3501008"/>
            <a:ext cx="213397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ER 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67" y="4602021"/>
            <a:ext cx="2429661" cy="187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jrr.viqueira\Desktop\giphy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2708920"/>
            <a:ext cx="3858680" cy="29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nube"/>
          <p:cNvSpPr/>
          <p:nvPr/>
        </p:nvSpPr>
        <p:spPr>
          <a:xfrm>
            <a:off x="2651677" y="2564904"/>
            <a:ext cx="2280363" cy="1296144"/>
          </a:xfrm>
          <a:prstGeom prst="cloudCallout">
            <a:avLst>
              <a:gd name="adj1" fmla="val 15032"/>
              <a:gd name="adj2" fmla="val 81558"/>
            </a:avLst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/>
              <a:t>60% - 80%</a:t>
            </a:r>
          </a:p>
          <a:p>
            <a:pPr algn="ctr"/>
            <a:r>
              <a:rPr lang="es-ES" sz="4000" b="1" dirty="0" smtClean="0"/>
              <a:t>?</a:t>
            </a:r>
            <a:endParaRPr lang="es-ES" sz="4000" b="1" dirty="0"/>
          </a:p>
        </p:txBody>
      </p:sp>
      <p:sp>
        <p:nvSpPr>
          <p:cNvPr id="11" name="10 Flecha derecha"/>
          <p:cNvSpPr/>
          <p:nvPr/>
        </p:nvSpPr>
        <p:spPr>
          <a:xfrm>
            <a:off x="3347864" y="4277985"/>
            <a:ext cx="1584176" cy="648072"/>
          </a:xfrm>
          <a:prstGeom prst="rightArrow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78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Modeling (3/3)</a:t>
            </a:r>
            <a:endParaRPr lang="en-US" dirty="0"/>
          </a:p>
        </p:txBody>
      </p:sp>
      <p:sp>
        <p:nvSpPr>
          <p:cNvPr id="5" name="4 Rectángulo redondeado"/>
          <p:cNvSpPr/>
          <p:nvPr/>
        </p:nvSpPr>
        <p:spPr>
          <a:xfrm>
            <a:off x="-108521" y="1477977"/>
            <a:ext cx="9145017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Geographic Coverages (Fields, Properties of Space, etc.)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9" name="14 Marcador de texto"/>
          <p:cNvSpPr txBox="1">
            <a:spLocks/>
          </p:cNvSpPr>
          <p:nvPr/>
        </p:nvSpPr>
        <p:spPr>
          <a:xfrm>
            <a:off x="395288" y="2060947"/>
            <a:ext cx="5472856" cy="25386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Collections of mappings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Domain: Spatial, Temporal, </a:t>
            </a:r>
            <a:r>
              <a:rPr lang="en-US" dirty="0" err="1" smtClean="0">
                <a:solidFill>
                  <a:srgbClr val="000000"/>
                </a:solidFill>
              </a:rPr>
              <a:t>Spatio</a:t>
            </a:r>
            <a:r>
              <a:rPr lang="en-US" dirty="0" smtClean="0">
                <a:solidFill>
                  <a:srgbClr val="000000"/>
                </a:solidFill>
              </a:rPr>
              <a:t>-temporal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Range: Conventional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Discrete Coverages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Topological Vector Finite Representation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Continuous Coverages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Regular Tessellations of Space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Raster Representation</a:t>
            </a:r>
          </a:p>
        </p:txBody>
      </p:sp>
      <p:pic>
        <p:nvPicPr>
          <p:cNvPr id="160" name="Picture 2" descr="http://gloriablasco.files.wordpress.com/2009/05/regulares.jpg?w=425&amp;h=7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82150" y="4066097"/>
            <a:ext cx="1728748" cy="294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/datosred/modelos/wrf_arw_det/r0/00/anim_wrf_arw_det_d31_temp_sf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13129"/>
            <a:ext cx="2933663" cy="22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2" name="161 Grupo"/>
          <p:cNvGrpSpPr/>
          <p:nvPr/>
        </p:nvGrpSpPr>
        <p:grpSpPr>
          <a:xfrm rot="5739080">
            <a:off x="7535084" y="3128805"/>
            <a:ext cx="1219512" cy="1813390"/>
            <a:chOff x="6298629" y="1124744"/>
            <a:chExt cx="2809875" cy="4284663"/>
          </a:xfrm>
        </p:grpSpPr>
        <p:sp>
          <p:nvSpPr>
            <p:cNvPr id="163" name="Freeform 8"/>
            <p:cNvSpPr>
              <a:spLocks/>
            </p:cNvSpPr>
            <p:nvPr/>
          </p:nvSpPr>
          <p:spPr bwMode="auto">
            <a:xfrm>
              <a:off x="6481191" y="1154907"/>
              <a:ext cx="2376488" cy="2447925"/>
            </a:xfrm>
            <a:custGeom>
              <a:avLst/>
              <a:gdLst>
                <a:gd name="T0" fmla="*/ 144463 w 1497"/>
                <a:gd name="T1" fmla="*/ 2305050 h 1542"/>
                <a:gd name="T2" fmla="*/ 0 w 1497"/>
                <a:gd name="T3" fmla="*/ 1873250 h 1542"/>
                <a:gd name="T4" fmla="*/ 0 w 1497"/>
                <a:gd name="T5" fmla="*/ 1152525 h 1542"/>
                <a:gd name="T6" fmla="*/ 287338 w 1497"/>
                <a:gd name="T7" fmla="*/ 576263 h 1542"/>
                <a:gd name="T8" fmla="*/ 863600 w 1497"/>
                <a:gd name="T9" fmla="*/ 215900 h 1542"/>
                <a:gd name="T10" fmla="*/ 1511300 w 1497"/>
                <a:gd name="T11" fmla="*/ 0 h 1542"/>
                <a:gd name="T12" fmla="*/ 2016126 w 1497"/>
                <a:gd name="T13" fmla="*/ 215900 h 1542"/>
                <a:gd name="T14" fmla="*/ 2303463 w 1497"/>
                <a:gd name="T15" fmla="*/ 720725 h 1542"/>
                <a:gd name="T16" fmla="*/ 2376488 w 1497"/>
                <a:gd name="T17" fmla="*/ 1223963 h 1542"/>
                <a:gd name="T18" fmla="*/ 1943101 w 1497"/>
                <a:gd name="T19" fmla="*/ 1584325 h 1542"/>
                <a:gd name="T20" fmla="*/ 1223963 w 1497"/>
                <a:gd name="T21" fmla="*/ 1944688 h 1542"/>
                <a:gd name="T22" fmla="*/ 792163 w 1497"/>
                <a:gd name="T23" fmla="*/ 2447925 h 1542"/>
                <a:gd name="T24" fmla="*/ 144463 w 1497"/>
                <a:gd name="T25" fmla="*/ 2305050 h 15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97"/>
                <a:gd name="T40" fmla="*/ 0 h 1542"/>
                <a:gd name="T41" fmla="*/ 1497 w 1497"/>
                <a:gd name="T42" fmla="*/ 1542 h 15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97" h="1542">
                  <a:moveTo>
                    <a:pt x="91" y="1452"/>
                  </a:moveTo>
                  <a:lnTo>
                    <a:pt x="0" y="1180"/>
                  </a:lnTo>
                  <a:lnTo>
                    <a:pt x="0" y="726"/>
                  </a:lnTo>
                  <a:lnTo>
                    <a:pt x="181" y="363"/>
                  </a:lnTo>
                  <a:lnTo>
                    <a:pt x="544" y="136"/>
                  </a:lnTo>
                  <a:lnTo>
                    <a:pt x="952" y="0"/>
                  </a:lnTo>
                  <a:lnTo>
                    <a:pt x="1270" y="136"/>
                  </a:lnTo>
                  <a:lnTo>
                    <a:pt x="1451" y="454"/>
                  </a:lnTo>
                  <a:lnTo>
                    <a:pt x="1497" y="771"/>
                  </a:lnTo>
                  <a:lnTo>
                    <a:pt x="1224" y="998"/>
                  </a:lnTo>
                  <a:lnTo>
                    <a:pt x="771" y="1225"/>
                  </a:lnTo>
                  <a:lnTo>
                    <a:pt x="499" y="1542"/>
                  </a:lnTo>
                  <a:lnTo>
                    <a:pt x="91" y="1452"/>
                  </a:lnTo>
                  <a:close/>
                </a:path>
              </a:pathLst>
            </a:custGeom>
            <a:solidFill>
              <a:srgbClr val="B2B2B2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4" name="Oval 9"/>
            <p:cNvSpPr>
              <a:spLocks noChangeArrowheads="1"/>
            </p:cNvSpPr>
            <p:nvPr/>
          </p:nvSpPr>
          <p:spPr bwMode="auto">
            <a:xfrm>
              <a:off x="6435154" y="228044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65" name="Oval 10"/>
            <p:cNvSpPr>
              <a:spLocks noChangeArrowheads="1"/>
            </p:cNvSpPr>
            <p:nvPr/>
          </p:nvSpPr>
          <p:spPr bwMode="auto">
            <a:xfrm>
              <a:off x="6746304" y="169148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66" name="Oval 11"/>
            <p:cNvSpPr>
              <a:spLocks noChangeArrowheads="1"/>
            </p:cNvSpPr>
            <p:nvPr/>
          </p:nvSpPr>
          <p:spPr bwMode="auto">
            <a:xfrm>
              <a:off x="7293991" y="132476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67" name="Oval 12"/>
            <p:cNvSpPr>
              <a:spLocks noChangeArrowheads="1"/>
            </p:cNvSpPr>
            <p:nvPr/>
          </p:nvSpPr>
          <p:spPr bwMode="auto">
            <a:xfrm>
              <a:off x="7979791" y="112474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68" name="Oval 13"/>
            <p:cNvSpPr>
              <a:spLocks noChangeArrowheads="1"/>
            </p:cNvSpPr>
            <p:nvPr/>
          </p:nvSpPr>
          <p:spPr bwMode="auto">
            <a:xfrm>
              <a:off x="8475091" y="1339057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69" name="Oval 14"/>
            <p:cNvSpPr>
              <a:spLocks noChangeArrowheads="1"/>
            </p:cNvSpPr>
            <p:nvPr/>
          </p:nvSpPr>
          <p:spPr bwMode="auto">
            <a:xfrm>
              <a:off x="8741791" y="182483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70" name="Oval 15"/>
            <p:cNvSpPr>
              <a:spLocks noChangeArrowheads="1"/>
            </p:cNvSpPr>
            <p:nvPr/>
          </p:nvSpPr>
          <p:spPr bwMode="auto">
            <a:xfrm>
              <a:off x="8813229" y="233441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auto">
            <a:xfrm>
              <a:off x="6336729" y="3068960"/>
              <a:ext cx="2305050" cy="2227262"/>
            </a:xfrm>
            <a:custGeom>
              <a:avLst/>
              <a:gdLst>
                <a:gd name="T0" fmla="*/ 288925 w 1452"/>
                <a:gd name="T1" fmla="*/ 355600 h 1403"/>
                <a:gd name="T2" fmla="*/ 0 w 1452"/>
                <a:gd name="T3" fmla="*/ 1003300 h 1403"/>
                <a:gd name="T4" fmla="*/ 144462 w 1452"/>
                <a:gd name="T5" fmla="*/ 1866900 h 1403"/>
                <a:gd name="T6" fmla="*/ 1008063 w 1452"/>
                <a:gd name="T7" fmla="*/ 2227262 h 1403"/>
                <a:gd name="T8" fmla="*/ 2087563 w 1452"/>
                <a:gd name="T9" fmla="*/ 1651000 h 1403"/>
                <a:gd name="T10" fmla="*/ 2305050 w 1452"/>
                <a:gd name="T11" fmla="*/ 1074737 h 1403"/>
                <a:gd name="T12" fmla="*/ 1439862 w 1452"/>
                <a:gd name="T13" fmla="*/ 1074737 h 1403"/>
                <a:gd name="T14" fmla="*/ 1584325 w 1452"/>
                <a:gd name="T15" fmla="*/ 355600 h 1403"/>
                <a:gd name="T16" fmla="*/ 1362075 w 1452"/>
                <a:gd name="T17" fmla="*/ 0 h 1403"/>
                <a:gd name="T18" fmla="*/ 936625 w 1452"/>
                <a:gd name="T19" fmla="*/ 501650 h 1403"/>
                <a:gd name="T20" fmla="*/ 288925 w 1452"/>
                <a:gd name="T21" fmla="*/ 355600 h 14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52"/>
                <a:gd name="T34" fmla="*/ 0 h 1403"/>
                <a:gd name="T35" fmla="*/ 1452 w 1452"/>
                <a:gd name="T36" fmla="*/ 1403 h 140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52" h="1403">
                  <a:moveTo>
                    <a:pt x="182" y="224"/>
                  </a:moveTo>
                  <a:lnTo>
                    <a:pt x="0" y="632"/>
                  </a:lnTo>
                  <a:lnTo>
                    <a:pt x="91" y="1176"/>
                  </a:lnTo>
                  <a:lnTo>
                    <a:pt x="635" y="1403"/>
                  </a:lnTo>
                  <a:lnTo>
                    <a:pt x="1315" y="1040"/>
                  </a:lnTo>
                  <a:lnTo>
                    <a:pt x="1452" y="677"/>
                  </a:lnTo>
                  <a:lnTo>
                    <a:pt x="907" y="677"/>
                  </a:lnTo>
                  <a:lnTo>
                    <a:pt x="998" y="224"/>
                  </a:lnTo>
                  <a:lnTo>
                    <a:pt x="858" y="0"/>
                  </a:lnTo>
                  <a:lnTo>
                    <a:pt x="590" y="316"/>
                  </a:lnTo>
                  <a:lnTo>
                    <a:pt x="182" y="224"/>
                  </a:lnTo>
                  <a:close/>
                </a:path>
              </a:pathLst>
            </a:custGeom>
            <a:solidFill>
              <a:srgbClr val="0000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auto">
            <a:xfrm>
              <a:off x="7686104" y="2378869"/>
              <a:ext cx="1384300" cy="3011488"/>
            </a:xfrm>
            <a:custGeom>
              <a:avLst/>
              <a:gdLst>
                <a:gd name="T0" fmla="*/ 1171575 w 872"/>
                <a:gd name="T1" fmla="*/ 0 h 1897"/>
                <a:gd name="T2" fmla="*/ 1384300 w 872"/>
                <a:gd name="T3" fmla="*/ 490538 h 1897"/>
                <a:gd name="T4" fmla="*/ 1117600 w 872"/>
                <a:gd name="T5" fmla="*/ 1131888 h 1897"/>
                <a:gd name="T6" fmla="*/ 1377950 w 872"/>
                <a:gd name="T7" fmla="*/ 1868488 h 1897"/>
                <a:gd name="T8" fmla="*/ 1282700 w 872"/>
                <a:gd name="T9" fmla="*/ 3011488 h 1897"/>
                <a:gd name="T10" fmla="*/ 565150 w 872"/>
                <a:gd name="T11" fmla="*/ 2998788 h 1897"/>
                <a:gd name="T12" fmla="*/ 736600 w 872"/>
                <a:gd name="T13" fmla="*/ 2363788 h 1897"/>
                <a:gd name="T14" fmla="*/ 952500 w 872"/>
                <a:gd name="T15" fmla="*/ 1792288 h 1897"/>
                <a:gd name="T16" fmla="*/ 88900 w 872"/>
                <a:gd name="T17" fmla="*/ 1785938 h 1897"/>
                <a:gd name="T18" fmla="*/ 234950 w 872"/>
                <a:gd name="T19" fmla="*/ 1068388 h 1897"/>
                <a:gd name="T20" fmla="*/ 0 w 872"/>
                <a:gd name="T21" fmla="*/ 719138 h 1897"/>
                <a:gd name="T22" fmla="*/ 742950 w 872"/>
                <a:gd name="T23" fmla="*/ 357188 h 1897"/>
                <a:gd name="T24" fmla="*/ 1171575 w 872"/>
                <a:gd name="T25" fmla="*/ 0 h 18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72"/>
                <a:gd name="T40" fmla="*/ 0 h 1897"/>
                <a:gd name="T41" fmla="*/ 872 w 872"/>
                <a:gd name="T42" fmla="*/ 1897 h 189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72" h="1897">
                  <a:moveTo>
                    <a:pt x="738" y="0"/>
                  </a:moveTo>
                  <a:lnTo>
                    <a:pt x="872" y="309"/>
                  </a:lnTo>
                  <a:lnTo>
                    <a:pt x="704" y="713"/>
                  </a:lnTo>
                  <a:lnTo>
                    <a:pt x="868" y="1177"/>
                  </a:lnTo>
                  <a:lnTo>
                    <a:pt x="808" y="1897"/>
                  </a:lnTo>
                  <a:lnTo>
                    <a:pt x="356" y="1889"/>
                  </a:lnTo>
                  <a:lnTo>
                    <a:pt x="464" y="1489"/>
                  </a:lnTo>
                  <a:lnTo>
                    <a:pt x="600" y="1129"/>
                  </a:lnTo>
                  <a:lnTo>
                    <a:pt x="56" y="1125"/>
                  </a:lnTo>
                  <a:lnTo>
                    <a:pt x="148" y="673"/>
                  </a:lnTo>
                  <a:lnTo>
                    <a:pt x="0" y="453"/>
                  </a:lnTo>
                  <a:lnTo>
                    <a:pt x="468" y="225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008080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3" name="Oval 24"/>
            <p:cNvSpPr>
              <a:spLocks noChangeArrowheads="1"/>
            </p:cNvSpPr>
            <p:nvPr/>
          </p:nvSpPr>
          <p:spPr bwMode="auto">
            <a:xfrm>
              <a:off x="6298629" y="408644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74" name="Oval 25"/>
            <p:cNvSpPr>
              <a:spLocks noChangeArrowheads="1"/>
            </p:cNvSpPr>
            <p:nvPr/>
          </p:nvSpPr>
          <p:spPr bwMode="auto">
            <a:xfrm>
              <a:off x="6438329" y="4869160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75" name="Oval 26"/>
            <p:cNvSpPr>
              <a:spLocks noChangeArrowheads="1"/>
            </p:cNvSpPr>
            <p:nvPr/>
          </p:nvSpPr>
          <p:spPr bwMode="auto">
            <a:xfrm>
              <a:off x="7314629" y="5231110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76" name="Oval 27"/>
            <p:cNvSpPr>
              <a:spLocks noChangeArrowheads="1"/>
            </p:cNvSpPr>
            <p:nvPr/>
          </p:nvSpPr>
          <p:spPr bwMode="auto">
            <a:xfrm>
              <a:off x="8387779" y="474106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77" name="Oval 28"/>
            <p:cNvSpPr>
              <a:spLocks noChangeArrowheads="1"/>
            </p:cNvSpPr>
            <p:nvPr/>
          </p:nvSpPr>
          <p:spPr bwMode="auto">
            <a:xfrm>
              <a:off x="8229029" y="533796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78" name="Oval 29"/>
            <p:cNvSpPr>
              <a:spLocks noChangeArrowheads="1"/>
            </p:cNvSpPr>
            <p:nvPr/>
          </p:nvSpPr>
          <p:spPr bwMode="auto">
            <a:xfrm>
              <a:off x="8927529" y="533796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79" name="Oval 30"/>
            <p:cNvSpPr>
              <a:spLocks noChangeArrowheads="1"/>
            </p:cNvSpPr>
            <p:nvPr/>
          </p:nvSpPr>
          <p:spPr bwMode="auto">
            <a:xfrm>
              <a:off x="9035479" y="420766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80" name="Oval 33"/>
            <p:cNvSpPr>
              <a:spLocks noChangeArrowheads="1"/>
            </p:cNvSpPr>
            <p:nvPr/>
          </p:nvSpPr>
          <p:spPr bwMode="auto">
            <a:xfrm>
              <a:off x="8384604" y="2710657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81" name="Oval 34"/>
            <p:cNvSpPr>
              <a:spLocks noChangeArrowheads="1"/>
            </p:cNvSpPr>
            <p:nvPr/>
          </p:nvSpPr>
          <p:spPr bwMode="auto">
            <a:xfrm>
              <a:off x="7660704" y="306784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82" name="Oval 35"/>
            <p:cNvSpPr>
              <a:spLocks noChangeArrowheads="1"/>
            </p:cNvSpPr>
            <p:nvPr/>
          </p:nvSpPr>
          <p:spPr bwMode="auto">
            <a:xfrm>
              <a:off x="7236841" y="356314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83" name="Oval 36"/>
            <p:cNvSpPr>
              <a:spLocks noChangeArrowheads="1"/>
            </p:cNvSpPr>
            <p:nvPr/>
          </p:nvSpPr>
          <p:spPr bwMode="auto">
            <a:xfrm>
              <a:off x="6589141" y="3434557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84" name="Oval 37"/>
            <p:cNvSpPr>
              <a:spLocks noChangeArrowheads="1"/>
            </p:cNvSpPr>
            <p:nvPr/>
          </p:nvSpPr>
          <p:spPr bwMode="auto">
            <a:xfrm>
              <a:off x="6446266" y="300116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85" name="Oval 38"/>
            <p:cNvSpPr>
              <a:spLocks noChangeArrowheads="1"/>
            </p:cNvSpPr>
            <p:nvPr/>
          </p:nvSpPr>
          <p:spPr bwMode="auto">
            <a:xfrm>
              <a:off x="8781479" y="347741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86" name="Oval 39"/>
            <p:cNvSpPr>
              <a:spLocks noChangeArrowheads="1"/>
            </p:cNvSpPr>
            <p:nvPr/>
          </p:nvSpPr>
          <p:spPr bwMode="auto">
            <a:xfrm>
              <a:off x="9022779" y="283606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87" name="AutoShape 42"/>
            <p:cNvSpPr>
              <a:spLocks noChangeArrowheads="1"/>
            </p:cNvSpPr>
            <p:nvPr/>
          </p:nvSpPr>
          <p:spPr bwMode="auto">
            <a:xfrm>
              <a:off x="6522466" y="3361532"/>
              <a:ext cx="198438" cy="215900"/>
            </a:xfrm>
            <a:prstGeom prst="star4">
              <a:avLst>
                <a:gd name="adj" fmla="val 23282"/>
              </a:avLst>
            </a:prstGeom>
            <a:solidFill>
              <a:srgbClr val="B20000"/>
            </a:solidFill>
            <a:ln w="9525">
              <a:solidFill>
                <a:srgbClr val="B2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88" name="AutoShape 44"/>
            <p:cNvSpPr>
              <a:spLocks noChangeArrowheads="1"/>
            </p:cNvSpPr>
            <p:nvPr/>
          </p:nvSpPr>
          <p:spPr bwMode="auto">
            <a:xfrm>
              <a:off x="8764016" y="2280444"/>
              <a:ext cx="198438" cy="215900"/>
            </a:xfrm>
            <a:prstGeom prst="star4">
              <a:avLst>
                <a:gd name="adj" fmla="val 23282"/>
              </a:avLst>
            </a:prstGeom>
            <a:solidFill>
              <a:srgbClr val="B20000"/>
            </a:solidFill>
            <a:ln w="9525">
              <a:solidFill>
                <a:srgbClr val="B2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89" name="AutoShape 45"/>
            <p:cNvSpPr>
              <a:spLocks noChangeArrowheads="1"/>
            </p:cNvSpPr>
            <p:nvPr/>
          </p:nvSpPr>
          <p:spPr bwMode="auto">
            <a:xfrm>
              <a:off x="8322691" y="4656932"/>
              <a:ext cx="198438" cy="215900"/>
            </a:xfrm>
            <a:prstGeom prst="star4">
              <a:avLst>
                <a:gd name="adj" fmla="val 23282"/>
              </a:avLst>
            </a:prstGeom>
            <a:solidFill>
              <a:srgbClr val="B20000"/>
            </a:solidFill>
            <a:ln w="9525">
              <a:solidFill>
                <a:srgbClr val="B2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0" name="AutoShape 48"/>
            <p:cNvSpPr>
              <a:spLocks noChangeArrowheads="1"/>
            </p:cNvSpPr>
            <p:nvPr/>
          </p:nvSpPr>
          <p:spPr bwMode="auto">
            <a:xfrm>
              <a:off x="8354441" y="3336132"/>
              <a:ext cx="198438" cy="215900"/>
            </a:xfrm>
            <a:prstGeom prst="star4">
              <a:avLst>
                <a:gd name="adj" fmla="val 23282"/>
              </a:avLst>
            </a:prstGeom>
            <a:solidFill>
              <a:srgbClr val="B20000"/>
            </a:solidFill>
            <a:ln w="9525">
              <a:solidFill>
                <a:srgbClr val="B2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1" name="Freeform 52"/>
            <p:cNvSpPr>
              <a:spLocks/>
            </p:cNvSpPr>
            <p:nvPr/>
          </p:nvSpPr>
          <p:spPr bwMode="auto">
            <a:xfrm>
              <a:off x="7076504" y="1802607"/>
              <a:ext cx="1060450" cy="2622550"/>
            </a:xfrm>
            <a:custGeom>
              <a:avLst/>
              <a:gdLst>
                <a:gd name="T0" fmla="*/ 1060450 w 668"/>
                <a:gd name="T1" fmla="*/ 0 h 1652"/>
                <a:gd name="T2" fmla="*/ 622300 w 668"/>
                <a:gd name="T3" fmla="*/ 514350 h 1652"/>
                <a:gd name="T4" fmla="*/ 609600 w 668"/>
                <a:gd name="T5" fmla="*/ 1289050 h 1652"/>
                <a:gd name="T6" fmla="*/ 495300 w 668"/>
                <a:gd name="T7" fmla="*/ 2178050 h 1652"/>
                <a:gd name="T8" fmla="*/ 0 w 668"/>
                <a:gd name="T9" fmla="*/ 2622550 h 16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8"/>
                <a:gd name="T16" fmla="*/ 0 h 1652"/>
                <a:gd name="T17" fmla="*/ 668 w 668"/>
                <a:gd name="T18" fmla="*/ 1652 h 16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8" h="1652">
                  <a:moveTo>
                    <a:pt x="668" y="0"/>
                  </a:moveTo>
                  <a:lnTo>
                    <a:pt x="392" y="324"/>
                  </a:lnTo>
                  <a:lnTo>
                    <a:pt x="384" y="812"/>
                  </a:lnTo>
                  <a:lnTo>
                    <a:pt x="312" y="1372"/>
                  </a:lnTo>
                  <a:lnTo>
                    <a:pt x="0" y="1652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2" name="AutoShape 53"/>
            <p:cNvSpPr>
              <a:spLocks noChangeArrowheads="1"/>
            </p:cNvSpPr>
            <p:nvPr/>
          </p:nvSpPr>
          <p:spPr bwMode="auto">
            <a:xfrm>
              <a:off x="7595616" y="2993232"/>
              <a:ext cx="198438" cy="215900"/>
            </a:xfrm>
            <a:prstGeom prst="star4">
              <a:avLst>
                <a:gd name="adj" fmla="val 23282"/>
              </a:avLst>
            </a:prstGeom>
            <a:solidFill>
              <a:srgbClr val="B20000"/>
            </a:solidFill>
            <a:ln w="9525">
              <a:solidFill>
                <a:srgbClr val="B2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3" name="AutoShape 54"/>
            <p:cNvSpPr>
              <a:spLocks noChangeArrowheads="1"/>
            </p:cNvSpPr>
            <p:nvPr/>
          </p:nvSpPr>
          <p:spPr bwMode="auto">
            <a:xfrm>
              <a:off x="6982841" y="4318794"/>
              <a:ext cx="198438" cy="215900"/>
            </a:xfrm>
            <a:prstGeom prst="star4">
              <a:avLst>
                <a:gd name="adj" fmla="val 23282"/>
              </a:avLst>
            </a:prstGeom>
            <a:solidFill>
              <a:srgbClr val="B20000"/>
            </a:solidFill>
            <a:ln w="9525">
              <a:solidFill>
                <a:srgbClr val="B2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4" name="AutoShape 55"/>
            <p:cNvSpPr>
              <a:spLocks noChangeArrowheads="1"/>
            </p:cNvSpPr>
            <p:nvPr/>
          </p:nvSpPr>
          <p:spPr bwMode="auto">
            <a:xfrm>
              <a:off x="8029004" y="1672432"/>
              <a:ext cx="198437" cy="215900"/>
            </a:xfrm>
            <a:prstGeom prst="star4">
              <a:avLst>
                <a:gd name="adj" fmla="val 23282"/>
              </a:avLst>
            </a:prstGeom>
            <a:solidFill>
              <a:srgbClr val="B20000"/>
            </a:solidFill>
            <a:ln w="9525">
              <a:solidFill>
                <a:srgbClr val="B2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5" name="Oval 56"/>
            <p:cNvSpPr>
              <a:spLocks noChangeArrowheads="1"/>
            </p:cNvSpPr>
            <p:nvPr/>
          </p:nvSpPr>
          <p:spPr bwMode="auto">
            <a:xfrm>
              <a:off x="7670229" y="227726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96" name="Oval 57"/>
            <p:cNvSpPr>
              <a:spLocks noChangeArrowheads="1"/>
            </p:cNvSpPr>
            <p:nvPr/>
          </p:nvSpPr>
          <p:spPr bwMode="auto">
            <a:xfrm>
              <a:off x="7536879" y="3940969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197" name="Freeform 58"/>
            <p:cNvSpPr>
              <a:spLocks/>
            </p:cNvSpPr>
            <p:nvPr/>
          </p:nvSpPr>
          <p:spPr bwMode="auto">
            <a:xfrm>
              <a:off x="6712966" y="2134394"/>
              <a:ext cx="755650" cy="1006475"/>
            </a:xfrm>
            <a:custGeom>
              <a:avLst/>
              <a:gdLst>
                <a:gd name="T0" fmla="*/ 450850 w 476"/>
                <a:gd name="T1" fmla="*/ 1006475 h 634"/>
                <a:gd name="T2" fmla="*/ 50800 w 476"/>
                <a:gd name="T3" fmla="*/ 869950 h 634"/>
                <a:gd name="T4" fmla="*/ 0 w 476"/>
                <a:gd name="T5" fmla="*/ 457200 h 634"/>
                <a:gd name="T6" fmla="*/ 196850 w 476"/>
                <a:gd name="T7" fmla="*/ 165100 h 634"/>
                <a:gd name="T8" fmla="*/ 647700 w 476"/>
                <a:gd name="T9" fmla="*/ 0 h 634"/>
                <a:gd name="T10" fmla="*/ 755650 w 476"/>
                <a:gd name="T11" fmla="*/ 444500 h 634"/>
                <a:gd name="T12" fmla="*/ 450850 w 476"/>
                <a:gd name="T13" fmla="*/ 1006475 h 6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6"/>
                <a:gd name="T22" fmla="*/ 0 h 634"/>
                <a:gd name="T23" fmla="*/ 476 w 476"/>
                <a:gd name="T24" fmla="*/ 634 h 6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6" h="634">
                  <a:moveTo>
                    <a:pt x="284" y="634"/>
                  </a:moveTo>
                  <a:lnTo>
                    <a:pt x="32" y="548"/>
                  </a:lnTo>
                  <a:lnTo>
                    <a:pt x="0" y="288"/>
                  </a:lnTo>
                  <a:lnTo>
                    <a:pt x="124" y="104"/>
                  </a:lnTo>
                  <a:lnTo>
                    <a:pt x="408" y="0"/>
                  </a:lnTo>
                  <a:lnTo>
                    <a:pt x="476" y="280"/>
                  </a:lnTo>
                  <a:lnTo>
                    <a:pt x="284" y="634"/>
                  </a:lnTo>
                  <a:close/>
                </a:path>
              </a:pathLst>
            </a:custGeom>
            <a:solidFill>
              <a:srgbClr val="0000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8" name="AutoShape 59"/>
            <p:cNvSpPr>
              <a:spLocks noChangeArrowheads="1"/>
            </p:cNvSpPr>
            <p:nvPr/>
          </p:nvSpPr>
          <p:spPr bwMode="auto">
            <a:xfrm>
              <a:off x="6690741" y="2886869"/>
              <a:ext cx="198438" cy="215900"/>
            </a:xfrm>
            <a:prstGeom prst="star4">
              <a:avLst>
                <a:gd name="adj" fmla="val 23282"/>
              </a:avLst>
            </a:prstGeom>
            <a:solidFill>
              <a:srgbClr val="B20000"/>
            </a:solidFill>
            <a:ln w="9525">
              <a:solidFill>
                <a:srgbClr val="B2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9" name="Oval 60"/>
            <p:cNvSpPr>
              <a:spLocks noChangeArrowheads="1"/>
            </p:cNvSpPr>
            <p:nvPr/>
          </p:nvSpPr>
          <p:spPr bwMode="auto">
            <a:xfrm>
              <a:off x="7122541" y="309483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200" name="Oval 61"/>
            <p:cNvSpPr>
              <a:spLocks noChangeArrowheads="1"/>
            </p:cNvSpPr>
            <p:nvPr/>
          </p:nvSpPr>
          <p:spPr bwMode="auto">
            <a:xfrm>
              <a:off x="7433691" y="254873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201" name="Oval 62"/>
            <p:cNvSpPr>
              <a:spLocks noChangeArrowheads="1"/>
            </p:cNvSpPr>
            <p:nvPr/>
          </p:nvSpPr>
          <p:spPr bwMode="auto">
            <a:xfrm>
              <a:off x="7332091" y="211693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202" name="Oval 63"/>
            <p:cNvSpPr>
              <a:spLocks noChangeArrowheads="1"/>
            </p:cNvSpPr>
            <p:nvPr/>
          </p:nvSpPr>
          <p:spPr bwMode="auto">
            <a:xfrm>
              <a:off x="6874891" y="225663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203" name="Oval 64"/>
            <p:cNvSpPr>
              <a:spLocks noChangeArrowheads="1"/>
            </p:cNvSpPr>
            <p:nvPr/>
          </p:nvSpPr>
          <p:spPr bwMode="auto">
            <a:xfrm>
              <a:off x="6678041" y="2548732"/>
              <a:ext cx="73025" cy="714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/>
            </a:p>
          </p:txBody>
        </p:sp>
      </p:grpSp>
      <p:pic>
        <p:nvPicPr>
          <p:cNvPr id="20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44" y="1985938"/>
            <a:ext cx="1788991" cy="116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672" y="1985938"/>
            <a:ext cx="1679823" cy="118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04" y="3278686"/>
            <a:ext cx="1766268" cy="123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52 CuadroTexto"/>
          <p:cNvSpPr txBox="1"/>
          <p:nvPr/>
        </p:nvSpPr>
        <p:spPr>
          <a:xfrm>
            <a:off x="3644755" y="1988859"/>
            <a:ext cx="113845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ISO 19123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55" name="3 Marcador de texto"/>
          <p:cNvSpPr>
            <a:spLocks noGrp="1"/>
          </p:cNvSpPr>
          <p:nvPr>
            <p:ph type="body" sz="quarter" idx="12"/>
          </p:nvPr>
        </p:nvSpPr>
        <p:spPr>
          <a:xfrm>
            <a:off x="107504" y="116632"/>
            <a:ext cx="9036496" cy="490364"/>
          </a:xfrm>
        </p:spPr>
        <p:txBody>
          <a:bodyPr/>
          <a:lstStyle/>
          <a:p>
            <a:r>
              <a:rPr lang="en-US" dirty="0" smtClean="0"/>
              <a:t>Overview of Geospatial Data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2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Structures and Algorithms (1/9)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92899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3707904" y="1988840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2718199" y="2646381"/>
            <a:ext cx="971673" cy="333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1265917" y="4679577"/>
            <a:ext cx="821067" cy="333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168637" y="5819888"/>
            <a:ext cx="1014704" cy="333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1147582" y="5550947"/>
            <a:ext cx="1014704" cy="333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3614569" y="5819888"/>
            <a:ext cx="901900" cy="333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477977"/>
            <a:ext cx="324036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Data Structures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936857" y="1052736"/>
            <a:ext cx="220714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Gaede</a:t>
            </a:r>
            <a:r>
              <a:rPr lang="es-ES" dirty="0" smtClean="0">
                <a:solidFill>
                  <a:srgbClr val="FF0000"/>
                </a:solidFill>
              </a:rPr>
              <a:t>, </a:t>
            </a:r>
            <a:r>
              <a:rPr lang="es-ES" dirty="0" err="1" smtClean="0">
                <a:solidFill>
                  <a:srgbClr val="FF0000"/>
                </a:solidFill>
              </a:rPr>
              <a:t>Günther</a:t>
            </a:r>
            <a:r>
              <a:rPr lang="es-ES" dirty="0" smtClean="0">
                <a:solidFill>
                  <a:srgbClr val="FF0000"/>
                </a:solidFill>
              </a:rPr>
              <a:t> 1998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0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Structures and Algorithms (2/9)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0" y="1477977"/>
            <a:ext cx="3917774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000" b="1" cap="small" dirty="0" smtClean="0">
                <a:solidFill>
                  <a:schemeClr val="bg1"/>
                </a:solidFill>
                <a:latin typeface="Droid Sans"/>
              </a:rPr>
              <a:t>Space Filling Curves (1/3)</a:t>
            </a:r>
            <a:endParaRPr lang="en-US" sz="20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40" y="1052736"/>
            <a:ext cx="5173960" cy="164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5" y="3041383"/>
            <a:ext cx="5101952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974028"/>
            <a:ext cx="5256584" cy="163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587397" y="6516052"/>
            <a:ext cx="61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65E25"/>
                </a:solidFill>
              </a:rPr>
              <a:t>Gray</a:t>
            </a:r>
            <a:endParaRPr lang="es-ES" dirty="0">
              <a:solidFill>
                <a:srgbClr val="F65E25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998287" y="6516052"/>
            <a:ext cx="13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65E25"/>
                </a:solidFill>
              </a:rPr>
              <a:t>Dobule</a:t>
            </a:r>
            <a:r>
              <a:rPr lang="es-ES" dirty="0" smtClean="0">
                <a:solidFill>
                  <a:srgbClr val="F65E25"/>
                </a:solidFill>
              </a:rPr>
              <a:t>-Gray</a:t>
            </a:r>
            <a:endParaRPr lang="es-ES" dirty="0">
              <a:solidFill>
                <a:srgbClr val="F65E25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084168" y="6516052"/>
            <a:ext cx="91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65E25"/>
                </a:solidFill>
              </a:rPr>
              <a:t>U-</a:t>
            </a:r>
            <a:r>
              <a:rPr lang="es-ES" dirty="0" err="1" smtClean="0">
                <a:solidFill>
                  <a:srgbClr val="F65E25"/>
                </a:solidFill>
              </a:rPr>
              <a:t>order</a:t>
            </a:r>
            <a:endParaRPr lang="es-ES" dirty="0">
              <a:solidFill>
                <a:srgbClr val="F65E25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23528" y="4643844"/>
            <a:ext cx="148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65E25"/>
                </a:solidFill>
              </a:rPr>
              <a:t>Peano</a:t>
            </a:r>
            <a:r>
              <a:rPr lang="es-ES" dirty="0" smtClean="0">
                <a:solidFill>
                  <a:srgbClr val="F65E25"/>
                </a:solidFill>
              </a:rPr>
              <a:t>-Hilbert</a:t>
            </a:r>
            <a:endParaRPr lang="es-ES" dirty="0">
              <a:solidFill>
                <a:srgbClr val="F65E25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979712" y="4643844"/>
            <a:ext cx="16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65E25"/>
                </a:solidFill>
              </a:rPr>
              <a:t>Cantor-diagonal</a:t>
            </a:r>
            <a:endParaRPr lang="es-ES" dirty="0">
              <a:solidFill>
                <a:srgbClr val="F65E25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227936" y="4643844"/>
            <a:ext cx="70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65E25"/>
                </a:solidFill>
              </a:rPr>
              <a:t>Spiral</a:t>
            </a:r>
            <a:endParaRPr lang="es-ES" dirty="0">
              <a:solidFill>
                <a:srgbClr val="F65E25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7173181" y="3542264"/>
            <a:ext cx="129753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Samet</a:t>
            </a:r>
            <a:r>
              <a:rPr lang="es-ES" dirty="0" smtClean="0">
                <a:solidFill>
                  <a:srgbClr val="FF0000"/>
                </a:solidFill>
              </a:rPr>
              <a:t> 2004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139952" y="2636912"/>
            <a:ext cx="116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65E25"/>
                </a:solidFill>
              </a:rPr>
              <a:t>Row</a:t>
            </a:r>
            <a:r>
              <a:rPr lang="es-ES" dirty="0" smtClean="0">
                <a:solidFill>
                  <a:srgbClr val="F65E25"/>
                </a:solidFill>
              </a:rPr>
              <a:t> </a:t>
            </a:r>
            <a:r>
              <a:rPr lang="es-ES" dirty="0" err="1" smtClean="0">
                <a:solidFill>
                  <a:srgbClr val="F65E25"/>
                </a:solidFill>
              </a:rPr>
              <a:t>order</a:t>
            </a:r>
            <a:endParaRPr lang="es-ES" dirty="0">
              <a:solidFill>
                <a:srgbClr val="F65E25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963558" y="2636912"/>
            <a:ext cx="121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65E25"/>
                </a:solidFill>
              </a:rPr>
              <a:t>Row</a:t>
            </a:r>
            <a:r>
              <a:rPr lang="es-ES" dirty="0" smtClean="0">
                <a:solidFill>
                  <a:srgbClr val="F65E25"/>
                </a:solidFill>
              </a:rPr>
              <a:t>-prime</a:t>
            </a:r>
            <a:endParaRPr lang="es-ES" dirty="0">
              <a:solidFill>
                <a:srgbClr val="F65E25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918302" y="2636912"/>
            <a:ext cx="90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65E25"/>
                </a:solidFill>
              </a:rPr>
              <a:t>Morton</a:t>
            </a:r>
            <a:endParaRPr lang="es-ES" dirty="0">
              <a:solidFill>
                <a:srgbClr val="F65E25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970040" y="1052736"/>
            <a:ext cx="1682080" cy="16432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Rectángulo"/>
          <p:cNvSpPr/>
          <p:nvPr/>
        </p:nvSpPr>
        <p:spPr>
          <a:xfrm>
            <a:off x="224133" y="3000584"/>
            <a:ext cx="1682080" cy="16432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Rectángulo"/>
          <p:cNvSpPr/>
          <p:nvPr/>
        </p:nvSpPr>
        <p:spPr>
          <a:xfrm>
            <a:off x="7461920" y="1052736"/>
            <a:ext cx="1682080" cy="16432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914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Structures and Algorithms (2/9)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28" name="14 Marcador de texto"/>
          <p:cNvSpPr txBox="1">
            <a:spLocks/>
          </p:cNvSpPr>
          <p:nvPr/>
        </p:nvSpPr>
        <p:spPr>
          <a:xfrm>
            <a:off x="395288" y="2060947"/>
            <a:ext cx="3716118" cy="16920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000000"/>
                </a:solidFill>
              </a:rPr>
              <a:t>Peano</a:t>
            </a:r>
            <a:r>
              <a:rPr lang="en-US" dirty="0" smtClean="0">
                <a:solidFill>
                  <a:srgbClr val="000000"/>
                </a:solidFill>
              </a:rPr>
              <a:t>-Hilbert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Complex 2D-1D mapping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Not stable ordering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Preserve locality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No jumps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Order not admissible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7170" name="Picture 2" descr="https://upload.wikimedia.org/wikipedia/commons/thumb/a/a5/Hilbert_curve.svg/1024px-Hilbert_curv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06" y="1124744"/>
            <a:ext cx="5032594" cy="33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thumb/4/46/Hilbert_curve.gif/220px-Hilbert_curv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22" y="4573859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2352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orma libre"/>
          <p:cNvSpPr/>
          <p:nvPr/>
        </p:nvSpPr>
        <p:spPr>
          <a:xfrm>
            <a:off x="6000750" y="2181225"/>
            <a:ext cx="423863" cy="414338"/>
          </a:xfrm>
          <a:custGeom>
            <a:avLst/>
            <a:gdLst>
              <a:gd name="connsiteX0" fmla="*/ 0 w 433388"/>
              <a:gd name="connsiteY0" fmla="*/ 414338 h 414338"/>
              <a:gd name="connsiteX1" fmla="*/ 0 w 433388"/>
              <a:gd name="connsiteY1" fmla="*/ 0 h 414338"/>
              <a:gd name="connsiteX2" fmla="*/ 433388 w 433388"/>
              <a:gd name="connsiteY2" fmla="*/ 0 h 414338"/>
              <a:gd name="connsiteX3" fmla="*/ 433388 w 433388"/>
              <a:gd name="connsiteY3" fmla="*/ 404813 h 41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388" h="414338">
                <a:moveTo>
                  <a:pt x="0" y="414338"/>
                </a:moveTo>
                <a:lnTo>
                  <a:pt x="0" y="0"/>
                </a:lnTo>
                <a:lnTo>
                  <a:pt x="433388" y="0"/>
                </a:lnTo>
                <a:lnTo>
                  <a:pt x="433388" y="404813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15 Conector recto de flecha"/>
          <p:cNvCxnSpPr/>
          <p:nvPr/>
        </p:nvCxnSpPr>
        <p:spPr>
          <a:xfrm flipV="1">
            <a:off x="3124200" y="2420889"/>
            <a:ext cx="2743944" cy="45185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Rectángulo"/>
          <p:cNvSpPr/>
          <p:nvPr/>
        </p:nvSpPr>
        <p:spPr>
          <a:xfrm>
            <a:off x="2171174" y="5170904"/>
            <a:ext cx="263823" cy="2880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2" name="31 Conector recto de flecha"/>
          <p:cNvCxnSpPr/>
          <p:nvPr/>
        </p:nvCxnSpPr>
        <p:spPr>
          <a:xfrm>
            <a:off x="1907704" y="3753036"/>
            <a:ext cx="432048" cy="14178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 redondeado"/>
          <p:cNvSpPr/>
          <p:nvPr/>
        </p:nvSpPr>
        <p:spPr>
          <a:xfrm>
            <a:off x="-108520" y="1477977"/>
            <a:ext cx="3917774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000" b="1" cap="small" dirty="0" smtClean="0">
                <a:solidFill>
                  <a:schemeClr val="bg1"/>
                </a:solidFill>
                <a:latin typeface="Droid Sans"/>
              </a:rPr>
              <a:t>Space Filling Curves (2/3)</a:t>
            </a:r>
            <a:endParaRPr lang="en-US" sz="20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25265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Structures and Algorithms (2/9)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28" name="14 Marcador de texto"/>
          <p:cNvSpPr txBox="1">
            <a:spLocks/>
          </p:cNvSpPr>
          <p:nvPr/>
        </p:nvSpPr>
        <p:spPr>
          <a:xfrm>
            <a:off x="395288" y="2060947"/>
            <a:ext cx="3716118" cy="16920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Morton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Simple 2D-1D mapping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Bit interleaving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Stable ordering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Not preserves locality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Order admissible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8194" name="Picture 2" descr="https://upload.wikimedia.org/wikipedia/commons/thumb/c/cd/Four-level_Z.svg/542px-Four-level_Z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69" y="3944069"/>
            <a:ext cx="2365251" cy="236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-curv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00" y="1124744"/>
            <a:ext cx="4966196" cy="488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xplosión 2"/>
          <p:cNvSpPr/>
          <p:nvPr/>
        </p:nvSpPr>
        <p:spPr>
          <a:xfrm>
            <a:off x="1043608" y="1588208"/>
            <a:ext cx="7560840" cy="4423904"/>
          </a:xfrm>
          <a:prstGeom prst="irregularSeal2">
            <a:avLst/>
          </a:prstGeom>
          <a:solidFill>
            <a:srgbClr val="F65E25"/>
          </a:solidFill>
          <a:ln>
            <a:solidFill>
              <a:srgbClr val="F65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u="sng" dirty="0" smtClean="0"/>
              <a:t>Use a 1D </a:t>
            </a:r>
            <a:r>
              <a:rPr lang="es-ES" sz="2800" b="1" u="sng" dirty="0" err="1" smtClean="0"/>
              <a:t>Structure</a:t>
            </a:r>
            <a:r>
              <a:rPr lang="es-ES" sz="2800" b="1" u="sng" dirty="0" smtClean="0"/>
              <a:t>!</a:t>
            </a:r>
          </a:p>
          <a:p>
            <a:pPr algn="ctr"/>
            <a:r>
              <a:rPr lang="es-ES" sz="2800" b="1" dirty="0" err="1" smtClean="0"/>
              <a:t>Hashing</a:t>
            </a:r>
            <a:endParaRPr lang="es-ES" sz="2800" b="1" dirty="0" smtClean="0"/>
          </a:p>
          <a:p>
            <a:pPr algn="ctr"/>
            <a:r>
              <a:rPr lang="es-ES" sz="2800" b="1" dirty="0" smtClean="0"/>
              <a:t>B-</a:t>
            </a:r>
            <a:r>
              <a:rPr lang="es-ES" sz="2800" b="1" dirty="0" err="1" smtClean="0"/>
              <a:t>tree</a:t>
            </a:r>
            <a:r>
              <a:rPr lang="es-ES" sz="2800" b="1" dirty="0" smtClean="0"/>
              <a:t>, B+-</a:t>
            </a:r>
            <a:r>
              <a:rPr lang="es-ES" sz="2800" b="1" dirty="0" err="1" smtClean="0"/>
              <a:t>tree</a:t>
            </a:r>
            <a:endParaRPr lang="es-ES" sz="2800" b="1" dirty="0"/>
          </a:p>
        </p:txBody>
      </p:sp>
      <p:sp>
        <p:nvSpPr>
          <p:cNvPr id="9" name="8 Rectángulo redondeado"/>
          <p:cNvSpPr/>
          <p:nvPr/>
        </p:nvSpPr>
        <p:spPr>
          <a:xfrm>
            <a:off x="-108520" y="1477977"/>
            <a:ext cx="3917774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000" b="1" cap="small" dirty="0" smtClean="0">
                <a:solidFill>
                  <a:schemeClr val="bg1"/>
                </a:solidFill>
                <a:latin typeface="Droid Sans"/>
              </a:rPr>
              <a:t>Space Filling Curves (3/3)</a:t>
            </a:r>
            <a:endParaRPr lang="en-US" sz="20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21087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Structures and Algorithms (2/9)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477977"/>
            <a:ext cx="216024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err="1" smtClean="0">
                <a:solidFill>
                  <a:schemeClr val="bg1"/>
                </a:solidFill>
                <a:latin typeface="Droid Sans"/>
              </a:rPr>
              <a:t>Quadtree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8306899" cy="21659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14 Marcador de texto"/>
          <p:cNvSpPr txBox="1">
            <a:spLocks/>
          </p:cNvSpPr>
          <p:nvPr/>
        </p:nvSpPr>
        <p:spPr>
          <a:xfrm>
            <a:off x="395288" y="2060947"/>
            <a:ext cx="3716118" cy="6479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Region </a:t>
            </a:r>
            <a:r>
              <a:rPr lang="en-US" dirty="0" err="1" smtClean="0">
                <a:solidFill>
                  <a:srgbClr val="000000"/>
                </a:solidFill>
              </a:rPr>
              <a:t>Quadtree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7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Structures and Algorithms (4/9)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477977"/>
            <a:ext cx="216024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err="1" smtClean="0">
                <a:solidFill>
                  <a:schemeClr val="bg1"/>
                </a:solidFill>
                <a:latin typeface="Droid Sans"/>
              </a:rPr>
              <a:t>Quadtree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57" y="1111506"/>
            <a:ext cx="6228047" cy="26055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40" y="3789039"/>
            <a:ext cx="6375811" cy="25202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44144" y="3816949"/>
            <a:ext cx="81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65E25"/>
                </a:solidFill>
              </a:rPr>
              <a:t>B+tree</a:t>
            </a:r>
            <a:endParaRPr lang="es-ES" dirty="0">
              <a:solidFill>
                <a:srgbClr val="F65E25"/>
              </a:solidFill>
            </a:endParaRPr>
          </a:p>
        </p:txBody>
      </p:sp>
      <p:sp>
        <p:nvSpPr>
          <p:cNvPr id="12" name="14 Marcador de texto"/>
          <p:cNvSpPr txBox="1">
            <a:spLocks/>
          </p:cNvSpPr>
          <p:nvPr/>
        </p:nvSpPr>
        <p:spPr>
          <a:xfrm>
            <a:off x="395288" y="2060947"/>
            <a:ext cx="3716118" cy="6479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Linear </a:t>
            </a:r>
            <a:r>
              <a:rPr lang="en-US" dirty="0" err="1" smtClean="0">
                <a:solidFill>
                  <a:srgbClr val="000000"/>
                </a:solidFill>
              </a:rPr>
              <a:t>Quadtree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Structures and Algorithms (5/9)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477977"/>
            <a:ext cx="216024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K-D-Tree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42" name="Picture 2" descr="https://upload.wikimedia.org/wikipedia/commons/thumb/b/bf/Kdtree_2d.svg/370px-Kdtree_2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75" y="1077036"/>
            <a:ext cx="4609126" cy="45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upload.wikimedia.org/wikipedia/commons/thumb/2/25/Tree_0001.svg/596px-Tree_0001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3" y="4149080"/>
            <a:ext cx="436696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Marcador de texto"/>
          <p:cNvSpPr txBox="1">
            <a:spLocks/>
          </p:cNvSpPr>
          <p:nvPr/>
        </p:nvSpPr>
        <p:spPr>
          <a:xfrm>
            <a:off x="395288" y="2060947"/>
            <a:ext cx="3716118" cy="16920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Construction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Use median of axis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Unbalanced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Balanced variants exist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9512" y="3501008"/>
            <a:ext cx="47115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{(5,4), (2,3), (4,7), (8,1), (7, 2), (9,6)}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6229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Structures and Algorithms (6/9)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168020"/>
            <a:ext cx="216024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Grid File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395536" y="1678883"/>
            <a:ext cx="10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Directory</a:t>
            </a:r>
            <a:endParaRPr lang="es-ES" b="1" dirty="0"/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508905"/>
              </p:ext>
            </p:extLst>
          </p:nvPr>
        </p:nvGraphicFramePr>
        <p:xfrm>
          <a:off x="1545632" y="1781515"/>
          <a:ext cx="292100" cy="266700"/>
        </p:xfrm>
        <a:graphic>
          <a:graphicData uri="http://schemas.openxmlformats.org/drawingml/2006/table">
            <a:tbl>
              <a:tblPr/>
              <a:tblGrid>
                <a:gridCol w="292100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2123728" y="1261951"/>
            <a:ext cx="2160240" cy="1807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395536" y="2028249"/>
            <a:ext cx="80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ScaleX</a:t>
            </a:r>
            <a:endParaRPr lang="es-ES" b="1" dirty="0"/>
          </a:p>
        </p:txBody>
      </p:sp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50048"/>
              </p:ext>
            </p:extLst>
          </p:nvPr>
        </p:nvGraphicFramePr>
        <p:xfrm>
          <a:off x="1545632" y="2130881"/>
          <a:ext cx="292100" cy="266700"/>
        </p:xfrm>
        <a:graphic>
          <a:graphicData uri="http://schemas.openxmlformats.org/drawingml/2006/table">
            <a:tbl>
              <a:tblPr/>
              <a:tblGrid>
                <a:gridCol w="292100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18 CuadroTexto"/>
          <p:cNvSpPr txBox="1"/>
          <p:nvPr/>
        </p:nvSpPr>
        <p:spPr>
          <a:xfrm>
            <a:off x="395536" y="2451005"/>
            <a:ext cx="79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ScaleY</a:t>
            </a:r>
            <a:endParaRPr lang="es-ES" b="1" dirty="0"/>
          </a:p>
        </p:txBody>
      </p:sp>
      <p:graphicFrame>
        <p:nvGraphicFramePr>
          <p:cNvPr id="20" name="1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49495"/>
              </p:ext>
            </p:extLst>
          </p:nvPr>
        </p:nvGraphicFramePr>
        <p:xfrm>
          <a:off x="1545632" y="2502321"/>
          <a:ext cx="292100" cy="266700"/>
        </p:xfrm>
        <a:graphic>
          <a:graphicData uri="http://schemas.openxmlformats.org/drawingml/2006/table">
            <a:tbl>
              <a:tblPr/>
              <a:tblGrid>
                <a:gridCol w="292100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15 Elipse"/>
          <p:cNvSpPr/>
          <p:nvPr/>
        </p:nvSpPr>
        <p:spPr>
          <a:xfrm>
            <a:off x="2483768" y="170080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3635896" y="155679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2771800" y="250218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3851920" y="2558739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>
            <a:off x="2466106" y="137212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g1</a:t>
            </a:r>
            <a:endParaRPr lang="es-ES" dirty="0"/>
          </a:p>
        </p:txBody>
      </p:sp>
      <p:sp>
        <p:nvSpPr>
          <p:cNvPr id="27" name="26 CuadroTexto"/>
          <p:cNvSpPr txBox="1"/>
          <p:nvPr/>
        </p:nvSpPr>
        <p:spPr>
          <a:xfrm>
            <a:off x="2793158" y="213285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g2</a:t>
            </a:r>
            <a:endParaRPr lang="es-ES" dirty="0"/>
          </a:p>
        </p:txBody>
      </p:sp>
      <p:sp>
        <p:nvSpPr>
          <p:cNvPr id="28" name="27 CuadroTexto"/>
          <p:cNvSpPr txBox="1"/>
          <p:nvPr/>
        </p:nvSpPr>
        <p:spPr>
          <a:xfrm>
            <a:off x="3693258" y="130016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g3</a:t>
            </a:r>
            <a:endParaRPr lang="es-ES" dirty="0"/>
          </a:p>
        </p:txBody>
      </p:sp>
      <p:sp>
        <p:nvSpPr>
          <p:cNvPr id="29" name="28 CuadroTexto"/>
          <p:cNvSpPr txBox="1"/>
          <p:nvPr/>
        </p:nvSpPr>
        <p:spPr>
          <a:xfrm>
            <a:off x="3846402" y="2204862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g4</a:t>
            </a:r>
            <a:endParaRPr lang="es-ES" dirty="0"/>
          </a:p>
        </p:txBody>
      </p:sp>
      <p:graphicFrame>
        <p:nvGraphicFramePr>
          <p:cNvPr id="26" name="2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113612"/>
              </p:ext>
            </p:extLst>
          </p:nvPr>
        </p:nvGraphicFramePr>
        <p:xfrm>
          <a:off x="2411760" y="2975027"/>
          <a:ext cx="1168400" cy="533400"/>
        </p:xfrm>
        <a:graphic>
          <a:graphicData uri="http://schemas.openxmlformats.org/drawingml/2006/table">
            <a:tbl>
              <a:tblPr/>
              <a:tblGrid>
                <a:gridCol w="289686"/>
                <a:gridCol w="289686"/>
                <a:gridCol w="299342"/>
                <a:gridCol w="289686"/>
              </a:tblGrid>
              <a:tr h="266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34" name="33 Conector recto"/>
          <p:cNvCxnSpPr/>
          <p:nvPr/>
        </p:nvCxnSpPr>
        <p:spPr>
          <a:xfrm>
            <a:off x="0" y="3591036"/>
            <a:ext cx="9144000" cy="32063"/>
          </a:xfrm>
          <a:prstGeom prst="line">
            <a:avLst/>
          </a:prstGeom>
          <a:ln w="57150">
            <a:solidFill>
              <a:srgbClr val="F65E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4427984" y="1099490"/>
            <a:ext cx="0" cy="5569870"/>
          </a:xfrm>
          <a:prstGeom prst="line">
            <a:avLst/>
          </a:prstGeom>
          <a:ln w="57150">
            <a:solidFill>
              <a:srgbClr val="F65E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CuadroTexto"/>
          <p:cNvSpPr txBox="1"/>
          <p:nvPr/>
        </p:nvSpPr>
        <p:spPr>
          <a:xfrm>
            <a:off x="4561512" y="1816090"/>
            <a:ext cx="10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Directory</a:t>
            </a:r>
            <a:endParaRPr lang="es-ES" b="1" dirty="0"/>
          </a:p>
        </p:txBody>
      </p:sp>
      <p:sp>
        <p:nvSpPr>
          <p:cNvPr id="42" name="41 CuadroTexto"/>
          <p:cNvSpPr txBox="1"/>
          <p:nvPr/>
        </p:nvSpPr>
        <p:spPr>
          <a:xfrm>
            <a:off x="4561512" y="2165456"/>
            <a:ext cx="80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ScaleX</a:t>
            </a:r>
            <a:endParaRPr lang="es-ES" b="1" dirty="0"/>
          </a:p>
        </p:txBody>
      </p:sp>
      <p:sp>
        <p:nvSpPr>
          <p:cNvPr id="43" name="42 CuadroTexto"/>
          <p:cNvSpPr txBox="1"/>
          <p:nvPr/>
        </p:nvSpPr>
        <p:spPr>
          <a:xfrm>
            <a:off x="4561512" y="2588212"/>
            <a:ext cx="79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ScaleY</a:t>
            </a:r>
            <a:endParaRPr lang="es-ES" b="1" dirty="0"/>
          </a:p>
        </p:txBody>
      </p:sp>
      <p:sp>
        <p:nvSpPr>
          <p:cNvPr id="44" name="43 Rectángulo"/>
          <p:cNvSpPr/>
          <p:nvPr/>
        </p:nvSpPr>
        <p:spPr>
          <a:xfrm>
            <a:off x="6804248" y="1261951"/>
            <a:ext cx="2160240" cy="1807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Elipse"/>
          <p:cNvSpPr/>
          <p:nvPr/>
        </p:nvSpPr>
        <p:spPr>
          <a:xfrm>
            <a:off x="7164288" y="170080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46 Elipse"/>
          <p:cNvSpPr/>
          <p:nvPr/>
        </p:nvSpPr>
        <p:spPr>
          <a:xfrm>
            <a:off x="8316416" y="155679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Elipse"/>
          <p:cNvSpPr/>
          <p:nvPr/>
        </p:nvSpPr>
        <p:spPr>
          <a:xfrm>
            <a:off x="7452320" y="250218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Elipse"/>
          <p:cNvSpPr/>
          <p:nvPr/>
        </p:nvSpPr>
        <p:spPr>
          <a:xfrm>
            <a:off x="8532440" y="2558739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CuadroTexto"/>
          <p:cNvSpPr txBox="1"/>
          <p:nvPr/>
        </p:nvSpPr>
        <p:spPr>
          <a:xfrm>
            <a:off x="7146626" y="137212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g1</a:t>
            </a:r>
            <a:endParaRPr lang="es-ES" dirty="0"/>
          </a:p>
        </p:txBody>
      </p:sp>
      <p:sp>
        <p:nvSpPr>
          <p:cNvPr id="51" name="50 CuadroTexto"/>
          <p:cNvSpPr txBox="1"/>
          <p:nvPr/>
        </p:nvSpPr>
        <p:spPr>
          <a:xfrm>
            <a:off x="7473678" y="213285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g2</a:t>
            </a:r>
            <a:endParaRPr lang="es-ES" dirty="0"/>
          </a:p>
        </p:txBody>
      </p:sp>
      <p:sp>
        <p:nvSpPr>
          <p:cNvPr id="52" name="51 CuadroTexto"/>
          <p:cNvSpPr txBox="1"/>
          <p:nvPr/>
        </p:nvSpPr>
        <p:spPr>
          <a:xfrm>
            <a:off x="8373778" y="130016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g3</a:t>
            </a:r>
            <a:endParaRPr lang="es-ES" dirty="0"/>
          </a:p>
        </p:txBody>
      </p:sp>
      <p:sp>
        <p:nvSpPr>
          <p:cNvPr id="53" name="52 CuadroTexto"/>
          <p:cNvSpPr txBox="1"/>
          <p:nvPr/>
        </p:nvSpPr>
        <p:spPr>
          <a:xfrm>
            <a:off x="8526922" y="2204862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g4</a:t>
            </a:r>
            <a:endParaRPr lang="es-ES" dirty="0"/>
          </a:p>
        </p:txBody>
      </p:sp>
      <p:sp>
        <p:nvSpPr>
          <p:cNvPr id="54" name="53 Elipse"/>
          <p:cNvSpPr/>
          <p:nvPr/>
        </p:nvSpPr>
        <p:spPr>
          <a:xfrm>
            <a:off x="7524328" y="181609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54 CuadroTexto"/>
          <p:cNvSpPr txBox="1"/>
          <p:nvPr/>
        </p:nvSpPr>
        <p:spPr>
          <a:xfrm>
            <a:off x="7528964" y="137212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65E25"/>
                </a:solidFill>
              </a:rPr>
              <a:t>g5</a:t>
            </a:r>
            <a:endParaRPr lang="es-ES" dirty="0">
              <a:solidFill>
                <a:srgbClr val="F65E25"/>
              </a:solidFill>
            </a:endParaRPr>
          </a:p>
        </p:txBody>
      </p:sp>
      <p:cxnSp>
        <p:nvCxnSpPr>
          <p:cNvPr id="40" name="39 Conector recto"/>
          <p:cNvCxnSpPr/>
          <p:nvPr/>
        </p:nvCxnSpPr>
        <p:spPr>
          <a:xfrm>
            <a:off x="8100392" y="1261951"/>
            <a:ext cx="0" cy="1807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56 CuadroTexto"/>
          <p:cNvSpPr txBox="1"/>
          <p:nvPr/>
        </p:nvSpPr>
        <p:spPr>
          <a:xfrm>
            <a:off x="7895976" y="971436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x1</a:t>
            </a:r>
            <a:endParaRPr lang="es-ES" dirty="0"/>
          </a:p>
        </p:txBody>
      </p:sp>
      <p:graphicFrame>
        <p:nvGraphicFramePr>
          <p:cNvPr id="59" name="5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421040"/>
              </p:ext>
            </p:extLst>
          </p:nvPr>
        </p:nvGraphicFramePr>
        <p:xfrm>
          <a:off x="6671332" y="3041068"/>
          <a:ext cx="2336800" cy="533400"/>
        </p:xfrm>
        <a:graphic>
          <a:graphicData uri="http://schemas.openxmlformats.org/drawingml/2006/table">
            <a:tbl>
              <a:tblPr/>
              <a:tblGrid>
                <a:gridCol w="290888"/>
                <a:gridCol w="290888"/>
                <a:gridCol w="300584"/>
                <a:gridCol w="290888"/>
                <a:gridCol w="290888"/>
                <a:gridCol w="290888"/>
                <a:gridCol w="290888"/>
                <a:gridCol w="290888"/>
              </a:tblGrid>
              <a:tr h="266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1" name="6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478356"/>
              </p:ext>
            </p:extLst>
          </p:nvPr>
        </p:nvGraphicFramePr>
        <p:xfrm>
          <a:off x="5632061" y="1874788"/>
          <a:ext cx="584200" cy="266700"/>
        </p:xfrm>
        <a:graphic>
          <a:graphicData uri="http://schemas.openxmlformats.org/drawingml/2006/table">
            <a:tbl>
              <a:tblPr/>
              <a:tblGrid>
                <a:gridCol w="293679"/>
                <a:gridCol w="290521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4" name="6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985959"/>
              </p:ext>
            </p:extLst>
          </p:nvPr>
        </p:nvGraphicFramePr>
        <p:xfrm>
          <a:off x="5626257" y="2639528"/>
          <a:ext cx="292100" cy="266700"/>
        </p:xfrm>
        <a:graphic>
          <a:graphicData uri="http://schemas.openxmlformats.org/drawingml/2006/table">
            <a:tbl>
              <a:tblPr/>
              <a:tblGrid>
                <a:gridCol w="292100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3" name="6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146089"/>
              </p:ext>
            </p:extLst>
          </p:nvPr>
        </p:nvGraphicFramePr>
        <p:xfrm>
          <a:off x="5632061" y="2279287"/>
          <a:ext cx="292100" cy="266700"/>
        </p:xfrm>
        <a:graphic>
          <a:graphicData uri="http://schemas.openxmlformats.org/drawingml/2006/table">
            <a:tbl>
              <a:tblPr/>
              <a:tblGrid>
                <a:gridCol w="292100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7" name="66 Rectángulo"/>
          <p:cNvSpPr/>
          <p:nvPr/>
        </p:nvSpPr>
        <p:spPr>
          <a:xfrm>
            <a:off x="2195736" y="3926247"/>
            <a:ext cx="2160240" cy="1807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68 Elipse"/>
          <p:cNvSpPr/>
          <p:nvPr/>
        </p:nvSpPr>
        <p:spPr>
          <a:xfrm>
            <a:off x="2555776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69 Elipse"/>
          <p:cNvSpPr/>
          <p:nvPr/>
        </p:nvSpPr>
        <p:spPr>
          <a:xfrm>
            <a:off x="3707904" y="422108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70 Elipse"/>
          <p:cNvSpPr/>
          <p:nvPr/>
        </p:nvSpPr>
        <p:spPr>
          <a:xfrm>
            <a:off x="2843808" y="516648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71 Elipse"/>
          <p:cNvSpPr/>
          <p:nvPr/>
        </p:nvSpPr>
        <p:spPr>
          <a:xfrm>
            <a:off x="3923928" y="522303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72 CuadroTexto"/>
          <p:cNvSpPr txBox="1"/>
          <p:nvPr/>
        </p:nvSpPr>
        <p:spPr>
          <a:xfrm>
            <a:off x="2538114" y="4036422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g1</a:t>
            </a:r>
            <a:endParaRPr lang="es-ES" dirty="0"/>
          </a:p>
        </p:txBody>
      </p:sp>
      <p:sp>
        <p:nvSpPr>
          <p:cNvPr id="74" name="73 CuadroTexto"/>
          <p:cNvSpPr txBox="1"/>
          <p:nvPr/>
        </p:nvSpPr>
        <p:spPr>
          <a:xfrm>
            <a:off x="2865166" y="4797152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g2</a:t>
            </a:r>
            <a:endParaRPr lang="es-ES" dirty="0"/>
          </a:p>
        </p:txBody>
      </p:sp>
      <p:sp>
        <p:nvSpPr>
          <p:cNvPr id="75" name="74 CuadroTexto"/>
          <p:cNvSpPr txBox="1"/>
          <p:nvPr/>
        </p:nvSpPr>
        <p:spPr>
          <a:xfrm>
            <a:off x="3765266" y="3964464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g3</a:t>
            </a:r>
            <a:endParaRPr lang="es-ES" dirty="0"/>
          </a:p>
        </p:txBody>
      </p:sp>
      <p:sp>
        <p:nvSpPr>
          <p:cNvPr id="76" name="75 CuadroTexto"/>
          <p:cNvSpPr txBox="1"/>
          <p:nvPr/>
        </p:nvSpPr>
        <p:spPr>
          <a:xfrm>
            <a:off x="3918410" y="486915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g4</a:t>
            </a:r>
            <a:endParaRPr lang="es-ES" dirty="0"/>
          </a:p>
        </p:txBody>
      </p:sp>
      <p:sp>
        <p:nvSpPr>
          <p:cNvPr id="77" name="76 Elipse"/>
          <p:cNvSpPr/>
          <p:nvPr/>
        </p:nvSpPr>
        <p:spPr>
          <a:xfrm>
            <a:off x="2915816" y="448038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77 CuadroTexto"/>
          <p:cNvSpPr txBox="1"/>
          <p:nvPr/>
        </p:nvSpPr>
        <p:spPr>
          <a:xfrm>
            <a:off x="2920452" y="410843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g5</a:t>
            </a:r>
            <a:endParaRPr lang="es-ES" dirty="0"/>
          </a:p>
        </p:txBody>
      </p:sp>
      <p:cxnSp>
        <p:nvCxnSpPr>
          <p:cNvPr id="79" name="78 Conector recto"/>
          <p:cNvCxnSpPr/>
          <p:nvPr/>
        </p:nvCxnSpPr>
        <p:spPr>
          <a:xfrm>
            <a:off x="3491880" y="3926247"/>
            <a:ext cx="0" cy="1807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79 CuadroTexto"/>
          <p:cNvSpPr txBox="1"/>
          <p:nvPr/>
        </p:nvSpPr>
        <p:spPr>
          <a:xfrm>
            <a:off x="3295124" y="3591036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x1</a:t>
            </a:r>
            <a:endParaRPr lang="es-ES" dirty="0"/>
          </a:p>
        </p:txBody>
      </p:sp>
      <p:sp>
        <p:nvSpPr>
          <p:cNvPr id="81" name="80 Elipse"/>
          <p:cNvSpPr/>
          <p:nvPr/>
        </p:nvSpPr>
        <p:spPr>
          <a:xfrm>
            <a:off x="2336726" y="5367051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81 CuadroTexto"/>
          <p:cNvSpPr txBox="1"/>
          <p:nvPr/>
        </p:nvSpPr>
        <p:spPr>
          <a:xfrm>
            <a:off x="2361110" y="4997719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g6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83" name="82 Elipse"/>
          <p:cNvSpPr/>
          <p:nvPr/>
        </p:nvSpPr>
        <p:spPr>
          <a:xfrm>
            <a:off x="2326047" y="4608737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83 CuadroTexto"/>
          <p:cNvSpPr txBox="1"/>
          <p:nvPr/>
        </p:nvSpPr>
        <p:spPr>
          <a:xfrm>
            <a:off x="2217094" y="422431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g8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85" name="84 Elipse"/>
          <p:cNvSpPr/>
          <p:nvPr/>
        </p:nvSpPr>
        <p:spPr>
          <a:xfrm>
            <a:off x="3918410" y="462440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85 CuadroTexto"/>
          <p:cNvSpPr txBox="1"/>
          <p:nvPr/>
        </p:nvSpPr>
        <p:spPr>
          <a:xfrm>
            <a:off x="3942794" y="425507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g7</a:t>
            </a:r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87" name="86 Conector recto"/>
          <p:cNvCxnSpPr/>
          <p:nvPr/>
        </p:nvCxnSpPr>
        <p:spPr>
          <a:xfrm>
            <a:off x="2190689" y="4869158"/>
            <a:ext cx="21652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89 CuadroTexto"/>
          <p:cNvSpPr txBox="1"/>
          <p:nvPr/>
        </p:nvSpPr>
        <p:spPr>
          <a:xfrm>
            <a:off x="1851184" y="469641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y1</a:t>
            </a:r>
            <a:endParaRPr lang="es-ES" dirty="0"/>
          </a:p>
        </p:txBody>
      </p:sp>
      <p:graphicFrame>
        <p:nvGraphicFramePr>
          <p:cNvPr id="89" name="8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003073"/>
              </p:ext>
            </p:extLst>
          </p:nvPr>
        </p:nvGraphicFramePr>
        <p:xfrm>
          <a:off x="875183" y="5733256"/>
          <a:ext cx="3505202" cy="533400"/>
        </p:xfrm>
        <a:graphic>
          <a:graphicData uri="http://schemas.openxmlformats.org/drawingml/2006/table">
            <a:tbl>
              <a:tblPr/>
              <a:tblGrid>
                <a:gridCol w="291291"/>
                <a:gridCol w="291291"/>
                <a:gridCol w="301001"/>
                <a:gridCol w="291291"/>
                <a:gridCol w="291291"/>
                <a:gridCol w="291291"/>
                <a:gridCol w="291291"/>
                <a:gridCol w="291291"/>
                <a:gridCol w="291291"/>
                <a:gridCol w="291291"/>
                <a:gridCol w="291291"/>
                <a:gridCol w="291291"/>
              </a:tblGrid>
              <a:tr h="266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3" name="92 CuadroTexto"/>
          <p:cNvSpPr txBox="1"/>
          <p:nvPr/>
        </p:nvSpPr>
        <p:spPr>
          <a:xfrm>
            <a:off x="155575" y="3947658"/>
            <a:ext cx="10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Directory</a:t>
            </a:r>
            <a:endParaRPr lang="es-ES" b="1" dirty="0"/>
          </a:p>
        </p:txBody>
      </p:sp>
      <p:sp>
        <p:nvSpPr>
          <p:cNvPr id="94" name="93 CuadroTexto"/>
          <p:cNvSpPr txBox="1"/>
          <p:nvPr/>
        </p:nvSpPr>
        <p:spPr>
          <a:xfrm>
            <a:off x="155575" y="4560637"/>
            <a:ext cx="80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ScaleX</a:t>
            </a:r>
            <a:endParaRPr lang="es-ES" b="1" dirty="0"/>
          </a:p>
        </p:txBody>
      </p:sp>
      <p:sp>
        <p:nvSpPr>
          <p:cNvPr id="95" name="94 CuadroTexto"/>
          <p:cNvSpPr txBox="1"/>
          <p:nvPr/>
        </p:nvSpPr>
        <p:spPr>
          <a:xfrm>
            <a:off x="155575" y="5075892"/>
            <a:ext cx="79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ScaleY</a:t>
            </a:r>
            <a:endParaRPr lang="es-ES" b="1" dirty="0"/>
          </a:p>
        </p:txBody>
      </p:sp>
      <p:graphicFrame>
        <p:nvGraphicFramePr>
          <p:cNvPr id="98" name="9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921398"/>
              </p:ext>
            </p:extLst>
          </p:nvPr>
        </p:nvGraphicFramePr>
        <p:xfrm>
          <a:off x="1226124" y="4674468"/>
          <a:ext cx="292100" cy="266700"/>
        </p:xfrm>
        <a:graphic>
          <a:graphicData uri="http://schemas.openxmlformats.org/drawingml/2006/table">
            <a:tbl>
              <a:tblPr/>
              <a:tblGrid>
                <a:gridCol w="292100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2" name="9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54657"/>
              </p:ext>
            </p:extLst>
          </p:nvPr>
        </p:nvGraphicFramePr>
        <p:xfrm>
          <a:off x="1226124" y="3884425"/>
          <a:ext cx="584200" cy="533400"/>
        </p:xfrm>
        <a:graphic>
          <a:graphicData uri="http://schemas.openxmlformats.org/drawingml/2006/table">
            <a:tbl>
              <a:tblPr/>
              <a:tblGrid>
                <a:gridCol w="293679"/>
                <a:gridCol w="290521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0" name="9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021599"/>
              </p:ext>
            </p:extLst>
          </p:nvPr>
        </p:nvGraphicFramePr>
        <p:xfrm>
          <a:off x="1189600" y="5161693"/>
          <a:ext cx="292100" cy="266700"/>
        </p:xfrm>
        <a:graphic>
          <a:graphicData uri="http://schemas.openxmlformats.org/drawingml/2006/table">
            <a:tbl>
              <a:tblPr/>
              <a:tblGrid>
                <a:gridCol w="292100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5" name="104 Rectángulo"/>
          <p:cNvSpPr/>
          <p:nvPr/>
        </p:nvSpPr>
        <p:spPr>
          <a:xfrm>
            <a:off x="6572398" y="3926247"/>
            <a:ext cx="2160240" cy="1807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6" name="105 Elipse"/>
          <p:cNvSpPr/>
          <p:nvPr/>
        </p:nvSpPr>
        <p:spPr>
          <a:xfrm>
            <a:off x="6932438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7" name="106 Elipse"/>
          <p:cNvSpPr/>
          <p:nvPr/>
        </p:nvSpPr>
        <p:spPr>
          <a:xfrm>
            <a:off x="8084566" y="422108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8" name="107 Elipse"/>
          <p:cNvSpPr/>
          <p:nvPr/>
        </p:nvSpPr>
        <p:spPr>
          <a:xfrm>
            <a:off x="7220470" y="516648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9" name="108 Elipse"/>
          <p:cNvSpPr/>
          <p:nvPr/>
        </p:nvSpPr>
        <p:spPr>
          <a:xfrm>
            <a:off x="8300590" y="522303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109 CuadroTexto"/>
          <p:cNvSpPr txBox="1"/>
          <p:nvPr/>
        </p:nvSpPr>
        <p:spPr>
          <a:xfrm>
            <a:off x="6914776" y="4036422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g1</a:t>
            </a:r>
            <a:endParaRPr lang="es-ES" dirty="0"/>
          </a:p>
        </p:txBody>
      </p:sp>
      <p:sp>
        <p:nvSpPr>
          <p:cNvPr id="111" name="110 CuadroTexto"/>
          <p:cNvSpPr txBox="1"/>
          <p:nvPr/>
        </p:nvSpPr>
        <p:spPr>
          <a:xfrm>
            <a:off x="7241828" y="4797152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g2</a:t>
            </a:r>
            <a:endParaRPr lang="es-ES" dirty="0"/>
          </a:p>
        </p:txBody>
      </p:sp>
      <p:sp>
        <p:nvSpPr>
          <p:cNvPr id="112" name="111 CuadroTexto"/>
          <p:cNvSpPr txBox="1"/>
          <p:nvPr/>
        </p:nvSpPr>
        <p:spPr>
          <a:xfrm>
            <a:off x="8141928" y="3964464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g3</a:t>
            </a:r>
            <a:endParaRPr lang="es-ES" dirty="0"/>
          </a:p>
        </p:txBody>
      </p:sp>
      <p:sp>
        <p:nvSpPr>
          <p:cNvPr id="113" name="112 CuadroTexto"/>
          <p:cNvSpPr txBox="1"/>
          <p:nvPr/>
        </p:nvSpPr>
        <p:spPr>
          <a:xfrm>
            <a:off x="8295072" y="486915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g4</a:t>
            </a:r>
            <a:endParaRPr lang="es-ES" dirty="0"/>
          </a:p>
        </p:txBody>
      </p:sp>
      <p:sp>
        <p:nvSpPr>
          <p:cNvPr id="114" name="113 Elipse"/>
          <p:cNvSpPr/>
          <p:nvPr/>
        </p:nvSpPr>
        <p:spPr>
          <a:xfrm>
            <a:off x="7292478" y="448038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114 CuadroTexto"/>
          <p:cNvSpPr txBox="1"/>
          <p:nvPr/>
        </p:nvSpPr>
        <p:spPr>
          <a:xfrm>
            <a:off x="7297114" y="410843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g5</a:t>
            </a:r>
            <a:endParaRPr lang="es-ES" dirty="0"/>
          </a:p>
        </p:txBody>
      </p:sp>
      <p:cxnSp>
        <p:nvCxnSpPr>
          <p:cNvPr id="116" name="115 Conector recto"/>
          <p:cNvCxnSpPr/>
          <p:nvPr/>
        </p:nvCxnSpPr>
        <p:spPr>
          <a:xfrm>
            <a:off x="7868542" y="3926247"/>
            <a:ext cx="0" cy="1807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116 Elipse"/>
          <p:cNvSpPr/>
          <p:nvPr/>
        </p:nvSpPr>
        <p:spPr>
          <a:xfrm>
            <a:off x="6713388" y="536705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117 CuadroTexto"/>
          <p:cNvSpPr txBox="1"/>
          <p:nvPr/>
        </p:nvSpPr>
        <p:spPr>
          <a:xfrm>
            <a:off x="6737772" y="4997719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g6</a:t>
            </a:r>
            <a:endParaRPr lang="es-ES" dirty="0"/>
          </a:p>
        </p:txBody>
      </p:sp>
      <p:sp>
        <p:nvSpPr>
          <p:cNvPr id="119" name="118 Elipse"/>
          <p:cNvSpPr/>
          <p:nvPr/>
        </p:nvSpPr>
        <p:spPr>
          <a:xfrm>
            <a:off x="6702709" y="4608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119 CuadroTexto"/>
          <p:cNvSpPr txBox="1"/>
          <p:nvPr/>
        </p:nvSpPr>
        <p:spPr>
          <a:xfrm>
            <a:off x="6593756" y="422431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g8</a:t>
            </a:r>
            <a:endParaRPr lang="es-ES" dirty="0"/>
          </a:p>
        </p:txBody>
      </p:sp>
      <p:sp>
        <p:nvSpPr>
          <p:cNvPr id="121" name="120 Elipse"/>
          <p:cNvSpPr/>
          <p:nvPr/>
        </p:nvSpPr>
        <p:spPr>
          <a:xfrm>
            <a:off x="8295072" y="462440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" name="121 CuadroTexto"/>
          <p:cNvSpPr txBox="1"/>
          <p:nvPr/>
        </p:nvSpPr>
        <p:spPr>
          <a:xfrm>
            <a:off x="8319456" y="425507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g7</a:t>
            </a:r>
            <a:endParaRPr lang="es-ES" dirty="0"/>
          </a:p>
        </p:txBody>
      </p:sp>
      <p:cxnSp>
        <p:nvCxnSpPr>
          <p:cNvPr id="123" name="122 Conector recto"/>
          <p:cNvCxnSpPr/>
          <p:nvPr/>
        </p:nvCxnSpPr>
        <p:spPr>
          <a:xfrm>
            <a:off x="6567351" y="4869158"/>
            <a:ext cx="21652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123 CuadroTexto"/>
          <p:cNvSpPr txBox="1"/>
          <p:nvPr/>
        </p:nvSpPr>
        <p:spPr>
          <a:xfrm>
            <a:off x="6227846" y="469641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y1</a:t>
            </a:r>
            <a:endParaRPr lang="es-ES" dirty="0"/>
          </a:p>
        </p:txBody>
      </p:sp>
      <p:sp>
        <p:nvSpPr>
          <p:cNvPr id="126" name="125 CuadroTexto"/>
          <p:cNvSpPr txBox="1"/>
          <p:nvPr/>
        </p:nvSpPr>
        <p:spPr>
          <a:xfrm>
            <a:off x="4532237" y="3947658"/>
            <a:ext cx="10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Directory</a:t>
            </a:r>
            <a:endParaRPr lang="es-ES" b="1" dirty="0"/>
          </a:p>
        </p:txBody>
      </p:sp>
      <p:sp>
        <p:nvSpPr>
          <p:cNvPr id="127" name="126 CuadroTexto"/>
          <p:cNvSpPr txBox="1"/>
          <p:nvPr/>
        </p:nvSpPr>
        <p:spPr>
          <a:xfrm>
            <a:off x="4532237" y="4560637"/>
            <a:ext cx="80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ScaleX</a:t>
            </a:r>
            <a:endParaRPr lang="es-ES" b="1" dirty="0"/>
          </a:p>
        </p:txBody>
      </p:sp>
      <p:sp>
        <p:nvSpPr>
          <p:cNvPr id="128" name="127 CuadroTexto"/>
          <p:cNvSpPr txBox="1"/>
          <p:nvPr/>
        </p:nvSpPr>
        <p:spPr>
          <a:xfrm>
            <a:off x="4532237" y="5075892"/>
            <a:ext cx="79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ScaleY</a:t>
            </a:r>
            <a:endParaRPr lang="es-ES" b="1" dirty="0"/>
          </a:p>
        </p:txBody>
      </p:sp>
      <p:graphicFrame>
        <p:nvGraphicFramePr>
          <p:cNvPr id="129" name="1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921398"/>
              </p:ext>
            </p:extLst>
          </p:nvPr>
        </p:nvGraphicFramePr>
        <p:xfrm>
          <a:off x="5602786" y="4674468"/>
          <a:ext cx="292100" cy="266700"/>
        </p:xfrm>
        <a:graphic>
          <a:graphicData uri="http://schemas.openxmlformats.org/drawingml/2006/table">
            <a:tbl>
              <a:tblPr/>
              <a:tblGrid>
                <a:gridCol w="292100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0" name="1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475817"/>
              </p:ext>
            </p:extLst>
          </p:nvPr>
        </p:nvGraphicFramePr>
        <p:xfrm>
          <a:off x="5602786" y="3884425"/>
          <a:ext cx="584200" cy="533400"/>
        </p:xfrm>
        <a:graphic>
          <a:graphicData uri="http://schemas.openxmlformats.org/drawingml/2006/table">
            <a:tbl>
              <a:tblPr/>
              <a:tblGrid>
                <a:gridCol w="293679"/>
                <a:gridCol w="290521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p4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1" name="13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021599"/>
              </p:ext>
            </p:extLst>
          </p:nvPr>
        </p:nvGraphicFramePr>
        <p:xfrm>
          <a:off x="5566262" y="5161693"/>
          <a:ext cx="292100" cy="266700"/>
        </p:xfrm>
        <a:graphic>
          <a:graphicData uri="http://schemas.openxmlformats.org/drawingml/2006/table">
            <a:tbl>
              <a:tblPr/>
              <a:tblGrid>
                <a:gridCol w="292100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2" name="131 CuadroTexto"/>
          <p:cNvSpPr txBox="1"/>
          <p:nvPr/>
        </p:nvSpPr>
        <p:spPr>
          <a:xfrm>
            <a:off x="7667848" y="3591036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x1</a:t>
            </a:r>
            <a:endParaRPr lang="es-ES" dirty="0"/>
          </a:p>
        </p:txBody>
      </p:sp>
      <p:sp>
        <p:nvSpPr>
          <p:cNvPr id="133" name="132 Elipse"/>
          <p:cNvSpPr/>
          <p:nvPr/>
        </p:nvSpPr>
        <p:spPr>
          <a:xfrm>
            <a:off x="7962800" y="5498317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4" name="133 Elipse"/>
          <p:cNvSpPr/>
          <p:nvPr/>
        </p:nvSpPr>
        <p:spPr>
          <a:xfrm>
            <a:off x="7962800" y="51571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5" name="134 CuadroTexto"/>
          <p:cNvSpPr txBox="1"/>
          <p:nvPr/>
        </p:nvSpPr>
        <p:spPr>
          <a:xfrm>
            <a:off x="8068920" y="5276111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g9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36" name="135 CuadroTexto"/>
          <p:cNvSpPr txBox="1"/>
          <p:nvPr/>
        </p:nvSpPr>
        <p:spPr>
          <a:xfrm>
            <a:off x="7956390" y="479715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g10</a:t>
            </a:r>
            <a:endParaRPr lang="es-ES" dirty="0">
              <a:solidFill>
                <a:srgbClr val="FF0000"/>
              </a:solidFill>
            </a:endParaRPr>
          </a:p>
        </p:txBody>
      </p:sp>
      <p:graphicFrame>
        <p:nvGraphicFramePr>
          <p:cNvPr id="104" name="10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66283"/>
              </p:ext>
            </p:extLst>
          </p:nvPr>
        </p:nvGraphicFramePr>
        <p:xfrm>
          <a:off x="4478227" y="5765752"/>
          <a:ext cx="4673604" cy="533400"/>
        </p:xfrm>
        <a:graphic>
          <a:graphicData uri="http://schemas.openxmlformats.org/drawingml/2006/table">
            <a:tbl>
              <a:tblPr/>
              <a:tblGrid>
                <a:gridCol w="291493"/>
                <a:gridCol w="291493"/>
                <a:gridCol w="301209"/>
                <a:gridCol w="291493"/>
                <a:gridCol w="291493"/>
                <a:gridCol w="291493"/>
                <a:gridCol w="291493"/>
                <a:gridCol w="291493"/>
                <a:gridCol w="291493"/>
                <a:gridCol w="291493"/>
                <a:gridCol w="291493"/>
                <a:gridCol w="291493"/>
                <a:gridCol w="291493"/>
                <a:gridCol w="291493"/>
                <a:gridCol w="582986"/>
              </a:tblGrid>
              <a:tr h="266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24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54" grpId="0" animBg="1"/>
      <p:bldP spid="55" grpId="0"/>
      <p:bldP spid="57" grpId="0"/>
      <p:bldP spid="67" grpId="0" animBg="1"/>
      <p:bldP spid="69" grpId="0" animBg="1"/>
      <p:bldP spid="70" grpId="0" animBg="1"/>
      <p:bldP spid="71" grpId="0" animBg="1"/>
      <p:bldP spid="72" grpId="0" animBg="1"/>
      <p:bldP spid="73" grpId="0"/>
      <p:bldP spid="74" grpId="0"/>
      <p:bldP spid="75" grpId="0"/>
      <p:bldP spid="76" grpId="0"/>
      <p:bldP spid="77" grpId="0" animBg="1"/>
      <p:bldP spid="78" grpId="0"/>
      <p:bldP spid="80" grpId="0"/>
      <p:bldP spid="81" grpId="0" animBg="1"/>
      <p:bldP spid="82" grpId="0"/>
      <p:bldP spid="83" grpId="0" animBg="1"/>
      <p:bldP spid="84" grpId="0"/>
      <p:bldP spid="85" grpId="0" animBg="1"/>
      <p:bldP spid="86" grpId="0"/>
      <p:bldP spid="90" grpId="0"/>
      <p:bldP spid="93" grpId="0"/>
      <p:bldP spid="94" grpId="0"/>
      <p:bldP spid="95" grpId="0"/>
      <p:bldP spid="105" grpId="0" animBg="1"/>
      <p:bldP spid="106" grpId="0" animBg="1"/>
      <p:bldP spid="107" grpId="0" animBg="1"/>
      <p:bldP spid="108" grpId="0" animBg="1"/>
      <p:bldP spid="109" grpId="0" animBg="1"/>
      <p:bldP spid="110" grpId="0"/>
      <p:bldP spid="111" grpId="0"/>
      <p:bldP spid="112" grpId="0"/>
      <p:bldP spid="113" grpId="0"/>
      <p:bldP spid="114" grpId="0" animBg="1"/>
      <p:bldP spid="115" grpId="0"/>
      <p:bldP spid="117" grpId="0" animBg="1"/>
      <p:bldP spid="118" grpId="0"/>
      <p:bldP spid="119" grpId="0" animBg="1"/>
      <p:bldP spid="120" grpId="0"/>
      <p:bldP spid="121" grpId="0" animBg="1"/>
      <p:bldP spid="122" grpId="0"/>
      <p:bldP spid="124" grpId="0"/>
      <p:bldP spid="126" grpId="0"/>
      <p:bldP spid="127" grpId="0"/>
      <p:bldP spid="128" grpId="0"/>
      <p:bldP spid="132" grpId="0"/>
      <p:bldP spid="133" grpId="0" animBg="1"/>
      <p:bldP spid="134" grpId="0" animBg="1"/>
      <p:bldP spid="135" grpId="0"/>
      <p:bldP spid="1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Structures and Algorithms (7/9)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477977"/>
            <a:ext cx="216024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R-Tree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6" y="2204864"/>
            <a:ext cx="47815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260" y="1124744"/>
            <a:ext cx="533945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4 Marcador de texto"/>
          <p:cNvSpPr txBox="1">
            <a:spLocks/>
          </p:cNvSpPr>
          <p:nvPr/>
        </p:nvSpPr>
        <p:spPr>
          <a:xfrm>
            <a:off x="4764533" y="3212976"/>
            <a:ext cx="4183185" cy="24482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In-depth balanced tree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Number of entries between m and M, where m </a:t>
            </a:r>
            <a:r>
              <a:rPr lang="en-US" dirty="0" smtClean="0">
                <a:solidFill>
                  <a:srgbClr val="000000"/>
                </a:solidFill>
                <a:sym typeface="Symbol"/>
              </a:rPr>
              <a:t> [0, M/2]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Root has at least 2 entries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All leaves at the same level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Variants try to reduce overlapping of rectangles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Split nodes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Minimize total area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Minimize overlapping</a:t>
            </a:r>
          </a:p>
        </p:txBody>
      </p:sp>
      <p:sp>
        <p:nvSpPr>
          <p:cNvPr id="5" name="4 Nube"/>
          <p:cNvSpPr/>
          <p:nvPr/>
        </p:nvSpPr>
        <p:spPr>
          <a:xfrm>
            <a:off x="7236296" y="5229200"/>
            <a:ext cx="1711422" cy="720080"/>
          </a:xfrm>
          <a:prstGeom prst="cloud">
            <a:avLst/>
          </a:prstGeom>
          <a:solidFill>
            <a:srgbClr val="F65E25"/>
          </a:solidFill>
          <a:ln>
            <a:solidFill>
              <a:srgbClr val="F65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/>
              <a:t>Problem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94142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Traditional Applications (1/4)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-108520" y="1477977"/>
            <a:ext cx="6624736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Environmental Monitoring and Modeling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49255"/>
            <a:ext cx="5228455" cy="310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78351"/>
            <a:ext cx="5439979" cy="323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230330" y="6309320"/>
            <a:ext cx="15331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https://ioos.noaa.gov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100025" y="5229200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http://www.meteogalicia.gal</a:t>
            </a:r>
          </a:p>
        </p:txBody>
      </p:sp>
    </p:spTree>
    <p:extLst>
      <p:ext uri="{BB962C8B-B14F-4D97-AF65-F5344CB8AC3E}">
        <p14:creationId xmlns:p14="http://schemas.microsoft.com/office/powerpoint/2010/main" val="409005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Structures and Algorithms (8/9)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24744"/>
            <a:ext cx="8931275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987824" y="1097980"/>
            <a:ext cx="220714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Gaede</a:t>
            </a:r>
            <a:r>
              <a:rPr lang="es-ES" dirty="0" smtClean="0">
                <a:solidFill>
                  <a:srgbClr val="FF0000"/>
                </a:solidFill>
              </a:rPr>
              <a:t>, </a:t>
            </a:r>
            <a:r>
              <a:rPr lang="es-ES" dirty="0" err="1" smtClean="0">
                <a:solidFill>
                  <a:srgbClr val="FF0000"/>
                </a:solidFill>
              </a:rPr>
              <a:t>Günther</a:t>
            </a:r>
            <a:r>
              <a:rPr lang="es-ES" dirty="0" smtClean="0">
                <a:solidFill>
                  <a:srgbClr val="FF0000"/>
                </a:solidFill>
              </a:rPr>
              <a:t> 1998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0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84 Rectángulo"/>
          <p:cNvSpPr/>
          <p:nvPr/>
        </p:nvSpPr>
        <p:spPr>
          <a:xfrm>
            <a:off x="7530480" y="2016804"/>
            <a:ext cx="296335" cy="620108"/>
          </a:xfrm>
          <a:prstGeom prst="rect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83 Rectángulo"/>
          <p:cNvSpPr/>
          <p:nvPr/>
        </p:nvSpPr>
        <p:spPr>
          <a:xfrm>
            <a:off x="6648081" y="2329017"/>
            <a:ext cx="586043" cy="312212"/>
          </a:xfrm>
          <a:prstGeom prst="rect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37" name="14336 Rectángulo"/>
          <p:cNvSpPr/>
          <p:nvPr/>
        </p:nvSpPr>
        <p:spPr>
          <a:xfrm>
            <a:off x="6084167" y="2649318"/>
            <a:ext cx="297533" cy="264393"/>
          </a:xfrm>
          <a:prstGeom prst="rect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Structures and Algorithms (9/9)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477977"/>
            <a:ext cx="2664297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Algorithms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14 Marcador de texto"/>
          <p:cNvSpPr txBox="1">
            <a:spLocks/>
          </p:cNvSpPr>
          <p:nvPr/>
        </p:nvSpPr>
        <p:spPr>
          <a:xfrm>
            <a:off x="395288" y="1916832"/>
            <a:ext cx="4104704" cy="11520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Example: Plane-sweep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Intersections of a set of rectangles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Avoid all pair-wise intersections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4932040" y="1124744"/>
            <a:ext cx="0" cy="23692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 flipH="1">
            <a:off x="4932040" y="3493976"/>
            <a:ext cx="4104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5220072" y="1124744"/>
            <a:ext cx="0" cy="2369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5508104" y="1124744"/>
            <a:ext cx="0" cy="2369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5796136" y="1124744"/>
            <a:ext cx="0" cy="2369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6084168" y="1124744"/>
            <a:ext cx="0" cy="2369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6372200" y="1124744"/>
            <a:ext cx="0" cy="2369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6660232" y="1124744"/>
            <a:ext cx="0" cy="2369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6948264" y="1124744"/>
            <a:ext cx="0" cy="2369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7236296" y="1124744"/>
            <a:ext cx="0" cy="2369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7524328" y="1124744"/>
            <a:ext cx="0" cy="2369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7812360" y="1124744"/>
            <a:ext cx="0" cy="2369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8100392" y="1124744"/>
            <a:ext cx="0" cy="2369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8388424" y="1124744"/>
            <a:ext cx="0" cy="2369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5076056" y="35766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5357240" y="35766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35" name="34 CuadroTexto"/>
          <p:cNvSpPr txBox="1"/>
          <p:nvPr/>
        </p:nvSpPr>
        <p:spPr>
          <a:xfrm>
            <a:off x="5664529" y="35766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36" name="35 CuadroTexto"/>
          <p:cNvSpPr txBox="1"/>
          <p:nvPr/>
        </p:nvSpPr>
        <p:spPr>
          <a:xfrm>
            <a:off x="5927743" y="35766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37" name="36 CuadroTexto"/>
          <p:cNvSpPr txBox="1"/>
          <p:nvPr/>
        </p:nvSpPr>
        <p:spPr>
          <a:xfrm>
            <a:off x="6240593" y="35766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8" name="37 CuadroTexto"/>
          <p:cNvSpPr txBox="1"/>
          <p:nvPr/>
        </p:nvSpPr>
        <p:spPr>
          <a:xfrm>
            <a:off x="6528625" y="35766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39" name="38 CuadroTexto"/>
          <p:cNvSpPr txBox="1"/>
          <p:nvPr/>
        </p:nvSpPr>
        <p:spPr>
          <a:xfrm>
            <a:off x="6816657" y="35766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40" name="39 CuadroTexto"/>
          <p:cNvSpPr txBox="1"/>
          <p:nvPr/>
        </p:nvSpPr>
        <p:spPr>
          <a:xfrm>
            <a:off x="7104689" y="35766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41" name="40 CuadroTexto"/>
          <p:cNvSpPr txBox="1"/>
          <p:nvPr/>
        </p:nvSpPr>
        <p:spPr>
          <a:xfrm>
            <a:off x="7392721" y="35766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42" name="41 CuadroTexto"/>
          <p:cNvSpPr txBox="1"/>
          <p:nvPr/>
        </p:nvSpPr>
        <p:spPr>
          <a:xfrm>
            <a:off x="7655935" y="35766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44" name="43 CuadroTexto"/>
          <p:cNvSpPr txBox="1"/>
          <p:nvPr/>
        </p:nvSpPr>
        <p:spPr>
          <a:xfrm>
            <a:off x="7929512" y="35766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45" name="44 CuadroTexto"/>
          <p:cNvSpPr txBox="1"/>
          <p:nvPr/>
        </p:nvSpPr>
        <p:spPr>
          <a:xfrm>
            <a:off x="8217544" y="35766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12</a:t>
            </a:r>
            <a:endParaRPr lang="en-US" sz="1200" dirty="0"/>
          </a:p>
        </p:txBody>
      </p:sp>
      <p:cxnSp>
        <p:nvCxnSpPr>
          <p:cNvPr id="46" name="45 Conector recto"/>
          <p:cNvCxnSpPr/>
          <p:nvPr/>
        </p:nvCxnSpPr>
        <p:spPr>
          <a:xfrm flipH="1" flipV="1">
            <a:off x="4932040" y="3212976"/>
            <a:ext cx="3888433" cy="86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"/>
          <p:cNvCxnSpPr/>
          <p:nvPr/>
        </p:nvCxnSpPr>
        <p:spPr>
          <a:xfrm flipH="1" flipV="1">
            <a:off x="4932040" y="2924944"/>
            <a:ext cx="3888433" cy="86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recto"/>
          <p:cNvCxnSpPr/>
          <p:nvPr/>
        </p:nvCxnSpPr>
        <p:spPr>
          <a:xfrm flipH="1" flipV="1">
            <a:off x="4932040" y="2636912"/>
            <a:ext cx="3888433" cy="86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"/>
          <p:cNvCxnSpPr/>
          <p:nvPr/>
        </p:nvCxnSpPr>
        <p:spPr>
          <a:xfrm flipH="1" flipV="1">
            <a:off x="4932040" y="2309360"/>
            <a:ext cx="3888433" cy="86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"/>
          <p:cNvCxnSpPr/>
          <p:nvPr/>
        </p:nvCxnSpPr>
        <p:spPr>
          <a:xfrm flipH="1" flipV="1">
            <a:off x="4932040" y="1988840"/>
            <a:ext cx="3888433" cy="86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"/>
          <p:cNvCxnSpPr/>
          <p:nvPr/>
        </p:nvCxnSpPr>
        <p:spPr>
          <a:xfrm flipH="1" flipV="1">
            <a:off x="4932040" y="1688772"/>
            <a:ext cx="3888433" cy="86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"/>
          <p:cNvCxnSpPr/>
          <p:nvPr/>
        </p:nvCxnSpPr>
        <p:spPr>
          <a:xfrm flipH="1" flipV="1">
            <a:off x="4932040" y="1412776"/>
            <a:ext cx="3888433" cy="86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56 CuadroTexto"/>
          <p:cNvSpPr txBox="1"/>
          <p:nvPr/>
        </p:nvSpPr>
        <p:spPr>
          <a:xfrm>
            <a:off x="4668826" y="307447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58" name="57 CuadroTexto"/>
          <p:cNvSpPr txBox="1"/>
          <p:nvPr/>
        </p:nvSpPr>
        <p:spPr>
          <a:xfrm>
            <a:off x="4668826" y="279747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59" name="58 CuadroTexto"/>
          <p:cNvSpPr txBox="1"/>
          <p:nvPr/>
        </p:nvSpPr>
        <p:spPr>
          <a:xfrm>
            <a:off x="4668826" y="25214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60" name="59 CuadroTexto"/>
          <p:cNvSpPr txBox="1"/>
          <p:nvPr/>
        </p:nvSpPr>
        <p:spPr>
          <a:xfrm>
            <a:off x="4668826" y="217994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61" name="60 CuadroTexto"/>
          <p:cNvSpPr txBox="1"/>
          <p:nvPr/>
        </p:nvSpPr>
        <p:spPr>
          <a:xfrm>
            <a:off x="4668826" y="185897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62" name="61 CuadroTexto"/>
          <p:cNvSpPr txBox="1"/>
          <p:nvPr/>
        </p:nvSpPr>
        <p:spPr>
          <a:xfrm>
            <a:off x="4668826" y="158166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63" name="62 CuadroTexto"/>
          <p:cNvSpPr txBox="1"/>
          <p:nvPr/>
        </p:nvSpPr>
        <p:spPr>
          <a:xfrm>
            <a:off x="4668826" y="128290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49" name="48 Rectángulo"/>
          <p:cNvSpPr/>
          <p:nvPr/>
        </p:nvSpPr>
        <p:spPr>
          <a:xfrm>
            <a:off x="6084168" y="2329016"/>
            <a:ext cx="1152128" cy="58469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64 Rectángulo"/>
          <p:cNvSpPr/>
          <p:nvPr/>
        </p:nvSpPr>
        <p:spPr>
          <a:xfrm>
            <a:off x="5524235" y="1405756"/>
            <a:ext cx="847965" cy="58469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65 Rectángulo"/>
          <p:cNvSpPr/>
          <p:nvPr/>
        </p:nvSpPr>
        <p:spPr>
          <a:xfrm>
            <a:off x="6655888" y="1720164"/>
            <a:ext cx="1156472" cy="92915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66 Rectángulo"/>
          <p:cNvSpPr/>
          <p:nvPr/>
        </p:nvSpPr>
        <p:spPr>
          <a:xfrm>
            <a:off x="7524328" y="1997472"/>
            <a:ext cx="555589" cy="149650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67 Rectángulo"/>
          <p:cNvSpPr/>
          <p:nvPr/>
        </p:nvSpPr>
        <p:spPr>
          <a:xfrm>
            <a:off x="5220073" y="2654275"/>
            <a:ext cx="1161628" cy="58469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49 CuadroTexto"/>
          <p:cNvSpPr txBox="1"/>
          <p:nvPr/>
        </p:nvSpPr>
        <p:spPr>
          <a:xfrm>
            <a:off x="5291724" y="2745724"/>
            <a:ext cx="2776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</a:rPr>
              <a:t>A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0" name="69 CuadroTexto"/>
          <p:cNvSpPr txBox="1"/>
          <p:nvPr/>
        </p:nvSpPr>
        <p:spPr>
          <a:xfrm>
            <a:off x="5635411" y="1546541"/>
            <a:ext cx="2712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</a:rPr>
              <a:t>B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1" name="70 CuadroTexto"/>
          <p:cNvSpPr txBox="1"/>
          <p:nvPr/>
        </p:nvSpPr>
        <p:spPr>
          <a:xfrm>
            <a:off x="6300192" y="2359913"/>
            <a:ext cx="2664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</a:rPr>
              <a:t>C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2" name="71 CuadroTexto"/>
          <p:cNvSpPr txBox="1"/>
          <p:nvPr/>
        </p:nvSpPr>
        <p:spPr>
          <a:xfrm>
            <a:off x="6737436" y="1867529"/>
            <a:ext cx="2824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</a:rPr>
              <a:t>D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3" name="72 CuadroTexto"/>
          <p:cNvSpPr txBox="1"/>
          <p:nvPr/>
        </p:nvSpPr>
        <p:spPr>
          <a:xfrm>
            <a:off x="7647062" y="3022723"/>
            <a:ext cx="26000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</a:rPr>
              <a:t>E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4" name="73 CuadroTexto"/>
          <p:cNvSpPr txBox="1"/>
          <p:nvPr/>
        </p:nvSpPr>
        <p:spPr>
          <a:xfrm>
            <a:off x="227491" y="3707740"/>
            <a:ext cx="258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Active List (interval tree):</a:t>
            </a:r>
            <a:endParaRPr lang="en-US" b="1" dirty="0"/>
          </a:p>
        </p:txBody>
      </p:sp>
      <p:sp>
        <p:nvSpPr>
          <p:cNvPr id="75" name="74 CuadroTexto"/>
          <p:cNvSpPr txBox="1"/>
          <p:nvPr/>
        </p:nvSpPr>
        <p:spPr>
          <a:xfrm>
            <a:off x="221839" y="4014356"/>
            <a:ext cx="468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Event List:</a:t>
            </a:r>
            <a:r>
              <a:rPr lang="en-US" dirty="0" smtClean="0"/>
              <a:t> As, </a:t>
            </a:r>
            <a:r>
              <a:rPr lang="en-US" dirty="0" err="1" smtClean="0"/>
              <a:t>Bs</a:t>
            </a:r>
            <a:r>
              <a:rPr lang="en-US" dirty="0" smtClean="0"/>
              <a:t>, Cs, Ae, Be, Ds, Ce, </a:t>
            </a:r>
            <a:r>
              <a:rPr lang="en-US" dirty="0" err="1" smtClean="0"/>
              <a:t>Es</a:t>
            </a:r>
            <a:r>
              <a:rPr lang="en-US" dirty="0" smtClean="0"/>
              <a:t>, De, </a:t>
            </a:r>
            <a:r>
              <a:rPr lang="en-US" dirty="0" err="1" smtClean="0"/>
              <a:t>Ee</a:t>
            </a:r>
            <a:r>
              <a:rPr lang="en-US" dirty="0" smtClean="0"/>
              <a:t> </a:t>
            </a:r>
            <a:endParaRPr lang="en-US" b="1" dirty="0"/>
          </a:p>
        </p:txBody>
      </p:sp>
      <p:sp>
        <p:nvSpPr>
          <p:cNvPr id="77" name="76 CuadroTexto"/>
          <p:cNvSpPr txBox="1"/>
          <p:nvPr/>
        </p:nvSpPr>
        <p:spPr>
          <a:xfrm>
            <a:off x="227491" y="4581128"/>
            <a:ext cx="387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Active List (interval tree): </a:t>
            </a:r>
            <a:r>
              <a:rPr lang="en-US" dirty="0" smtClean="0"/>
              <a:t>A[1,3], B[5,7]</a:t>
            </a:r>
            <a:endParaRPr lang="en-US" b="1" dirty="0"/>
          </a:p>
        </p:txBody>
      </p:sp>
      <p:sp>
        <p:nvSpPr>
          <p:cNvPr id="78" name="77 CuadroTexto"/>
          <p:cNvSpPr txBox="1"/>
          <p:nvPr/>
        </p:nvSpPr>
        <p:spPr>
          <a:xfrm>
            <a:off x="221839" y="4887744"/>
            <a:ext cx="402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Event List:</a:t>
            </a:r>
            <a:r>
              <a:rPr lang="en-US" dirty="0" smtClean="0"/>
              <a:t> Cs, Ae, Be, Ds, Ce, </a:t>
            </a:r>
            <a:r>
              <a:rPr lang="en-US" dirty="0" err="1" smtClean="0"/>
              <a:t>Es</a:t>
            </a:r>
            <a:r>
              <a:rPr lang="en-US" dirty="0" smtClean="0"/>
              <a:t>, De, </a:t>
            </a:r>
            <a:r>
              <a:rPr lang="en-US" dirty="0" err="1" smtClean="0"/>
              <a:t>Ee</a:t>
            </a:r>
            <a:r>
              <a:rPr lang="en-US" dirty="0" smtClean="0"/>
              <a:t> </a:t>
            </a:r>
            <a:endParaRPr lang="en-US" b="1" dirty="0"/>
          </a:p>
        </p:txBody>
      </p:sp>
      <p:sp>
        <p:nvSpPr>
          <p:cNvPr id="79" name="78 CuadroTexto"/>
          <p:cNvSpPr txBox="1"/>
          <p:nvPr/>
        </p:nvSpPr>
        <p:spPr>
          <a:xfrm>
            <a:off x="227491" y="5445224"/>
            <a:ext cx="454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Active List (interval tree): </a:t>
            </a:r>
            <a:r>
              <a:rPr lang="en-US" dirty="0" smtClean="0"/>
              <a:t>A[1,3], B[5,7], C[2,4]</a:t>
            </a:r>
            <a:endParaRPr lang="en-US" b="1" dirty="0"/>
          </a:p>
        </p:txBody>
      </p:sp>
      <p:sp>
        <p:nvSpPr>
          <p:cNvPr id="80" name="79 CuadroTexto"/>
          <p:cNvSpPr txBox="1"/>
          <p:nvPr/>
        </p:nvSpPr>
        <p:spPr>
          <a:xfrm>
            <a:off x="221839" y="5751840"/>
            <a:ext cx="3672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Event List:</a:t>
            </a:r>
            <a:r>
              <a:rPr lang="en-US" dirty="0" smtClean="0"/>
              <a:t> Ae, Be, Ds, Ce, </a:t>
            </a:r>
            <a:r>
              <a:rPr lang="en-US" dirty="0" err="1" smtClean="0"/>
              <a:t>Es</a:t>
            </a:r>
            <a:r>
              <a:rPr lang="en-US" dirty="0" smtClean="0"/>
              <a:t>, De, </a:t>
            </a:r>
            <a:r>
              <a:rPr lang="en-US" dirty="0" err="1" smtClean="0"/>
              <a:t>Ee</a:t>
            </a:r>
            <a:r>
              <a:rPr lang="en-US" dirty="0" smtClean="0"/>
              <a:t> </a:t>
            </a:r>
            <a:endParaRPr lang="en-US" b="1" dirty="0"/>
          </a:p>
        </p:txBody>
      </p:sp>
      <p:sp>
        <p:nvSpPr>
          <p:cNvPr id="14336" name="14335 Rectángulo"/>
          <p:cNvSpPr/>
          <p:nvPr/>
        </p:nvSpPr>
        <p:spPr>
          <a:xfrm>
            <a:off x="4049602" y="5476582"/>
            <a:ext cx="648072" cy="306616"/>
          </a:xfrm>
          <a:prstGeom prst="rect">
            <a:avLst/>
          </a:prstGeom>
          <a:noFill/>
          <a:ln w="28575">
            <a:solidFill>
              <a:srgbClr val="F65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81 Rectángulo"/>
          <p:cNvSpPr/>
          <p:nvPr/>
        </p:nvSpPr>
        <p:spPr>
          <a:xfrm>
            <a:off x="2699792" y="5485422"/>
            <a:ext cx="648072" cy="306616"/>
          </a:xfrm>
          <a:prstGeom prst="rect">
            <a:avLst/>
          </a:prstGeom>
          <a:noFill/>
          <a:ln w="28575">
            <a:solidFill>
              <a:srgbClr val="F65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0" name="14339 Forma libre"/>
          <p:cNvSpPr/>
          <p:nvPr/>
        </p:nvSpPr>
        <p:spPr>
          <a:xfrm>
            <a:off x="3032760" y="2987040"/>
            <a:ext cx="3048000" cy="2423160"/>
          </a:xfrm>
          <a:custGeom>
            <a:avLst/>
            <a:gdLst>
              <a:gd name="connsiteX0" fmla="*/ 0 w 3048000"/>
              <a:gd name="connsiteY0" fmla="*/ 2423160 h 2423160"/>
              <a:gd name="connsiteX1" fmla="*/ 655320 w 3048000"/>
              <a:gd name="connsiteY1" fmla="*/ 1866900 h 2423160"/>
              <a:gd name="connsiteX2" fmla="*/ 1737360 w 3048000"/>
              <a:gd name="connsiteY2" fmla="*/ 1363980 h 2423160"/>
              <a:gd name="connsiteX3" fmla="*/ 3048000 w 3048000"/>
              <a:gd name="connsiteY3" fmla="*/ 0 h 242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23160">
                <a:moveTo>
                  <a:pt x="0" y="2423160"/>
                </a:moveTo>
                <a:cubicBezTo>
                  <a:pt x="182880" y="2233295"/>
                  <a:pt x="365760" y="2043430"/>
                  <a:pt x="655320" y="1866900"/>
                </a:cubicBezTo>
                <a:cubicBezTo>
                  <a:pt x="944880" y="1690370"/>
                  <a:pt x="1338580" y="1675130"/>
                  <a:pt x="1737360" y="1363980"/>
                </a:cubicBezTo>
                <a:cubicBezTo>
                  <a:pt x="2136140" y="1052830"/>
                  <a:pt x="2592070" y="526415"/>
                  <a:pt x="3048000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1" name="14340 Forma libre"/>
          <p:cNvSpPr/>
          <p:nvPr/>
        </p:nvSpPr>
        <p:spPr>
          <a:xfrm>
            <a:off x="4427220" y="4076700"/>
            <a:ext cx="662940" cy="1348740"/>
          </a:xfrm>
          <a:custGeom>
            <a:avLst/>
            <a:gdLst>
              <a:gd name="connsiteX0" fmla="*/ 0 w 662940"/>
              <a:gd name="connsiteY0" fmla="*/ 1348740 h 1348740"/>
              <a:gd name="connsiteX1" fmla="*/ 419100 w 662940"/>
              <a:gd name="connsiteY1" fmla="*/ 708660 h 1348740"/>
              <a:gd name="connsiteX2" fmla="*/ 541020 w 662940"/>
              <a:gd name="connsiteY2" fmla="*/ 243840 h 1348740"/>
              <a:gd name="connsiteX3" fmla="*/ 662940 w 662940"/>
              <a:gd name="connsiteY3" fmla="*/ 0 h 134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940" h="1348740">
                <a:moveTo>
                  <a:pt x="0" y="1348740"/>
                </a:moveTo>
                <a:cubicBezTo>
                  <a:pt x="164465" y="1120775"/>
                  <a:pt x="328930" y="892810"/>
                  <a:pt x="419100" y="708660"/>
                </a:cubicBezTo>
                <a:cubicBezTo>
                  <a:pt x="509270" y="524510"/>
                  <a:pt x="500380" y="361950"/>
                  <a:pt x="541020" y="243840"/>
                </a:cubicBezTo>
                <a:cubicBezTo>
                  <a:pt x="581660" y="125730"/>
                  <a:pt x="622300" y="62865"/>
                  <a:pt x="66294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88 CuadroTexto"/>
          <p:cNvSpPr txBox="1"/>
          <p:nvPr/>
        </p:nvSpPr>
        <p:spPr>
          <a:xfrm>
            <a:off x="4846641" y="4029938"/>
            <a:ext cx="319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Active List (interval tree): </a:t>
            </a:r>
            <a:r>
              <a:rPr lang="en-US" dirty="0" smtClean="0"/>
              <a:t>C[2,4]</a:t>
            </a:r>
            <a:endParaRPr lang="en-US" b="1" dirty="0"/>
          </a:p>
        </p:txBody>
      </p:sp>
      <p:sp>
        <p:nvSpPr>
          <p:cNvPr id="90" name="89 CuadroTexto"/>
          <p:cNvSpPr txBox="1"/>
          <p:nvPr/>
        </p:nvSpPr>
        <p:spPr>
          <a:xfrm>
            <a:off x="4840989" y="4336554"/>
            <a:ext cx="291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Event List:</a:t>
            </a:r>
            <a:r>
              <a:rPr lang="en-US" dirty="0" smtClean="0"/>
              <a:t>, Ds, Ce, </a:t>
            </a:r>
            <a:r>
              <a:rPr lang="en-US" dirty="0" err="1" smtClean="0"/>
              <a:t>Es</a:t>
            </a:r>
            <a:r>
              <a:rPr lang="en-US" dirty="0" smtClean="0"/>
              <a:t>, De, </a:t>
            </a:r>
            <a:r>
              <a:rPr lang="en-US" dirty="0" err="1" smtClean="0"/>
              <a:t>Ee</a:t>
            </a:r>
            <a:r>
              <a:rPr lang="en-US" dirty="0" smtClean="0"/>
              <a:t> </a:t>
            </a:r>
            <a:endParaRPr lang="en-US" b="1" dirty="0"/>
          </a:p>
        </p:txBody>
      </p:sp>
      <p:sp>
        <p:nvSpPr>
          <p:cNvPr id="93" name="92 CuadroTexto"/>
          <p:cNvSpPr txBox="1"/>
          <p:nvPr/>
        </p:nvSpPr>
        <p:spPr>
          <a:xfrm>
            <a:off x="4846641" y="4813512"/>
            <a:ext cx="388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Active List (interval tree): </a:t>
            </a:r>
            <a:r>
              <a:rPr lang="en-US" dirty="0" smtClean="0"/>
              <a:t>C[2,4], D[3,6]</a:t>
            </a:r>
            <a:endParaRPr lang="en-US" b="1" dirty="0"/>
          </a:p>
        </p:txBody>
      </p:sp>
      <p:sp>
        <p:nvSpPr>
          <p:cNvPr id="94" name="93 CuadroTexto"/>
          <p:cNvSpPr txBox="1"/>
          <p:nvPr/>
        </p:nvSpPr>
        <p:spPr>
          <a:xfrm>
            <a:off x="4840989" y="5120128"/>
            <a:ext cx="251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Event List:</a:t>
            </a:r>
            <a:r>
              <a:rPr lang="en-US" dirty="0" smtClean="0"/>
              <a:t> Ce, </a:t>
            </a:r>
            <a:r>
              <a:rPr lang="en-US" dirty="0" err="1" smtClean="0"/>
              <a:t>Es</a:t>
            </a:r>
            <a:r>
              <a:rPr lang="en-US" dirty="0" smtClean="0"/>
              <a:t>, De, </a:t>
            </a:r>
            <a:r>
              <a:rPr lang="en-US" dirty="0" err="1" smtClean="0"/>
              <a:t>Ee</a:t>
            </a:r>
            <a:r>
              <a:rPr lang="en-US" dirty="0" smtClean="0"/>
              <a:t> </a:t>
            </a:r>
            <a:endParaRPr lang="en-US" b="1" dirty="0"/>
          </a:p>
        </p:txBody>
      </p:sp>
      <p:sp>
        <p:nvSpPr>
          <p:cNvPr id="95" name="94 Rectángulo"/>
          <p:cNvSpPr/>
          <p:nvPr/>
        </p:nvSpPr>
        <p:spPr>
          <a:xfrm>
            <a:off x="7335597" y="4869160"/>
            <a:ext cx="648072" cy="306616"/>
          </a:xfrm>
          <a:prstGeom prst="rect">
            <a:avLst/>
          </a:prstGeom>
          <a:noFill/>
          <a:ln w="28575">
            <a:solidFill>
              <a:srgbClr val="F65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95 Rectángulo"/>
          <p:cNvSpPr/>
          <p:nvPr/>
        </p:nvSpPr>
        <p:spPr>
          <a:xfrm>
            <a:off x="7956376" y="4876228"/>
            <a:ext cx="648072" cy="306616"/>
          </a:xfrm>
          <a:prstGeom prst="rect">
            <a:avLst/>
          </a:prstGeom>
          <a:noFill/>
          <a:ln w="28575">
            <a:solidFill>
              <a:srgbClr val="F65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2" name="14341 Forma libre"/>
          <p:cNvSpPr/>
          <p:nvPr/>
        </p:nvSpPr>
        <p:spPr>
          <a:xfrm>
            <a:off x="7099300" y="2743200"/>
            <a:ext cx="660400" cy="2095500"/>
          </a:xfrm>
          <a:custGeom>
            <a:avLst/>
            <a:gdLst>
              <a:gd name="connsiteX0" fmla="*/ 660400 w 660400"/>
              <a:gd name="connsiteY0" fmla="*/ 2095500 h 2095500"/>
              <a:gd name="connsiteX1" fmla="*/ 444500 w 660400"/>
              <a:gd name="connsiteY1" fmla="*/ 977900 h 2095500"/>
              <a:gd name="connsiteX2" fmla="*/ 0 w 660400"/>
              <a:gd name="connsiteY2" fmla="*/ 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400" h="2095500">
                <a:moveTo>
                  <a:pt x="660400" y="2095500"/>
                </a:moveTo>
                <a:cubicBezTo>
                  <a:pt x="607483" y="1711325"/>
                  <a:pt x="554567" y="1327150"/>
                  <a:pt x="444500" y="977900"/>
                </a:cubicBezTo>
                <a:cubicBezTo>
                  <a:pt x="334433" y="628650"/>
                  <a:pt x="167216" y="314325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3" name="14342 Forma libre"/>
          <p:cNvSpPr/>
          <p:nvPr/>
        </p:nvSpPr>
        <p:spPr>
          <a:xfrm>
            <a:off x="7620000" y="3962400"/>
            <a:ext cx="757056" cy="843087"/>
          </a:xfrm>
          <a:custGeom>
            <a:avLst/>
            <a:gdLst>
              <a:gd name="connsiteX0" fmla="*/ 736600 w 757056"/>
              <a:gd name="connsiteY0" fmla="*/ 838200 h 843087"/>
              <a:gd name="connsiteX1" fmla="*/ 685800 w 757056"/>
              <a:gd name="connsiteY1" fmla="*/ 762000 h 843087"/>
              <a:gd name="connsiteX2" fmla="*/ 152400 w 757056"/>
              <a:gd name="connsiteY2" fmla="*/ 279400 h 843087"/>
              <a:gd name="connsiteX3" fmla="*/ 0 w 757056"/>
              <a:gd name="connsiteY3" fmla="*/ 0 h 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056" h="843087">
                <a:moveTo>
                  <a:pt x="736600" y="838200"/>
                </a:moveTo>
                <a:cubicBezTo>
                  <a:pt x="759883" y="846666"/>
                  <a:pt x="783167" y="855133"/>
                  <a:pt x="685800" y="762000"/>
                </a:cubicBezTo>
                <a:cubicBezTo>
                  <a:pt x="588433" y="668867"/>
                  <a:pt x="266700" y="406400"/>
                  <a:pt x="152400" y="279400"/>
                </a:cubicBezTo>
                <a:cubicBezTo>
                  <a:pt x="38100" y="152400"/>
                  <a:pt x="19050" y="7620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98 CuadroTexto"/>
          <p:cNvSpPr txBox="1"/>
          <p:nvPr/>
        </p:nvSpPr>
        <p:spPr>
          <a:xfrm>
            <a:off x="4846641" y="5638942"/>
            <a:ext cx="394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Active List (interval tree):</a:t>
            </a:r>
            <a:r>
              <a:rPr lang="en-US" dirty="0" smtClean="0"/>
              <a:t>D[3,6], E[0, 5]</a:t>
            </a:r>
            <a:endParaRPr lang="en-US" b="1" dirty="0"/>
          </a:p>
        </p:txBody>
      </p:sp>
      <p:sp>
        <p:nvSpPr>
          <p:cNvPr id="100" name="99 CuadroTexto"/>
          <p:cNvSpPr txBox="1"/>
          <p:nvPr/>
        </p:nvSpPr>
        <p:spPr>
          <a:xfrm>
            <a:off x="4840989" y="5945558"/>
            <a:ext cx="185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Event List:</a:t>
            </a:r>
            <a:r>
              <a:rPr lang="en-US" dirty="0" smtClean="0"/>
              <a:t> De, </a:t>
            </a:r>
            <a:r>
              <a:rPr lang="en-US" dirty="0" err="1" smtClean="0"/>
              <a:t>Ee</a:t>
            </a:r>
            <a:r>
              <a:rPr lang="en-US" dirty="0" smtClean="0"/>
              <a:t> </a:t>
            </a:r>
            <a:endParaRPr lang="en-US" b="1" dirty="0"/>
          </a:p>
        </p:txBody>
      </p:sp>
      <p:sp>
        <p:nvSpPr>
          <p:cNvPr id="101" name="100 Rectángulo"/>
          <p:cNvSpPr/>
          <p:nvPr/>
        </p:nvSpPr>
        <p:spPr>
          <a:xfrm>
            <a:off x="7335597" y="5694590"/>
            <a:ext cx="593915" cy="306616"/>
          </a:xfrm>
          <a:prstGeom prst="rect">
            <a:avLst/>
          </a:prstGeom>
          <a:noFill/>
          <a:ln w="28575">
            <a:solidFill>
              <a:srgbClr val="F65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101 Rectángulo"/>
          <p:cNvSpPr/>
          <p:nvPr/>
        </p:nvSpPr>
        <p:spPr>
          <a:xfrm>
            <a:off x="8035869" y="5701658"/>
            <a:ext cx="568579" cy="306616"/>
          </a:xfrm>
          <a:prstGeom prst="rect">
            <a:avLst/>
          </a:prstGeom>
          <a:noFill/>
          <a:ln w="28575">
            <a:solidFill>
              <a:srgbClr val="F65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4" name="14343 Forma libre"/>
          <p:cNvSpPr/>
          <p:nvPr/>
        </p:nvSpPr>
        <p:spPr>
          <a:xfrm>
            <a:off x="7721600" y="2794000"/>
            <a:ext cx="749540" cy="2844800"/>
          </a:xfrm>
          <a:custGeom>
            <a:avLst/>
            <a:gdLst>
              <a:gd name="connsiteX0" fmla="*/ 0 w 749540"/>
              <a:gd name="connsiteY0" fmla="*/ 2844800 h 2844800"/>
              <a:gd name="connsiteX1" fmla="*/ 749300 w 749540"/>
              <a:gd name="connsiteY1" fmla="*/ 2095500 h 2844800"/>
              <a:gd name="connsiteX2" fmla="*/ 88900 w 749540"/>
              <a:gd name="connsiteY2" fmla="*/ 0 h 28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9540" h="2844800">
                <a:moveTo>
                  <a:pt x="0" y="2844800"/>
                </a:moveTo>
                <a:cubicBezTo>
                  <a:pt x="367241" y="2707216"/>
                  <a:pt x="734483" y="2569633"/>
                  <a:pt x="749300" y="2095500"/>
                </a:cubicBezTo>
                <a:cubicBezTo>
                  <a:pt x="764117" y="1621367"/>
                  <a:pt x="88900" y="0"/>
                  <a:pt x="88900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5" name="14344 Forma libre"/>
          <p:cNvSpPr/>
          <p:nvPr/>
        </p:nvSpPr>
        <p:spPr>
          <a:xfrm>
            <a:off x="8293100" y="4051300"/>
            <a:ext cx="639454" cy="1663700"/>
          </a:xfrm>
          <a:custGeom>
            <a:avLst/>
            <a:gdLst>
              <a:gd name="connsiteX0" fmla="*/ 215900 w 639454"/>
              <a:gd name="connsiteY0" fmla="*/ 1663700 h 1663700"/>
              <a:gd name="connsiteX1" fmla="*/ 279400 w 639454"/>
              <a:gd name="connsiteY1" fmla="*/ 1536700 h 1663700"/>
              <a:gd name="connsiteX2" fmla="*/ 635000 w 639454"/>
              <a:gd name="connsiteY2" fmla="*/ 901700 h 1663700"/>
              <a:gd name="connsiteX3" fmla="*/ 0 w 639454"/>
              <a:gd name="connsiteY3" fmla="*/ 0 h 166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454" h="1663700">
                <a:moveTo>
                  <a:pt x="215900" y="1663700"/>
                </a:moveTo>
                <a:cubicBezTo>
                  <a:pt x="212725" y="1663700"/>
                  <a:pt x="209550" y="1663700"/>
                  <a:pt x="279400" y="1536700"/>
                </a:cubicBezTo>
                <a:cubicBezTo>
                  <a:pt x="349250" y="1409700"/>
                  <a:pt x="681567" y="1157817"/>
                  <a:pt x="635000" y="901700"/>
                </a:cubicBezTo>
                <a:cubicBezTo>
                  <a:pt x="588433" y="645583"/>
                  <a:pt x="294216" y="322791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7" name="14346 Llamada de nube"/>
          <p:cNvSpPr/>
          <p:nvPr/>
        </p:nvSpPr>
        <p:spPr>
          <a:xfrm>
            <a:off x="2236044" y="2884223"/>
            <a:ext cx="2432782" cy="906728"/>
          </a:xfrm>
          <a:prstGeom prst="cloudCallout">
            <a:avLst>
              <a:gd name="adj1" fmla="val -64956"/>
              <a:gd name="adj2" fmla="val 49107"/>
            </a:avLst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Efficient interval Search</a:t>
            </a:r>
          </a:p>
          <a:p>
            <a:pPr algn="ctr"/>
            <a:r>
              <a:rPr lang="en-US" b="1" dirty="0" smtClean="0"/>
              <a:t>O(log n)</a:t>
            </a:r>
            <a:endParaRPr lang="en-US" b="1" dirty="0"/>
          </a:p>
        </p:txBody>
      </p:sp>
      <p:cxnSp>
        <p:nvCxnSpPr>
          <p:cNvPr id="86" name="85 Conector recto"/>
          <p:cNvCxnSpPr/>
          <p:nvPr/>
        </p:nvCxnSpPr>
        <p:spPr>
          <a:xfrm>
            <a:off x="5220072" y="1124744"/>
            <a:ext cx="0" cy="2369232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86 Conector recto"/>
          <p:cNvCxnSpPr/>
          <p:nvPr/>
        </p:nvCxnSpPr>
        <p:spPr>
          <a:xfrm>
            <a:off x="5499353" y="1124744"/>
            <a:ext cx="0" cy="2369232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"/>
          <p:cNvCxnSpPr/>
          <p:nvPr/>
        </p:nvCxnSpPr>
        <p:spPr>
          <a:xfrm>
            <a:off x="6067955" y="1124744"/>
            <a:ext cx="0" cy="2369232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90 Conector recto"/>
          <p:cNvCxnSpPr/>
          <p:nvPr/>
        </p:nvCxnSpPr>
        <p:spPr>
          <a:xfrm>
            <a:off x="6359321" y="1124745"/>
            <a:ext cx="0" cy="2369232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"/>
          <p:cNvCxnSpPr/>
          <p:nvPr/>
        </p:nvCxnSpPr>
        <p:spPr>
          <a:xfrm>
            <a:off x="6655888" y="1124745"/>
            <a:ext cx="0" cy="2369232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96 Conector recto"/>
          <p:cNvCxnSpPr/>
          <p:nvPr/>
        </p:nvCxnSpPr>
        <p:spPr>
          <a:xfrm>
            <a:off x="7507329" y="1124745"/>
            <a:ext cx="0" cy="2369232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97 Conector recto"/>
          <p:cNvCxnSpPr/>
          <p:nvPr/>
        </p:nvCxnSpPr>
        <p:spPr>
          <a:xfrm>
            <a:off x="7236296" y="1124745"/>
            <a:ext cx="0" cy="2369232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02 Conector recto"/>
          <p:cNvCxnSpPr/>
          <p:nvPr/>
        </p:nvCxnSpPr>
        <p:spPr>
          <a:xfrm>
            <a:off x="7812882" y="1124745"/>
            <a:ext cx="0" cy="2369232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"/>
          <p:cNvCxnSpPr/>
          <p:nvPr/>
        </p:nvCxnSpPr>
        <p:spPr>
          <a:xfrm>
            <a:off x="8100392" y="1124745"/>
            <a:ext cx="0" cy="2369232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9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4" grpId="0" animBg="1"/>
      <p:bldP spid="14337" grpId="0" animBg="1"/>
      <p:bldP spid="77" grpId="0"/>
      <p:bldP spid="78" grpId="0"/>
      <p:bldP spid="79" grpId="0"/>
      <p:bldP spid="80" grpId="0"/>
      <p:bldP spid="14336" grpId="0" animBg="1"/>
      <p:bldP spid="82" grpId="0" animBg="1"/>
      <p:bldP spid="14340" grpId="0" animBg="1"/>
      <p:bldP spid="14341" grpId="0" animBg="1"/>
      <p:bldP spid="89" grpId="0"/>
      <p:bldP spid="90" grpId="0"/>
      <p:bldP spid="93" grpId="0"/>
      <p:bldP spid="94" grpId="0"/>
      <p:bldP spid="95" grpId="0" animBg="1"/>
      <p:bldP spid="96" grpId="0" animBg="1"/>
      <p:bldP spid="14342" grpId="0" animBg="1"/>
      <p:bldP spid="14343" grpId="0" animBg="1"/>
      <p:bldP spid="99" grpId="0"/>
      <p:bldP spid="100" grpId="0"/>
      <p:bldP spid="101" grpId="0" animBg="1"/>
      <p:bldP spid="102" grpId="0" animBg="1"/>
      <p:bldP spid="14344" grpId="0" animBg="1"/>
      <p:bldP spid="1434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Management Technologies (1/4)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477977"/>
            <a:ext cx="6408713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Geographic Information System (GIS)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492896"/>
            <a:ext cx="547860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14 Marcador de texto"/>
          <p:cNvSpPr txBox="1">
            <a:spLocks/>
          </p:cNvSpPr>
          <p:nvPr/>
        </p:nvSpPr>
        <p:spPr>
          <a:xfrm>
            <a:off x="395288" y="1916832"/>
            <a:ext cx="3207938" cy="39604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GUI + Programming APIs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General purpose spatial analysis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Support for features and coverages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Federated access to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Files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Databases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Web Services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Limited management of temporal dimension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Examples (Open Source)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Quantum GIS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gvSIG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4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988840"/>
            <a:ext cx="7200800" cy="40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Management Technologies (2/4)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477977"/>
            <a:ext cx="3384377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Spatial DBMS (1/3)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7" name="14 Marcador de texto"/>
          <p:cNvSpPr txBox="1">
            <a:spLocks/>
          </p:cNvSpPr>
          <p:nvPr/>
        </p:nvSpPr>
        <p:spPr>
          <a:xfrm>
            <a:off x="395288" y="1916832"/>
            <a:ext cx="3207938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Spatial Data Types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228184" y="1948190"/>
            <a:ext cx="207890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ISO SQL/MM </a:t>
            </a:r>
            <a:r>
              <a:rPr lang="es-ES" dirty="0" err="1" smtClean="0">
                <a:solidFill>
                  <a:srgbClr val="FF0000"/>
                </a:solidFill>
              </a:rPr>
              <a:t>Spatial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96752"/>
            <a:ext cx="3504696" cy="31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Management Technologies (2/4)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7" name="14 Marcador de texto"/>
          <p:cNvSpPr txBox="1">
            <a:spLocks/>
          </p:cNvSpPr>
          <p:nvPr/>
        </p:nvSpPr>
        <p:spPr>
          <a:xfrm>
            <a:off x="395288" y="1916832"/>
            <a:ext cx="4032696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Spatial Predicates and functions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818134" y="1547500"/>
            <a:ext cx="207890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ISO SQL/MM </a:t>
            </a:r>
            <a:r>
              <a:rPr lang="es-ES" dirty="0" err="1" smtClean="0">
                <a:solidFill>
                  <a:srgbClr val="FF0000"/>
                </a:solidFill>
              </a:rPr>
              <a:t>Spatial</a:t>
            </a:r>
            <a:endParaRPr lang="es-ES" dirty="0">
              <a:solidFill>
                <a:srgbClr val="FF0000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827005" y="4468502"/>
            <a:ext cx="6697323" cy="1624794"/>
            <a:chOff x="115492" y="4125168"/>
            <a:chExt cx="7804150" cy="2093912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534592" y="4179143"/>
              <a:ext cx="1039813" cy="20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 b="1" dirty="0" err="1">
                  <a:solidFill>
                    <a:srgbClr val="B20000"/>
                  </a:solidFill>
                  <a:latin typeface="Times New Roman" pitchFamily="18" charset="0"/>
                </a:rPr>
                <a:t>ST_Disjoint</a:t>
              </a:r>
              <a:endParaRPr lang="es-ES" dirty="0">
                <a:solidFill>
                  <a:srgbClr val="B20000"/>
                </a:solidFill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15492" y="4125168"/>
              <a:ext cx="7780338" cy="1587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15492" y="4460130"/>
              <a:ext cx="7780338" cy="1588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15492" y="4125168"/>
              <a:ext cx="1588" cy="209232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1683942" y="4125168"/>
              <a:ext cx="1588" cy="209232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3231755" y="4125168"/>
              <a:ext cx="1587" cy="209232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4800205" y="4125168"/>
              <a:ext cx="1587" cy="209232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6348017" y="4125168"/>
              <a:ext cx="1588" cy="209232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7918055" y="4125168"/>
              <a:ext cx="1587" cy="209232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915717" y="4179143"/>
              <a:ext cx="1071563" cy="20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 b="1">
                  <a:solidFill>
                    <a:srgbClr val="B20000"/>
                  </a:solidFill>
                  <a:latin typeface="Times New Roman" pitchFamily="18" charset="0"/>
                </a:rPr>
                <a:t>ST_Touches</a:t>
              </a:r>
              <a:endParaRPr lang="es-ES">
                <a:solidFill>
                  <a:srgbClr val="B20000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3547667" y="4179143"/>
              <a:ext cx="960438" cy="20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 b="1">
                  <a:solidFill>
                    <a:srgbClr val="B20000"/>
                  </a:solidFill>
                  <a:latin typeface="Times New Roman" pitchFamily="18" charset="0"/>
                </a:rPr>
                <a:t>ST_Within</a:t>
              </a:r>
              <a:endParaRPr lang="es-ES">
                <a:solidFill>
                  <a:srgbClr val="B20000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5111355" y="4179143"/>
              <a:ext cx="1016000" cy="20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 b="1">
                  <a:solidFill>
                    <a:srgbClr val="B20000"/>
                  </a:solidFill>
                  <a:latin typeface="Times New Roman" pitchFamily="18" charset="0"/>
                </a:rPr>
                <a:t>ST_Crosses</a:t>
              </a:r>
              <a:endParaRPr lang="es-ES">
                <a:solidFill>
                  <a:srgbClr val="B20000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6551217" y="4179143"/>
              <a:ext cx="1141413" cy="20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 b="1">
                  <a:solidFill>
                    <a:srgbClr val="B20000"/>
                  </a:solidFill>
                  <a:latin typeface="Times New Roman" pitchFamily="18" charset="0"/>
                </a:rPr>
                <a:t>ST_Overlaps</a:t>
              </a:r>
              <a:endParaRPr lang="es-ES">
                <a:solidFill>
                  <a:srgbClr val="B20000"/>
                </a:solidFill>
              </a:endParaRPr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325042" y="4690318"/>
              <a:ext cx="439738" cy="398462"/>
            </a:xfrm>
            <a:prstGeom prst="ellipse">
              <a:avLst/>
            </a:prstGeom>
            <a:solidFill>
              <a:srgbClr val="FF3300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207567" y="5053855"/>
              <a:ext cx="2159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g1</a:t>
              </a:r>
              <a:endParaRPr lang="es-E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355330" y="4820493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g2</a:t>
              </a:r>
              <a:endParaRPr lang="es-E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115492" y="6217493"/>
              <a:ext cx="7780338" cy="1587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366317" y="5360243"/>
              <a:ext cx="355600" cy="4397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14"/>
                </a:cxn>
                <a:cxn ang="0">
                  <a:pos x="11" y="8"/>
                </a:cxn>
                <a:cxn ang="0">
                  <a:pos x="16" y="5"/>
                </a:cxn>
                <a:cxn ang="0">
                  <a:pos x="15" y="0"/>
                </a:cxn>
              </a:cxnLst>
              <a:rect l="0" t="0" r="r" b="b"/>
              <a:pathLst>
                <a:path w="17" h="21">
                  <a:moveTo>
                    <a:pt x="0" y="21"/>
                  </a:moveTo>
                  <a:cubicBezTo>
                    <a:pt x="0" y="19"/>
                    <a:pt x="1" y="15"/>
                    <a:pt x="2" y="14"/>
                  </a:cubicBezTo>
                  <a:cubicBezTo>
                    <a:pt x="3" y="12"/>
                    <a:pt x="8" y="9"/>
                    <a:pt x="11" y="8"/>
                  </a:cubicBezTo>
                  <a:cubicBezTo>
                    <a:pt x="12" y="8"/>
                    <a:pt x="15" y="7"/>
                    <a:pt x="16" y="5"/>
                  </a:cubicBezTo>
                  <a:cubicBezTo>
                    <a:pt x="17" y="4"/>
                    <a:pt x="15" y="1"/>
                    <a:pt x="15" y="0"/>
                  </a:cubicBezTo>
                </a:path>
              </a:pathLst>
            </a:custGeom>
            <a:noFill/>
            <a:ln w="1905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Rectangle 37"/>
            <p:cNvSpPr>
              <a:spLocks noChangeArrowheads="1"/>
            </p:cNvSpPr>
            <p:nvPr/>
          </p:nvSpPr>
          <p:spPr bwMode="auto">
            <a:xfrm>
              <a:off x="242492" y="5385643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g1</a:t>
              </a:r>
              <a:endParaRPr lang="es-ES"/>
            </a:p>
          </p:txBody>
        </p:sp>
        <p:sp>
          <p:nvSpPr>
            <p:cNvPr id="30" name="Rectangle 38"/>
            <p:cNvSpPr>
              <a:spLocks noChangeArrowheads="1"/>
            </p:cNvSpPr>
            <p:nvPr/>
          </p:nvSpPr>
          <p:spPr bwMode="auto">
            <a:xfrm>
              <a:off x="1079105" y="5330080"/>
              <a:ext cx="2159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g2</a:t>
              </a:r>
              <a:endParaRPr lang="es-ES"/>
            </a:p>
          </p:txBody>
        </p:sp>
        <p:sp>
          <p:nvSpPr>
            <p:cNvPr id="31" name="Oval 39"/>
            <p:cNvSpPr>
              <a:spLocks noChangeArrowheads="1"/>
            </p:cNvSpPr>
            <p:nvPr/>
          </p:nvSpPr>
          <p:spPr bwMode="auto">
            <a:xfrm>
              <a:off x="345680" y="6050805"/>
              <a:ext cx="84137" cy="84138"/>
            </a:xfrm>
            <a:prstGeom prst="ellipse">
              <a:avLst/>
            </a:prstGeom>
            <a:solidFill>
              <a:srgbClr val="FF3300"/>
            </a:solidFill>
            <a:ln w="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Oval 40"/>
            <p:cNvSpPr>
              <a:spLocks noChangeArrowheads="1"/>
            </p:cNvSpPr>
            <p:nvPr/>
          </p:nvSpPr>
          <p:spPr bwMode="auto">
            <a:xfrm>
              <a:off x="1202930" y="6009530"/>
              <a:ext cx="84137" cy="8255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Rectangle 41"/>
            <p:cNvSpPr>
              <a:spLocks noChangeArrowheads="1"/>
            </p:cNvSpPr>
            <p:nvPr/>
          </p:nvSpPr>
          <p:spPr bwMode="auto">
            <a:xfrm>
              <a:off x="459980" y="5857130"/>
              <a:ext cx="2159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g1</a:t>
              </a:r>
              <a:endParaRPr lang="es-ES"/>
            </a:p>
          </p:txBody>
        </p:sp>
        <p:sp>
          <p:nvSpPr>
            <p:cNvPr id="34" name="Rectangle 42"/>
            <p:cNvSpPr>
              <a:spLocks noChangeArrowheads="1"/>
            </p:cNvSpPr>
            <p:nvPr/>
          </p:nvSpPr>
          <p:spPr bwMode="auto">
            <a:xfrm>
              <a:off x="1102917" y="5758705"/>
              <a:ext cx="203200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>
                  <a:solidFill>
                    <a:srgbClr val="25221E"/>
                  </a:solidFill>
                  <a:latin typeface="Times New Roman" pitchFamily="18" charset="0"/>
                </a:rPr>
                <a:t>g2</a:t>
              </a:r>
              <a:endParaRPr lang="es-ES"/>
            </a:p>
          </p:txBody>
        </p:sp>
        <p:sp>
          <p:nvSpPr>
            <p:cNvPr id="35" name="Rectangle 43"/>
            <p:cNvSpPr>
              <a:spLocks noChangeArrowheads="1"/>
            </p:cNvSpPr>
            <p:nvPr/>
          </p:nvSpPr>
          <p:spPr bwMode="auto">
            <a:xfrm>
              <a:off x="1782367" y="4522043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g1</a:t>
              </a:r>
              <a:endParaRPr lang="es-ES"/>
            </a:p>
          </p:txBody>
        </p:sp>
        <p:sp>
          <p:nvSpPr>
            <p:cNvPr id="36" name="Oval 44"/>
            <p:cNvSpPr>
              <a:spLocks noChangeArrowheads="1"/>
            </p:cNvSpPr>
            <p:nvPr/>
          </p:nvSpPr>
          <p:spPr bwMode="auto">
            <a:xfrm>
              <a:off x="952105" y="4523630"/>
              <a:ext cx="439737" cy="396875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Rectangle 45"/>
            <p:cNvSpPr>
              <a:spLocks noChangeArrowheads="1"/>
            </p:cNvSpPr>
            <p:nvPr/>
          </p:nvSpPr>
          <p:spPr bwMode="auto">
            <a:xfrm>
              <a:off x="2722167" y="4547443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g2</a:t>
              </a:r>
              <a:endParaRPr lang="es-ES"/>
            </a:p>
          </p:txBody>
        </p:sp>
        <p:sp>
          <p:nvSpPr>
            <p:cNvPr id="38" name="Freeform 46"/>
            <p:cNvSpPr>
              <a:spLocks/>
            </p:cNvSpPr>
            <p:nvPr/>
          </p:nvSpPr>
          <p:spPr bwMode="auto">
            <a:xfrm>
              <a:off x="1934767" y="5214193"/>
              <a:ext cx="334963" cy="4397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13"/>
                </a:cxn>
                <a:cxn ang="0">
                  <a:pos x="10" y="8"/>
                </a:cxn>
                <a:cxn ang="0">
                  <a:pos x="15" y="5"/>
                </a:cxn>
                <a:cxn ang="0">
                  <a:pos x="15" y="0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cubicBezTo>
                    <a:pt x="0" y="19"/>
                    <a:pt x="0" y="15"/>
                    <a:pt x="1" y="13"/>
                  </a:cubicBezTo>
                  <a:cubicBezTo>
                    <a:pt x="2" y="11"/>
                    <a:pt x="8" y="8"/>
                    <a:pt x="10" y="8"/>
                  </a:cubicBezTo>
                  <a:cubicBezTo>
                    <a:pt x="11" y="8"/>
                    <a:pt x="15" y="7"/>
                    <a:pt x="15" y="5"/>
                  </a:cubicBezTo>
                  <a:cubicBezTo>
                    <a:pt x="16" y="4"/>
                    <a:pt x="15" y="1"/>
                    <a:pt x="15" y="0"/>
                  </a:cubicBezTo>
                </a:path>
              </a:pathLst>
            </a:custGeom>
            <a:noFill/>
            <a:ln w="1905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Rectangle 59"/>
            <p:cNvSpPr>
              <a:spLocks noChangeArrowheads="1"/>
            </p:cNvSpPr>
            <p:nvPr/>
          </p:nvSpPr>
          <p:spPr bwMode="auto">
            <a:xfrm>
              <a:off x="1869680" y="5157043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g1</a:t>
              </a:r>
              <a:endParaRPr lang="es-ES"/>
            </a:p>
          </p:txBody>
        </p:sp>
        <p:sp>
          <p:nvSpPr>
            <p:cNvPr id="40" name="Rectangle 60"/>
            <p:cNvSpPr>
              <a:spLocks noChangeArrowheads="1"/>
            </p:cNvSpPr>
            <p:nvPr/>
          </p:nvSpPr>
          <p:spPr bwMode="auto">
            <a:xfrm>
              <a:off x="2630092" y="5107830"/>
              <a:ext cx="2159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g2</a:t>
              </a:r>
              <a:endParaRPr lang="es-ES"/>
            </a:p>
          </p:txBody>
        </p:sp>
        <p:sp>
          <p:nvSpPr>
            <p:cNvPr id="41" name="Freeform 61"/>
            <p:cNvSpPr>
              <a:spLocks/>
            </p:cNvSpPr>
            <p:nvPr/>
          </p:nvSpPr>
          <p:spPr bwMode="auto">
            <a:xfrm>
              <a:off x="2123680" y="5674568"/>
              <a:ext cx="334962" cy="4397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14"/>
                </a:cxn>
                <a:cxn ang="0">
                  <a:pos x="11" y="8"/>
                </a:cxn>
                <a:cxn ang="0">
                  <a:pos x="16" y="6"/>
                </a:cxn>
                <a:cxn ang="0">
                  <a:pos x="15" y="0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cubicBezTo>
                    <a:pt x="0" y="20"/>
                    <a:pt x="1" y="16"/>
                    <a:pt x="1" y="14"/>
                  </a:cubicBezTo>
                  <a:cubicBezTo>
                    <a:pt x="3" y="12"/>
                    <a:pt x="8" y="9"/>
                    <a:pt x="11" y="8"/>
                  </a:cubicBezTo>
                  <a:cubicBezTo>
                    <a:pt x="12" y="8"/>
                    <a:pt x="15" y="7"/>
                    <a:pt x="16" y="6"/>
                  </a:cubicBezTo>
                  <a:cubicBezTo>
                    <a:pt x="16" y="5"/>
                    <a:pt x="15" y="1"/>
                    <a:pt x="15" y="0"/>
                  </a:cubicBezTo>
                </a:path>
              </a:pathLst>
            </a:custGeom>
            <a:noFill/>
            <a:ln w="1905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Rectangle 62"/>
            <p:cNvSpPr>
              <a:spLocks noChangeArrowheads="1"/>
            </p:cNvSpPr>
            <p:nvPr/>
          </p:nvSpPr>
          <p:spPr bwMode="auto">
            <a:xfrm>
              <a:off x="1915717" y="5788868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g1</a:t>
              </a:r>
              <a:endParaRPr lang="es-ES"/>
            </a:p>
          </p:txBody>
        </p:sp>
        <p:sp>
          <p:nvSpPr>
            <p:cNvPr id="43" name="Rectangle 63"/>
            <p:cNvSpPr>
              <a:spLocks noChangeArrowheads="1"/>
            </p:cNvSpPr>
            <p:nvPr/>
          </p:nvSpPr>
          <p:spPr bwMode="auto">
            <a:xfrm>
              <a:off x="2653905" y="5844430"/>
              <a:ext cx="2159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g2</a:t>
              </a:r>
              <a:endParaRPr lang="es-ES"/>
            </a:p>
          </p:txBody>
        </p:sp>
        <p:sp>
          <p:nvSpPr>
            <p:cNvPr id="44" name="Oval 72"/>
            <p:cNvSpPr>
              <a:spLocks noChangeArrowheads="1"/>
            </p:cNvSpPr>
            <p:nvPr/>
          </p:nvSpPr>
          <p:spPr bwMode="auto">
            <a:xfrm>
              <a:off x="3336530" y="4501405"/>
              <a:ext cx="1317625" cy="942975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Oval 73"/>
            <p:cNvSpPr>
              <a:spLocks noChangeArrowheads="1"/>
            </p:cNvSpPr>
            <p:nvPr/>
          </p:nvSpPr>
          <p:spPr bwMode="auto">
            <a:xfrm>
              <a:off x="3963592" y="4815730"/>
              <a:ext cx="565150" cy="460375"/>
            </a:xfrm>
            <a:prstGeom prst="ellipse">
              <a:avLst/>
            </a:prstGeom>
            <a:solidFill>
              <a:srgbClr val="9933FF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6" name="Rectangle 92"/>
            <p:cNvSpPr>
              <a:spLocks noChangeArrowheads="1"/>
            </p:cNvSpPr>
            <p:nvPr/>
          </p:nvSpPr>
          <p:spPr bwMode="auto">
            <a:xfrm>
              <a:off x="3988992" y="5463430"/>
              <a:ext cx="203200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>
                  <a:solidFill>
                    <a:srgbClr val="25221E"/>
                  </a:solidFill>
                  <a:latin typeface="Times New Roman" pitchFamily="18" charset="0"/>
                </a:rPr>
                <a:t>g1</a:t>
              </a:r>
              <a:endParaRPr lang="es-ES"/>
            </a:p>
          </p:txBody>
        </p:sp>
        <p:sp>
          <p:nvSpPr>
            <p:cNvPr id="47" name="Rectangle 93"/>
            <p:cNvSpPr>
              <a:spLocks noChangeArrowheads="1"/>
            </p:cNvSpPr>
            <p:nvPr/>
          </p:nvSpPr>
          <p:spPr bwMode="auto">
            <a:xfrm>
              <a:off x="3460355" y="5477718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g2</a:t>
              </a:r>
              <a:endParaRPr lang="es-ES"/>
            </a:p>
          </p:txBody>
        </p:sp>
        <p:sp>
          <p:nvSpPr>
            <p:cNvPr id="48" name="Oval 94"/>
            <p:cNvSpPr>
              <a:spLocks noChangeArrowheads="1"/>
            </p:cNvSpPr>
            <p:nvPr/>
          </p:nvSpPr>
          <p:spPr bwMode="auto">
            <a:xfrm>
              <a:off x="3942955" y="6050805"/>
              <a:ext cx="84137" cy="84138"/>
            </a:xfrm>
            <a:prstGeom prst="ellipse">
              <a:avLst/>
            </a:prstGeom>
            <a:solidFill>
              <a:srgbClr val="9933FF"/>
            </a:solidFill>
            <a:ln w="0">
              <a:solidFill>
                <a:srgbClr val="9933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Rectangle 95"/>
            <p:cNvSpPr>
              <a:spLocks noChangeArrowheads="1"/>
            </p:cNvSpPr>
            <p:nvPr/>
          </p:nvSpPr>
          <p:spPr bwMode="auto">
            <a:xfrm>
              <a:off x="3644505" y="5895230"/>
              <a:ext cx="2159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g1</a:t>
              </a:r>
              <a:endParaRPr lang="es-ES"/>
            </a:p>
          </p:txBody>
        </p:sp>
        <p:sp>
          <p:nvSpPr>
            <p:cNvPr id="50" name="Rectangle 96"/>
            <p:cNvSpPr>
              <a:spLocks noChangeArrowheads="1"/>
            </p:cNvSpPr>
            <p:nvPr/>
          </p:nvSpPr>
          <p:spPr bwMode="auto">
            <a:xfrm>
              <a:off x="4082655" y="5884118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g2</a:t>
              </a:r>
              <a:endParaRPr lang="es-ES"/>
            </a:p>
          </p:txBody>
        </p:sp>
        <p:sp>
          <p:nvSpPr>
            <p:cNvPr id="51" name="Oval 97"/>
            <p:cNvSpPr>
              <a:spLocks noChangeArrowheads="1"/>
            </p:cNvSpPr>
            <p:nvPr/>
          </p:nvSpPr>
          <p:spPr bwMode="auto">
            <a:xfrm>
              <a:off x="5009755" y="4480768"/>
              <a:ext cx="982662" cy="62865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Oval 99"/>
            <p:cNvSpPr>
              <a:spLocks noChangeArrowheads="1"/>
            </p:cNvSpPr>
            <p:nvPr/>
          </p:nvSpPr>
          <p:spPr bwMode="auto">
            <a:xfrm>
              <a:off x="4904980" y="5150693"/>
              <a:ext cx="1004887" cy="544512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Rectangle 100"/>
            <p:cNvSpPr>
              <a:spLocks noChangeArrowheads="1"/>
            </p:cNvSpPr>
            <p:nvPr/>
          </p:nvSpPr>
          <p:spPr bwMode="auto">
            <a:xfrm>
              <a:off x="6060680" y="4496643"/>
              <a:ext cx="203200" cy="20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>
                  <a:solidFill>
                    <a:srgbClr val="25221E"/>
                  </a:solidFill>
                  <a:latin typeface="Times New Roman" pitchFamily="18" charset="0"/>
                </a:rPr>
                <a:t>g1</a:t>
              </a:r>
              <a:endParaRPr lang="es-ES"/>
            </a:p>
          </p:txBody>
        </p:sp>
        <p:sp>
          <p:nvSpPr>
            <p:cNvPr id="54" name="Rectangle 101"/>
            <p:cNvSpPr>
              <a:spLocks noChangeArrowheads="1"/>
            </p:cNvSpPr>
            <p:nvPr/>
          </p:nvSpPr>
          <p:spPr bwMode="auto">
            <a:xfrm>
              <a:off x="6025755" y="5087193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g1</a:t>
              </a:r>
              <a:endParaRPr lang="es-ES"/>
            </a:p>
          </p:txBody>
        </p:sp>
        <p:sp>
          <p:nvSpPr>
            <p:cNvPr id="55" name="Freeform 102"/>
            <p:cNvSpPr>
              <a:spLocks/>
            </p:cNvSpPr>
            <p:nvPr/>
          </p:nvSpPr>
          <p:spPr bwMode="auto">
            <a:xfrm>
              <a:off x="5093892" y="5904755"/>
              <a:ext cx="711200" cy="16668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3" y="3"/>
                </a:cxn>
                <a:cxn ang="0">
                  <a:pos x="34" y="0"/>
                </a:cxn>
              </a:cxnLst>
              <a:rect l="0" t="0" r="r" b="b"/>
              <a:pathLst>
                <a:path w="34" h="8">
                  <a:moveTo>
                    <a:pt x="0" y="4"/>
                  </a:moveTo>
                  <a:cubicBezTo>
                    <a:pt x="9" y="7"/>
                    <a:pt x="14" y="8"/>
                    <a:pt x="23" y="3"/>
                  </a:cubicBezTo>
                  <a:cubicBezTo>
                    <a:pt x="26" y="2"/>
                    <a:pt x="31" y="0"/>
                    <a:pt x="34" y="0"/>
                  </a:cubicBezTo>
                </a:path>
              </a:pathLst>
            </a:custGeom>
            <a:noFill/>
            <a:ln w="1270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Rectangle 112"/>
            <p:cNvSpPr>
              <a:spLocks noChangeArrowheads="1"/>
            </p:cNvSpPr>
            <p:nvPr/>
          </p:nvSpPr>
          <p:spPr bwMode="auto">
            <a:xfrm>
              <a:off x="4979592" y="5731718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g1</a:t>
              </a:r>
              <a:endParaRPr lang="es-ES"/>
            </a:p>
          </p:txBody>
        </p:sp>
        <p:sp>
          <p:nvSpPr>
            <p:cNvPr id="57" name="Rectangle 113"/>
            <p:cNvSpPr>
              <a:spLocks noChangeArrowheads="1"/>
            </p:cNvSpPr>
            <p:nvPr/>
          </p:nvSpPr>
          <p:spPr bwMode="auto">
            <a:xfrm>
              <a:off x="5922567" y="5892055"/>
              <a:ext cx="203200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>
                  <a:solidFill>
                    <a:srgbClr val="25221E"/>
                  </a:solidFill>
                  <a:latin typeface="Times New Roman" pitchFamily="18" charset="0"/>
                </a:rPr>
                <a:t>g2</a:t>
              </a:r>
              <a:endParaRPr lang="es-ES"/>
            </a:p>
          </p:txBody>
        </p:sp>
        <p:sp>
          <p:nvSpPr>
            <p:cNvPr id="58" name="Freeform 114"/>
            <p:cNvSpPr>
              <a:spLocks/>
            </p:cNvSpPr>
            <p:nvPr/>
          </p:nvSpPr>
          <p:spPr bwMode="auto">
            <a:xfrm>
              <a:off x="4863705" y="4731593"/>
              <a:ext cx="1358900" cy="20955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0" y="10"/>
                </a:cxn>
                <a:cxn ang="0">
                  <a:pos x="65" y="0"/>
                </a:cxn>
              </a:cxnLst>
              <a:rect l="0" t="0" r="r" b="b"/>
              <a:pathLst>
                <a:path w="65" h="10">
                  <a:moveTo>
                    <a:pt x="0" y="7"/>
                  </a:moveTo>
                  <a:cubicBezTo>
                    <a:pt x="8" y="7"/>
                    <a:pt x="23" y="10"/>
                    <a:pt x="30" y="10"/>
                  </a:cubicBezTo>
                  <a:cubicBezTo>
                    <a:pt x="40" y="10"/>
                    <a:pt x="57" y="4"/>
                    <a:pt x="65" y="0"/>
                  </a:cubicBezTo>
                </a:path>
              </a:pathLst>
            </a:custGeom>
            <a:noFill/>
            <a:ln w="1270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Oval 115"/>
            <p:cNvSpPr>
              <a:spLocks noChangeArrowheads="1"/>
            </p:cNvSpPr>
            <p:nvPr/>
          </p:nvSpPr>
          <p:spPr bwMode="auto">
            <a:xfrm>
              <a:off x="6406755" y="4606180"/>
              <a:ext cx="777875" cy="598488"/>
            </a:xfrm>
            <a:prstGeom prst="ellipse">
              <a:avLst/>
            </a:prstGeom>
            <a:solidFill>
              <a:srgbClr val="FF3300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Oval 116"/>
            <p:cNvSpPr>
              <a:spLocks noChangeArrowheads="1"/>
            </p:cNvSpPr>
            <p:nvPr/>
          </p:nvSpPr>
          <p:spPr bwMode="auto">
            <a:xfrm>
              <a:off x="6911580" y="4606180"/>
              <a:ext cx="935037" cy="52705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Rectangle 117"/>
            <p:cNvSpPr>
              <a:spLocks noChangeArrowheads="1"/>
            </p:cNvSpPr>
            <p:nvPr/>
          </p:nvSpPr>
          <p:spPr bwMode="auto">
            <a:xfrm>
              <a:off x="6551217" y="4701430"/>
              <a:ext cx="2159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chemeClr val="bg1"/>
                  </a:solidFill>
                  <a:latin typeface="Times New Roman" pitchFamily="18" charset="0"/>
                </a:rPr>
                <a:t>g1</a:t>
              </a: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62" name="Rectangle 118"/>
            <p:cNvSpPr>
              <a:spLocks noChangeArrowheads="1"/>
            </p:cNvSpPr>
            <p:nvPr/>
          </p:nvSpPr>
          <p:spPr bwMode="auto">
            <a:xfrm>
              <a:off x="7486255" y="4701430"/>
              <a:ext cx="203200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>
                  <a:solidFill>
                    <a:schemeClr val="bg1"/>
                  </a:solidFill>
                  <a:latin typeface="Times New Roman" pitchFamily="18" charset="0"/>
                </a:rPr>
                <a:t>g2</a:t>
              </a: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63" name="Freeform 119"/>
            <p:cNvSpPr>
              <a:spLocks/>
            </p:cNvSpPr>
            <p:nvPr/>
          </p:nvSpPr>
          <p:spPr bwMode="auto">
            <a:xfrm>
              <a:off x="6884592" y="5396755"/>
              <a:ext cx="962025" cy="773113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25" y="19"/>
                </a:cxn>
                <a:cxn ang="0">
                  <a:pos x="37" y="3"/>
                </a:cxn>
                <a:cxn ang="0">
                  <a:pos x="46" y="1"/>
                </a:cxn>
              </a:cxnLst>
              <a:rect l="0" t="0" r="r" b="b"/>
              <a:pathLst>
                <a:path w="46" h="37">
                  <a:moveTo>
                    <a:pt x="0" y="37"/>
                  </a:moveTo>
                  <a:cubicBezTo>
                    <a:pt x="0" y="27"/>
                    <a:pt x="18" y="23"/>
                    <a:pt x="25" y="19"/>
                  </a:cubicBezTo>
                  <a:cubicBezTo>
                    <a:pt x="30" y="15"/>
                    <a:pt x="33" y="9"/>
                    <a:pt x="37" y="3"/>
                  </a:cubicBezTo>
                  <a:cubicBezTo>
                    <a:pt x="39" y="0"/>
                    <a:pt x="42" y="0"/>
                    <a:pt x="46" y="1"/>
                  </a:cubicBezTo>
                </a:path>
              </a:pathLst>
            </a:custGeom>
            <a:noFill/>
            <a:ln w="1270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Rectangle 137"/>
            <p:cNvSpPr>
              <a:spLocks noChangeArrowheads="1"/>
            </p:cNvSpPr>
            <p:nvPr/>
          </p:nvSpPr>
          <p:spPr bwMode="auto">
            <a:xfrm>
              <a:off x="6878242" y="5722193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g1</a:t>
              </a:r>
              <a:endParaRPr lang="es-ES"/>
            </a:p>
          </p:txBody>
        </p:sp>
        <p:sp>
          <p:nvSpPr>
            <p:cNvPr id="65" name="Rectangle 138"/>
            <p:cNvSpPr>
              <a:spLocks noChangeArrowheads="1"/>
            </p:cNvSpPr>
            <p:nvPr/>
          </p:nvSpPr>
          <p:spPr bwMode="auto">
            <a:xfrm>
              <a:off x="7175105" y="5231655"/>
              <a:ext cx="2159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rgbClr val="25221E"/>
                  </a:solidFill>
                  <a:latin typeface="Times New Roman" pitchFamily="18" charset="0"/>
                </a:rPr>
                <a:t>g2</a:t>
              </a:r>
              <a:endParaRPr lang="es-ES"/>
            </a:p>
          </p:txBody>
        </p:sp>
        <p:sp>
          <p:nvSpPr>
            <p:cNvPr id="66" name="Line 164"/>
            <p:cNvSpPr>
              <a:spLocks noChangeShapeType="1"/>
            </p:cNvSpPr>
            <p:nvPr/>
          </p:nvSpPr>
          <p:spPr bwMode="auto">
            <a:xfrm flipV="1">
              <a:off x="5784455" y="5506293"/>
              <a:ext cx="104775" cy="10477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" name="Rectangle 179"/>
            <p:cNvSpPr>
              <a:spLocks noChangeArrowheads="1"/>
            </p:cNvSpPr>
            <p:nvPr/>
          </p:nvSpPr>
          <p:spPr bwMode="auto">
            <a:xfrm>
              <a:off x="3603230" y="4672855"/>
              <a:ext cx="203200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 dirty="0">
                  <a:solidFill>
                    <a:schemeClr val="bg1"/>
                  </a:solidFill>
                  <a:latin typeface="Times New Roman" pitchFamily="18" charset="0"/>
                </a:rPr>
                <a:t>g2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187"/>
            <p:cNvSpPr>
              <a:spLocks noChangeArrowheads="1"/>
            </p:cNvSpPr>
            <p:nvPr/>
          </p:nvSpPr>
          <p:spPr bwMode="auto">
            <a:xfrm>
              <a:off x="4154092" y="4883993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chemeClr val="bg1"/>
                  </a:solidFill>
                  <a:latin typeface="Times New Roman" pitchFamily="18" charset="0"/>
                </a:rPr>
                <a:t>g1</a:t>
              </a: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69" name="Rectangle 189"/>
            <p:cNvSpPr>
              <a:spLocks noChangeArrowheads="1"/>
            </p:cNvSpPr>
            <p:nvPr/>
          </p:nvSpPr>
          <p:spPr bwMode="auto">
            <a:xfrm>
              <a:off x="5298680" y="4560143"/>
              <a:ext cx="2159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700">
                  <a:solidFill>
                    <a:schemeClr val="bg1"/>
                  </a:solidFill>
                  <a:latin typeface="Times New Roman" pitchFamily="18" charset="0"/>
                </a:rPr>
                <a:t>g2</a:t>
              </a: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0" name="Rectangle 191"/>
            <p:cNvSpPr>
              <a:spLocks noChangeArrowheads="1"/>
            </p:cNvSpPr>
            <p:nvPr/>
          </p:nvSpPr>
          <p:spPr bwMode="auto">
            <a:xfrm>
              <a:off x="5052617" y="5220543"/>
              <a:ext cx="203200" cy="20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600">
                  <a:solidFill>
                    <a:schemeClr val="bg1"/>
                  </a:solidFill>
                  <a:latin typeface="Times New Roman" pitchFamily="18" charset="0"/>
                </a:rPr>
                <a:t>g2</a:t>
              </a: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71" name="Rectangle 201"/>
            <p:cNvSpPr>
              <a:spLocks noChangeArrowheads="1"/>
            </p:cNvSpPr>
            <p:nvPr/>
          </p:nvSpPr>
          <p:spPr bwMode="auto">
            <a:xfrm>
              <a:off x="2333230" y="4501405"/>
              <a:ext cx="355600" cy="4397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2" name="Rectangle 202"/>
            <p:cNvSpPr>
              <a:spLocks noChangeArrowheads="1"/>
            </p:cNvSpPr>
            <p:nvPr/>
          </p:nvSpPr>
          <p:spPr bwMode="auto">
            <a:xfrm>
              <a:off x="2018905" y="4564905"/>
              <a:ext cx="314325" cy="271463"/>
            </a:xfrm>
            <a:prstGeom prst="rect">
              <a:avLst/>
            </a:prstGeom>
            <a:solidFill>
              <a:srgbClr val="FF3300"/>
            </a:solidFill>
            <a:ln w="0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3" name="Freeform 215"/>
            <p:cNvSpPr>
              <a:spLocks/>
            </p:cNvSpPr>
            <p:nvPr/>
          </p:nvSpPr>
          <p:spPr bwMode="auto">
            <a:xfrm>
              <a:off x="1052117" y="5147518"/>
              <a:ext cx="384175" cy="612775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45" y="23"/>
                </a:cxn>
                <a:cxn ang="0">
                  <a:pos x="181" y="23"/>
                </a:cxn>
                <a:cxn ang="0">
                  <a:pos x="227" y="159"/>
                </a:cxn>
                <a:cxn ang="0">
                  <a:pos x="227" y="250"/>
                </a:cxn>
                <a:cxn ang="0">
                  <a:pos x="136" y="386"/>
                </a:cxn>
              </a:cxnLst>
              <a:rect l="0" t="0" r="r" b="b"/>
              <a:pathLst>
                <a:path w="242" h="386">
                  <a:moveTo>
                    <a:pt x="0" y="114"/>
                  </a:moveTo>
                  <a:cubicBezTo>
                    <a:pt x="7" y="76"/>
                    <a:pt x="15" y="38"/>
                    <a:pt x="45" y="23"/>
                  </a:cubicBezTo>
                  <a:cubicBezTo>
                    <a:pt x="75" y="8"/>
                    <a:pt x="151" y="0"/>
                    <a:pt x="181" y="23"/>
                  </a:cubicBezTo>
                  <a:cubicBezTo>
                    <a:pt x="211" y="46"/>
                    <a:pt x="219" y="121"/>
                    <a:pt x="227" y="159"/>
                  </a:cubicBezTo>
                  <a:cubicBezTo>
                    <a:pt x="235" y="197"/>
                    <a:pt x="242" y="212"/>
                    <a:pt x="227" y="250"/>
                  </a:cubicBezTo>
                  <a:cubicBezTo>
                    <a:pt x="212" y="288"/>
                    <a:pt x="174" y="337"/>
                    <a:pt x="136" y="386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74" name="Freeform 216"/>
            <p:cNvSpPr>
              <a:spLocks/>
            </p:cNvSpPr>
            <p:nvPr/>
          </p:nvSpPr>
          <p:spPr bwMode="auto">
            <a:xfrm>
              <a:off x="2249092" y="5091955"/>
              <a:ext cx="363538" cy="477838"/>
            </a:xfrm>
            <a:custGeom>
              <a:avLst/>
              <a:gdLst/>
              <a:ahLst/>
              <a:cxnLst>
                <a:cxn ang="0">
                  <a:pos x="17" y="104"/>
                </a:cxn>
                <a:cxn ang="0">
                  <a:pos x="0" y="81"/>
                </a:cxn>
                <a:cxn ang="0">
                  <a:pos x="76" y="9"/>
                </a:cxn>
                <a:cxn ang="0">
                  <a:pos x="168" y="29"/>
                </a:cxn>
                <a:cxn ang="0">
                  <a:pos x="228" y="97"/>
                </a:cxn>
                <a:cxn ang="0">
                  <a:pos x="176" y="209"/>
                </a:cxn>
                <a:cxn ang="0">
                  <a:pos x="152" y="301"/>
                </a:cxn>
              </a:cxnLst>
              <a:rect l="0" t="0" r="r" b="b"/>
              <a:pathLst>
                <a:path w="229" h="301">
                  <a:moveTo>
                    <a:pt x="17" y="104"/>
                  </a:moveTo>
                  <a:lnTo>
                    <a:pt x="0" y="81"/>
                  </a:lnTo>
                  <a:cubicBezTo>
                    <a:pt x="10" y="65"/>
                    <a:pt x="48" y="18"/>
                    <a:pt x="76" y="9"/>
                  </a:cubicBezTo>
                  <a:cubicBezTo>
                    <a:pt x="104" y="0"/>
                    <a:pt x="143" y="14"/>
                    <a:pt x="168" y="29"/>
                  </a:cubicBezTo>
                  <a:cubicBezTo>
                    <a:pt x="193" y="44"/>
                    <a:pt x="227" y="67"/>
                    <a:pt x="228" y="97"/>
                  </a:cubicBezTo>
                  <a:cubicBezTo>
                    <a:pt x="229" y="127"/>
                    <a:pt x="189" y="175"/>
                    <a:pt x="176" y="209"/>
                  </a:cubicBezTo>
                  <a:cubicBezTo>
                    <a:pt x="163" y="243"/>
                    <a:pt x="157" y="272"/>
                    <a:pt x="152" y="301"/>
                  </a:cubicBezTo>
                </a:path>
              </a:pathLst>
            </a:custGeom>
            <a:noFill/>
            <a:ln w="1270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75" name="Freeform 217"/>
            <p:cNvSpPr>
              <a:spLocks/>
            </p:cNvSpPr>
            <p:nvPr/>
          </p:nvSpPr>
          <p:spPr bwMode="auto">
            <a:xfrm>
              <a:off x="2276080" y="5714255"/>
              <a:ext cx="671512" cy="296863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5" y="149"/>
                </a:cxn>
                <a:cxn ang="0">
                  <a:pos x="143" y="149"/>
                </a:cxn>
                <a:cxn ang="0">
                  <a:pos x="251" y="41"/>
                </a:cxn>
                <a:cxn ang="0">
                  <a:pos x="379" y="5"/>
                </a:cxn>
                <a:cxn ang="0">
                  <a:pos x="423" y="13"/>
                </a:cxn>
              </a:cxnLst>
              <a:rect l="0" t="0" r="r" b="b"/>
              <a:pathLst>
                <a:path w="423" h="167">
                  <a:moveTo>
                    <a:pt x="0" y="100"/>
                  </a:moveTo>
                  <a:cubicBezTo>
                    <a:pt x="15" y="120"/>
                    <a:pt x="31" y="141"/>
                    <a:pt x="55" y="149"/>
                  </a:cubicBezTo>
                  <a:cubicBezTo>
                    <a:pt x="79" y="157"/>
                    <a:pt x="110" y="167"/>
                    <a:pt x="143" y="149"/>
                  </a:cubicBezTo>
                  <a:cubicBezTo>
                    <a:pt x="176" y="131"/>
                    <a:pt x="212" y="65"/>
                    <a:pt x="251" y="41"/>
                  </a:cubicBezTo>
                  <a:cubicBezTo>
                    <a:pt x="290" y="17"/>
                    <a:pt x="350" y="10"/>
                    <a:pt x="379" y="5"/>
                  </a:cubicBezTo>
                  <a:cubicBezTo>
                    <a:pt x="408" y="0"/>
                    <a:pt x="415" y="6"/>
                    <a:pt x="423" y="13"/>
                  </a:cubicBezTo>
                </a:path>
              </a:pathLst>
            </a:custGeom>
            <a:noFill/>
            <a:ln w="1270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76" name="Line 219"/>
            <p:cNvSpPr>
              <a:spLocks noChangeShapeType="1"/>
            </p:cNvSpPr>
            <p:nvPr/>
          </p:nvSpPr>
          <p:spPr bwMode="auto">
            <a:xfrm>
              <a:off x="3500042" y="5741243"/>
              <a:ext cx="1152525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77" name="Line 220"/>
            <p:cNvSpPr>
              <a:spLocks noChangeShapeType="1"/>
            </p:cNvSpPr>
            <p:nvPr/>
          </p:nvSpPr>
          <p:spPr bwMode="auto">
            <a:xfrm>
              <a:off x="3838180" y="5736480"/>
              <a:ext cx="439737" cy="1588"/>
            </a:xfrm>
            <a:prstGeom prst="line">
              <a:avLst/>
            </a:prstGeom>
            <a:noFill/>
            <a:ln w="28575">
              <a:solidFill>
                <a:srgbClr val="9933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8" name="Freeform 221"/>
            <p:cNvSpPr>
              <a:spLocks/>
            </p:cNvSpPr>
            <p:nvPr/>
          </p:nvSpPr>
          <p:spPr bwMode="auto">
            <a:xfrm>
              <a:off x="5574905" y="5360243"/>
              <a:ext cx="647700" cy="12541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0" y="4"/>
                </a:cxn>
                <a:cxn ang="0">
                  <a:pos x="31" y="0"/>
                </a:cxn>
              </a:cxnLst>
              <a:rect l="0" t="0" r="r" b="b"/>
              <a:pathLst>
                <a:path w="31" h="6">
                  <a:moveTo>
                    <a:pt x="0" y="4"/>
                  </a:moveTo>
                  <a:cubicBezTo>
                    <a:pt x="4" y="6"/>
                    <a:pt x="6" y="3"/>
                    <a:pt x="10" y="4"/>
                  </a:cubicBezTo>
                  <a:cubicBezTo>
                    <a:pt x="12" y="5"/>
                    <a:pt x="29" y="0"/>
                    <a:pt x="31" y="0"/>
                  </a:cubicBezTo>
                </a:path>
              </a:pathLst>
            </a:custGeom>
            <a:noFill/>
            <a:ln w="1270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9" name="Freeform 222"/>
            <p:cNvSpPr>
              <a:spLocks/>
            </p:cNvSpPr>
            <p:nvPr/>
          </p:nvSpPr>
          <p:spPr bwMode="auto">
            <a:xfrm>
              <a:off x="5254230" y="5780930"/>
              <a:ext cx="792162" cy="384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91"/>
                </a:cxn>
                <a:cxn ang="0">
                  <a:pos x="182" y="136"/>
                </a:cxn>
                <a:cxn ang="0">
                  <a:pos x="409" y="227"/>
                </a:cxn>
                <a:cxn ang="0">
                  <a:pos x="499" y="227"/>
                </a:cxn>
              </a:cxnLst>
              <a:rect l="0" t="0" r="r" b="b"/>
              <a:pathLst>
                <a:path w="499" h="242">
                  <a:moveTo>
                    <a:pt x="0" y="0"/>
                  </a:moveTo>
                  <a:cubicBezTo>
                    <a:pt x="30" y="34"/>
                    <a:pt x="61" y="68"/>
                    <a:pt x="91" y="91"/>
                  </a:cubicBezTo>
                  <a:cubicBezTo>
                    <a:pt x="121" y="114"/>
                    <a:pt x="129" y="113"/>
                    <a:pt x="182" y="136"/>
                  </a:cubicBezTo>
                  <a:cubicBezTo>
                    <a:pt x="235" y="159"/>
                    <a:pt x="356" y="212"/>
                    <a:pt x="409" y="227"/>
                  </a:cubicBezTo>
                  <a:cubicBezTo>
                    <a:pt x="462" y="242"/>
                    <a:pt x="484" y="227"/>
                    <a:pt x="499" y="227"/>
                  </a:cubicBezTo>
                </a:path>
              </a:pathLst>
            </a:custGeom>
            <a:noFill/>
            <a:ln w="1270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80" name="Freeform 224"/>
            <p:cNvSpPr>
              <a:spLocks/>
            </p:cNvSpPr>
            <p:nvPr/>
          </p:nvSpPr>
          <p:spPr bwMode="auto">
            <a:xfrm>
              <a:off x="6909992" y="4680793"/>
              <a:ext cx="279400" cy="411162"/>
            </a:xfrm>
            <a:custGeom>
              <a:avLst/>
              <a:gdLst/>
              <a:ahLst/>
              <a:cxnLst>
                <a:cxn ang="0">
                  <a:pos x="91" y="13"/>
                </a:cxn>
                <a:cxn ang="0">
                  <a:pos x="89" y="0"/>
                </a:cxn>
                <a:cxn ang="0">
                  <a:pos x="29" y="45"/>
                </a:cxn>
                <a:cxn ang="0">
                  <a:pos x="2" y="105"/>
                </a:cxn>
                <a:cxn ang="0">
                  <a:pos x="14" y="169"/>
                </a:cxn>
                <a:cxn ang="0">
                  <a:pos x="76" y="232"/>
                </a:cxn>
                <a:cxn ang="0">
                  <a:pos x="127" y="255"/>
                </a:cxn>
                <a:cxn ang="0">
                  <a:pos x="155" y="210"/>
                </a:cxn>
                <a:cxn ang="0">
                  <a:pos x="175" y="142"/>
                </a:cxn>
                <a:cxn ang="0">
                  <a:pos x="149" y="54"/>
                </a:cxn>
                <a:cxn ang="0">
                  <a:pos x="89" y="0"/>
                </a:cxn>
              </a:cxnLst>
              <a:rect l="0" t="0" r="r" b="b"/>
              <a:pathLst>
                <a:path w="176" h="259">
                  <a:moveTo>
                    <a:pt x="91" y="13"/>
                  </a:moveTo>
                  <a:lnTo>
                    <a:pt x="89" y="0"/>
                  </a:lnTo>
                  <a:cubicBezTo>
                    <a:pt x="79" y="5"/>
                    <a:pt x="44" y="27"/>
                    <a:pt x="29" y="45"/>
                  </a:cubicBezTo>
                  <a:cubicBezTo>
                    <a:pt x="14" y="63"/>
                    <a:pt x="4" y="84"/>
                    <a:pt x="2" y="105"/>
                  </a:cubicBezTo>
                  <a:cubicBezTo>
                    <a:pt x="0" y="126"/>
                    <a:pt x="2" y="148"/>
                    <a:pt x="14" y="169"/>
                  </a:cubicBezTo>
                  <a:cubicBezTo>
                    <a:pt x="26" y="190"/>
                    <a:pt x="57" y="218"/>
                    <a:pt x="76" y="232"/>
                  </a:cubicBezTo>
                  <a:cubicBezTo>
                    <a:pt x="95" y="246"/>
                    <a:pt x="114" y="259"/>
                    <a:pt x="127" y="255"/>
                  </a:cubicBezTo>
                  <a:cubicBezTo>
                    <a:pt x="140" y="251"/>
                    <a:pt x="147" y="229"/>
                    <a:pt x="155" y="210"/>
                  </a:cubicBezTo>
                  <a:cubicBezTo>
                    <a:pt x="163" y="191"/>
                    <a:pt x="176" y="168"/>
                    <a:pt x="175" y="142"/>
                  </a:cubicBezTo>
                  <a:cubicBezTo>
                    <a:pt x="174" y="116"/>
                    <a:pt x="163" y="78"/>
                    <a:pt x="149" y="54"/>
                  </a:cubicBezTo>
                  <a:cubicBezTo>
                    <a:pt x="135" y="30"/>
                    <a:pt x="112" y="15"/>
                    <a:pt x="89" y="0"/>
                  </a:cubicBezTo>
                </a:path>
              </a:pathLst>
            </a:custGeom>
            <a:solidFill>
              <a:srgbClr val="9933FF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81" name="Freeform 226"/>
            <p:cNvSpPr>
              <a:spLocks/>
            </p:cNvSpPr>
            <p:nvPr/>
          </p:nvSpPr>
          <p:spPr bwMode="auto">
            <a:xfrm>
              <a:off x="6949680" y="5406280"/>
              <a:ext cx="836612" cy="758825"/>
            </a:xfrm>
            <a:custGeom>
              <a:avLst/>
              <a:gdLst/>
              <a:ahLst/>
              <a:cxnLst>
                <a:cxn ang="0">
                  <a:pos x="520" y="463"/>
                </a:cxn>
                <a:cxn ang="0">
                  <a:pos x="474" y="463"/>
                </a:cxn>
                <a:cxn ang="0">
                  <a:pos x="202" y="463"/>
                </a:cxn>
                <a:cxn ang="0">
                  <a:pos x="157" y="372"/>
                </a:cxn>
                <a:cxn ang="0">
                  <a:pos x="183" y="293"/>
                </a:cxn>
                <a:cxn ang="0">
                  <a:pos x="273" y="252"/>
                </a:cxn>
                <a:cxn ang="0">
                  <a:pos x="321" y="213"/>
                </a:cxn>
                <a:cxn ang="0">
                  <a:pos x="360" y="156"/>
                </a:cxn>
                <a:cxn ang="0">
                  <a:pos x="312" y="98"/>
                </a:cxn>
                <a:cxn ang="0">
                  <a:pos x="180" y="62"/>
                </a:cxn>
                <a:cxn ang="0">
                  <a:pos x="94" y="78"/>
                </a:cxn>
                <a:cxn ang="0">
                  <a:pos x="37" y="12"/>
                </a:cxn>
                <a:cxn ang="0">
                  <a:pos x="0" y="6"/>
                </a:cxn>
              </a:cxnLst>
              <a:rect l="0" t="0" r="r" b="b"/>
              <a:pathLst>
                <a:path w="527" h="478">
                  <a:moveTo>
                    <a:pt x="520" y="463"/>
                  </a:moveTo>
                  <a:cubicBezTo>
                    <a:pt x="523" y="463"/>
                    <a:pt x="527" y="463"/>
                    <a:pt x="474" y="463"/>
                  </a:cubicBezTo>
                  <a:cubicBezTo>
                    <a:pt x="421" y="463"/>
                    <a:pt x="255" y="478"/>
                    <a:pt x="202" y="463"/>
                  </a:cubicBezTo>
                  <a:cubicBezTo>
                    <a:pt x="149" y="448"/>
                    <a:pt x="160" y="400"/>
                    <a:pt x="157" y="372"/>
                  </a:cubicBezTo>
                  <a:cubicBezTo>
                    <a:pt x="154" y="344"/>
                    <a:pt x="164" y="313"/>
                    <a:pt x="183" y="293"/>
                  </a:cubicBezTo>
                  <a:cubicBezTo>
                    <a:pt x="202" y="273"/>
                    <a:pt x="250" y="265"/>
                    <a:pt x="273" y="252"/>
                  </a:cubicBezTo>
                  <a:cubicBezTo>
                    <a:pt x="296" y="239"/>
                    <a:pt x="307" y="229"/>
                    <a:pt x="321" y="213"/>
                  </a:cubicBezTo>
                  <a:cubicBezTo>
                    <a:pt x="335" y="197"/>
                    <a:pt x="361" y="175"/>
                    <a:pt x="360" y="156"/>
                  </a:cubicBezTo>
                  <a:cubicBezTo>
                    <a:pt x="359" y="137"/>
                    <a:pt x="342" y="114"/>
                    <a:pt x="312" y="98"/>
                  </a:cubicBezTo>
                  <a:cubicBezTo>
                    <a:pt x="282" y="82"/>
                    <a:pt x="216" y="65"/>
                    <a:pt x="180" y="62"/>
                  </a:cubicBezTo>
                  <a:cubicBezTo>
                    <a:pt x="144" y="59"/>
                    <a:pt x="118" y="86"/>
                    <a:pt x="94" y="78"/>
                  </a:cubicBezTo>
                  <a:cubicBezTo>
                    <a:pt x="70" y="70"/>
                    <a:pt x="53" y="24"/>
                    <a:pt x="37" y="12"/>
                  </a:cubicBezTo>
                  <a:cubicBezTo>
                    <a:pt x="21" y="0"/>
                    <a:pt x="10" y="3"/>
                    <a:pt x="0" y="6"/>
                  </a:cubicBezTo>
                </a:path>
              </a:pathLst>
            </a:custGeom>
            <a:noFill/>
            <a:ln w="1270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82" name="Freeform 227"/>
            <p:cNvSpPr>
              <a:spLocks/>
            </p:cNvSpPr>
            <p:nvPr/>
          </p:nvSpPr>
          <p:spPr bwMode="auto">
            <a:xfrm>
              <a:off x="7230667" y="5636468"/>
              <a:ext cx="292100" cy="236537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184" y="17"/>
                </a:cxn>
                <a:cxn ang="0">
                  <a:pos x="157" y="56"/>
                </a:cxn>
                <a:cxn ang="0">
                  <a:pos x="109" y="104"/>
                </a:cxn>
                <a:cxn ang="0">
                  <a:pos x="34" y="131"/>
                </a:cxn>
                <a:cxn ang="0">
                  <a:pos x="0" y="149"/>
                </a:cxn>
              </a:cxnLst>
              <a:rect l="0" t="0" r="r" b="b"/>
              <a:pathLst>
                <a:path w="184" h="149">
                  <a:moveTo>
                    <a:pt x="161" y="0"/>
                  </a:moveTo>
                  <a:lnTo>
                    <a:pt x="184" y="17"/>
                  </a:lnTo>
                  <a:cubicBezTo>
                    <a:pt x="183" y="26"/>
                    <a:pt x="170" y="41"/>
                    <a:pt x="157" y="56"/>
                  </a:cubicBezTo>
                  <a:cubicBezTo>
                    <a:pt x="144" y="71"/>
                    <a:pt x="129" y="92"/>
                    <a:pt x="109" y="104"/>
                  </a:cubicBezTo>
                  <a:cubicBezTo>
                    <a:pt x="89" y="116"/>
                    <a:pt x="52" y="124"/>
                    <a:pt x="34" y="131"/>
                  </a:cubicBezTo>
                  <a:cubicBezTo>
                    <a:pt x="16" y="138"/>
                    <a:pt x="8" y="143"/>
                    <a:pt x="0" y="149"/>
                  </a:cubicBezTo>
                </a:path>
              </a:pathLst>
            </a:custGeom>
            <a:noFill/>
            <a:ln w="28575" cap="flat" cmpd="sng">
              <a:solidFill>
                <a:srgbClr val="9933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3" name="82 CuadroTexto"/>
          <p:cNvSpPr txBox="1"/>
          <p:nvPr/>
        </p:nvSpPr>
        <p:spPr>
          <a:xfrm>
            <a:off x="251520" y="2477214"/>
            <a:ext cx="576064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latin typeface="Courier New" pitchFamily="49" charset="0"/>
                <a:cs typeface="Courier New" pitchFamily="49" charset="0"/>
              </a:rPr>
              <a:t>SELECT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m.gid, </a:t>
            </a:r>
          </a:p>
          <a:p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      </a:t>
            </a:r>
            <a:r>
              <a:rPr lang="es-ES" sz="1600" dirty="0" err="1" smtClean="0">
                <a:latin typeface="Courier New" pitchFamily="49" charset="0"/>
                <a:cs typeface="Courier New" pitchFamily="49" charset="0"/>
              </a:rPr>
              <a:t>m.the_geom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      SUM(</a:t>
            </a:r>
            <a:r>
              <a:rPr lang="es-ES" sz="1600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st_length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s-ES" sz="1600" dirty="0" err="1" smtClean="0">
                <a:latin typeface="Courier New" pitchFamily="49" charset="0"/>
                <a:cs typeface="Courier New" pitchFamily="49" charset="0"/>
              </a:rPr>
              <a:t>t.the_geom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)) as </a:t>
            </a:r>
            <a:r>
              <a:rPr lang="es-ES" sz="1600" dirty="0" err="1" smtClean="0">
                <a:latin typeface="Courier New" pitchFamily="49" charset="0"/>
                <a:cs typeface="Courier New" pitchFamily="49" charset="0"/>
              </a:rPr>
              <a:t>kmBad</a:t>
            </a:r>
            <a:endParaRPr lang="es-ES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s-ES" sz="1600" b="1" dirty="0" smtClean="0">
                <a:latin typeface="Courier New" pitchFamily="49" charset="0"/>
                <a:cs typeface="Courier New" pitchFamily="49" charset="0"/>
              </a:rPr>
              <a:t>FROM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s-ES" sz="1600" dirty="0" err="1" smtClean="0">
                <a:latin typeface="Courier New" pitchFamily="49" charset="0"/>
                <a:cs typeface="Courier New" pitchFamily="49" charset="0"/>
              </a:rPr>
              <a:t>municipalities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m, </a:t>
            </a:r>
            <a:r>
              <a:rPr lang="es-ES" sz="1600" dirty="0" err="1" smtClean="0">
                <a:latin typeface="Courier New" pitchFamily="49" charset="0"/>
                <a:cs typeface="Courier New" pitchFamily="49" charset="0"/>
              </a:rPr>
              <a:t>road_sections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s-ES" sz="1600" dirty="0">
                <a:latin typeface="Courier New" pitchFamily="49" charset="0"/>
                <a:cs typeface="Courier New" pitchFamily="49" charset="0"/>
              </a:rPr>
              <a:t>r</a:t>
            </a:r>
            <a:endParaRPr lang="es-ES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s-ES" sz="1600" b="1" dirty="0" smtClean="0">
                <a:latin typeface="Courier New" pitchFamily="49" charset="0"/>
                <a:cs typeface="Courier New" pitchFamily="49" charset="0"/>
              </a:rPr>
              <a:t>WHERE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st_contains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s-ES" sz="1600" dirty="0" err="1" smtClean="0">
                <a:latin typeface="Courier New" pitchFamily="49" charset="0"/>
                <a:cs typeface="Courier New" pitchFamily="49" charset="0"/>
              </a:rPr>
              <a:t>m.the_geom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s-ES" sz="1600" dirty="0" err="1">
                <a:latin typeface="Courier New" pitchFamily="49" charset="0"/>
                <a:cs typeface="Courier New" pitchFamily="49" charset="0"/>
              </a:rPr>
              <a:t>r</a:t>
            </a:r>
            <a:r>
              <a:rPr lang="es-ES" sz="1600" dirty="0" err="1" smtClean="0">
                <a:latin typeface="Courier New" pitchFamily="49" charset="0"/>
                <a:cs typeface="Courier New" pitchFamily="49" charset="0"/>
              </a:rPr>
              <a:t>.the_geom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s-ES" sz="1600" b="1" dirty="0" smtClean="0">
                <a:latin typeface="Courier New" pitchFamily="49" charset="0"/>
                <a:cs typeface="Courier New" pitchFamily="49" charset="0"/>
              </a:rPr>
              <a:t>AND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s-ES" sz="1600" dirty="0" err="1" smtClean="0">
                <a:latin typeface="Courier New" pitchFamily="49" charset="0"/>
                <a:cs typeface="Courier New" pitchFamily="49" charset="0"/>
              </a:rPr>
              <a:t>t.conditions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= ‘</a:t>
            </a:r>
            <a:r>
              <a:rPr lang="es-ES" sz="1600" dirty="0" err="1" smtClean="0">
                <a:latin typeface="Courier New" pitchFamily="49" charset="0"/>
                <a:cs typeface="Courier New" pitchFamily="49" charset="0"/>
              </a:rPr>
              <a:t>Bad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'</a:t>
            </a:r>
          </a:p>
          <a:p>
            <a:r>
              <a:rPr lang="es-ES" sz="1600" b="1" dirty="0" smtClean="0">
                <a:latin typeface="Courier New" pitchFamily="49" charset="0"/>
                <a:cs typeface="Courier New" pitchFamily="49" charset="0"/>
              </a:rPr>
              <a:t>GROUP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s-ES" sz="1600" b="1" dirty="0" smtClean="0">
                <a:latin typeface="Courier New" pitchFamily="49" charset="0"/>
                <a:cs typeface="Courier New" pitchFamily="49" charset="0"/>
              </a:rPr>
              <a:t>BY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s-ES" sz="1600" dirty="0" err="1" smtClean="0">
                <a:latin typeface="Courier New" pitchFamily="49" charset="0"/>
                <a:cs typeface="Courier New" pitchFamily="49" charset="0"/>
              </a:rPr>
              <a:t>by</a:t>
            </a:r>
            <a:r>
              <a:rPr lang="es-ES" sz="1600" dirty="0" smtClean="0">
                <a:latin typeface="Courier New" pitchFamily="49" charset="0"/>
                <a:cs typeface="Courier New" pitchFamily="49" charset="0"/>
              </a:rPr>
              <a:t> m.gid, </a:t>
            </a:r>
            <a:r>
              <a:rPr lang="es-ES" sz="1600" dirty="0" err="1" smtClean="0">
                <a:latin typeface="Courier New" pitchFamily="49" charset="0"/>
                <a:cs typeface="Courier New" pitchFamily="49" charset="0"/>
              </a:rPr>
              <a:t>m.the_geom</a:t>
            </a:r>
            <a:endParaRPr lang="es-ES" sz="16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5" name="84 Rectángulo redondeado"/>
          <p:cNvSpPr/>
          <p:nvPr/>
        </p:nvSpPr>
        <p:spPr>
          <a:xfrm>
            <a:off x="-108521" y="1477977"/>
            <a:ext cx="3384377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Spatial DBMS (2/3)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286741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Management Technologies (2/4)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7" name="14 Marcador de texto"/>
          <p:cNvSpPr txBox="1">
            <a:spLocks/>
          </p:cNvSpPr>
          <p:nvPr/>
        </p:nvSpPr>
        <p:spPr>
          <a:xfrm>
            <a:off x="395288" y="2060848"/>
            <a:ext cx="8497192" cy="31683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Support for Spatial Indexing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Some of them add also some support for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Topology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Raster coverages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Examples (open source)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Row-wise storage: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PostgreSQL </a:t>
            </a:r>
            <a:r>
              <a:rPr lang="en-US" dirty="0">
                <a:solidFill>
                  <a:srgbClr val="000000"/>
                </a:solidFill>
              </a:rPr>
              <a:t>+ </a:t>
            </a:r>
            <a:r>
              <a:rPr lang="en-US" dirty="0" err="1">
                <a:solidFill>
                  <a:srgbClr val="000000"/>
                </a:solidFill>
              </a:rPr>
              <a:t>PostGIS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http://www.postgis.org</a:t>
            </a:r>
            <a:r>
              <a:rPr lang="en-US" dirty="0" smtClean="0">
                <a:solidFill>
                  <a:srgbClr val="000000"/>
                </a:solidFill>
                <a:hlinkClick r:id="rId3"/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Column-wise storage</a:t>
            </a:r>
          </a:p>
          <a:p>
            <a:pPr lvl="2"/>
            <a:r>
              <a:rPr lang="es-ES" dirty="0" err="1" smtClean="0">
                <a:solidFill>
                  <a:srgbClr val="000000"/>
                </a:solidFill>
              </a:rPr>
              <a:t>MonetDB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Geospatial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extension</a:t>
            </a:r>
            <a:r>
              <a:rPr lang="es-ES" dirty="0" smtClean="0">
                <a:solidFill>
                  <a:srgbClr val="000000"/>
                </a:solidFill>
              </a:rPr>
              <a:t/>
            </a:r>
            <a:br>
              <a:rPr lang="es-ES" dirty="0" smtClean="0">
                <a:solidFill>
                  <a:srgbClr val="000000"/>
                </a:solidFill>
              </a:rPr>
            </a:br>
            <a:r>
              <a:rPr lang="es-ES" dirty="0" smtClean="0">
                <a:solidFill>
                  <a:srgbClr val="000000"/>
                </a:solidFill>
              </a:rPr>
              <a:t>(</a:t>
            </a:r>
            <a:r>
              <a:rPr lang="es-ES" dirty="0">
                <a:solidFill>
                  <a:srgbClr val="000000"/>
                </a:solidFill>
                <a:hlinkClick r:id="rId4"/>
              </a:rPr>
              <a:t>http://</a:t>
            </a:r>
            <a:r>
              <a:rPr lang="es-ES" dirty="0" smtClean="0">
                <a:solidFill>
                  <a:srgbClr val="000000"/>
                </a:solidFill>
                <a:hlinkClick r:id="rId4"/>
              </a:rPr>
              <a:t>www.monetdb.org/Documentation/Extensions/GIS</a:t>
            </a:r>
            <a:r>
              <a:rPr lang="es-ES" dirty="0" smtClean="0">
                <a:solidFill>
                  <a:srgbClr val="000000"/>
                </a:solidFill>
              </a:rPr>
              <a:t>)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-108521" y="1477977"/>
            <a:ext cx="3384377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Spatial DBMS (3/3)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5080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Management Technologies (3/4)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477977"/>
            <a:ext cx="4392489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Scientific Array DBMS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7" name="14 Marcador de texto"/>
          <p:cNvSpPr txBox="1">
            <a:spLocks/>
          </p:cNvSpPr>
          <p:nvPr/>
        </p:nvSpPr>
        <p:spPr>
          <a:xfrm>
            <a:off x="179512" y="1988841"/>
            <a:ext cx="8496944" cy="28803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Large multidimensional scientific arrays as first class citizens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Declarative array data definition and query languages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Distributed architectures for large scale analytics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Examples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Rasdaman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s-ES" dirty="0">
                <a:hlinkClick r:id="rId3"/>
              </a:rPr>
              <a:t>http://www.rasdaman.org</a:t>
            </a:r>
            <a:r>
              <a:rPr lang="es-ES" dirty="0" smtClean="0">
                <a:hlinkClick r:id="rId3"/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SciDB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>
                <a:solidFill>
                  <a:srgbClr val="000000"/>
                </a:solidFill>
                <a:hlinkClick r:id="rId4"/>
              </a:rPr>
              <a:t>http://www.paradigm4.com</a:t>
            </a:r>
            <a:r>
              <a:rPr lang="en-US" dirty="0" smtClean="0">
                <a:solidFill>
                  <a:srgbClr val="000000"/>
                </a:solidFill>
                <a:hlinkClick r:id="rId4"/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" name="7 Explosión 2"/>
          <p:cNvSpPr/>
          <p:nvPr/>
        </p:nvSpPr>
        <p:spPr>
          <a:xfrm>
            <a:off x="5004048" y="3068960"/>
            <a:ext cx="3927400" cy="2439096"/>
          </a:xfrm>
          <a:prstGeom prst="irregularSeal2">
            <a:avLst/>
          </a:prstGeom>
          <a:solidFill>
            <a:srgbClr val="F65E25"/>
          </a:solidFill>
          <a:ln>
            <a:solidFill>
              <a:srgbClr val="F65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 smtClean="0"/>
              <a:t>Already</a:t>
            </a:r>
            <a:endParaRPr lang="es-ES" sz="2800" b="1" dirty="0" smtClean="0"/>
          </a:p>
          <a:p>
            <a:pPr algn="ctr"/>
            <a:r>
              <a:rPr lang="es-ES" sz="2800" b="1" dirty="0" smtClean="0"/>
              <a:t>Big Data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0083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Management Technologies (4/4)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477977"/>
            <a:ext cx="6048673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Big Data for Geographic Features?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7" name="14 Marcador de texto"/>
          <p:cNvSpPr txBox="1">
            <a:spLocks/>
          </p:cNvSpPr>
          <p:nvPr/>
        </p:nvSpPr>
        <p:spPr>
          <a:xfrm>
            <a:off x="179512" y="1988841"/>
            <a:ext cx="8496944" cy="35283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NoSQL Geospatial Technologies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Still very limited</a:t>
            </a:r>
          </a:p>
          <a:p>
            <a:pPr lvl="2"/>
            <a:r>
              <a:rPr lang="es-ES" dirty="0" err="1"/>
              <a:t>MongoDB</a:t>
            </a:r>
            <a:r>
              <a:rPr lang="es-ES" dirty="0"/>
              <a:t> (</a:t>
            </a:r>
            <a:r>
              <a:rPr lang="es-ES" dirty="0">
                <a:hlinkClick r:id="rId3"/>
              </a:rPr>
              <a:t>http://www.mongodb.org/</a:t>
            </a:r>
            <a:r>
              <a:rPr lang="es-ES" dirty="0"/>
              <a:t>)</a:t>
            </a:r>
          </a:p>
          <a:p>
            <a:pPr lvl="2"/>
            <a:r>
              <a:rPr lang="es-ES" dirty="0" err="1"/>
              <a:t>Geocouch</a:t>
            </a:r>
            <a:r>
              <a:rPr lang="es-ES" dirty="0"/>
              <a:t> (</a:t>
            </a:r>
            <a:r>
              <a:rPr lang="es-ES" dirty="0">
                <a:hlinkClick r:id="rId4"/>
              </a:rPr>
              <a:t>https://github.com/couchbase/geocouch</a:t>
            </a:r>
            <a:r>
              <a:rPr lang="es-ES" dirty="0" smtClean="0">
                <a:hlinkClick r:id="rId4"/>
              </a:rPr>
              <a:t>/</a:t>
            </a:r>
            <a:r>
              <a:rPr lang="es-ES" dirty="0" smtClean="0"/>
              <a:t>)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Geospatial Data Processing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Spatial partitioning and indexing based on spatial structures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Distributed implementations of spatial operations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K Nearest neighbors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Spatial join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Examples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Spatial </a:t>
            </a:r>
            <a:r>
              <a:rPr lang="en-US" dirty="0">
                <a:solidFill>
                  <a:srgbClr val="000000"/>
                </a:solidFill>
              </a:rPr>
              <a:t>Hadoop (</a:t>
            </a:r>
            <a:r>
              <a:rPr lang="en-US" dirty="0">
                <a:solidFill>
                  <a:srgbClr val="000000"/>
                </a:solidFill>
                <a:hlinkClick r:id="rId5"/>
              </a:rPr>
              <a:t>http://spatialhadoop.cs.umn.edu</a:t>
            </a:r>
            <a:r>
              <a:rPr lang="en-US" dirty="0" smtClean="0">
                <a:solidFill>
                  <a:srgbClr val="000000"/>
                </a:solidFill>
                <a:hlinkClick r:id="rId5"/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</a:p>
          <a:p>
            <a:pPr lvl="2"/>
            <a:r>
              <a:rPr lang="en-US" dirty="0" err="1" smtClean="0">
                <a:solidFill>
                  <a:srgbClr val="000000"/>
                </a:solidFill>
              </a:rPr>
              <a:t>GeoSpark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>
                <a:solidFill>
                  <a:srgbClr val="000000"/>
                </a:solidFill>
                <a:hlinkClick r:id="rId6"/>
              </a:rPr>
              <a:t>http://geospark.datasyslab.org</a:t>
            </a:r>
            <a:r>
              <a:rPr lang="en-US" dirty="0" smtClean="0">
                <a:solidFill>
                  <a:srgbClr val="000000"/>
                </a:solidFill>
                <a:hlinkClick r:id="rId6"/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4" name="13 Llamada de nube"/>
          <p:cNvSpPr/>
          <p:nvPr/>
        </p:nvSpPr>
        <p:spPr>
          <a:xfrm>
            <a:off x="6084168" y="1905454"/>
            <a:ext cx="2432782" cy="1307521"/>
          </a:xfrm>
          <a:prstGeom prst="cloudCallout">
            <a:avLst>
              <a:gd name="adj1" fmla="val -97845"/>
              <a:gd name="adj2" fmla="val 7362"/>
            </a:avLst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Are </a:t>
            </a:r>
            <a:r>
              <a:rPr lang="es-ES" sz="2800" b="1" dirty="0" err="1" smtClean="0"/>
              <a:t>they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needed</a:t>
            </a:r>
            <a:r>
              <a:rPr lang="es-ES" sz="2800" b="1" dirty="0" smtClean="0"/>
              <a:t>?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429395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Infrastructures (1/2)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477977"/>
            <a:ext cx="7416825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The OGC Service Architecture: ISO/DIS 19119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637222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5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Nube"/>
          <p:cNvSpPr/>
          <p:nvPr/>
        </p:nvSpPr>
        <p:spPr>
          <a:xfrm>
            <a:off x="6732240" y="4725144"/>
            <a:ext cx="1944216" cy="914400"/>
          </a:xfrm>
          <a:prstGeom prst="cloud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/>
              <a:t>Examples</a:t>
            </a:r>
            <a:endParaRPr lang="es-ES" sz="2000" b="1" dirty="0"/>
          </a:p>
        </p:txBody>
      </p:sp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Infrastructures (2/2)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-108521" y="1474404"/>
            <a:ext cx="7488833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Model / Information Management Services (1/2)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179512" y="2273299"/>
            <a:ext cx="8496944" cy="31719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Feature access service</a:t>
            </a:r>
            <a:r>
              <a:rPr lang="en-US" dirty="0" smtClean="0">
                <a:solidFill>
                  <a:srgbClr val="000000"/>
                </a:solidFill>
              </a:rPr>
              <a:t>: Service </a:t>
            </a:r>
            <a:r>
              <a:rPr lang="en-US" dirty="0">
                <a:solidFill>
                  <a:srgbClr val="000000"/>
                </a:solidFill>
              </a:rPr>
              <a:t>that provides a client access to and management of a feature store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b="1" dirty="0" smtClean="0">
                <a:solidFill>
                  <a:srgbClr val="F66025"/>
                </a:solidFill>
              </a:rPr>
              <a:t>OGC Web Feature Service (WFS)</a:t>
            </a:r>
            <a:endParaRPr lang="en-US" b="1" dirty="0">
              <a:solidFill>
                <a:srgbClr val="F66025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Map </a:t>
            </a:r>
            <a:r>
              <a:rPr lang="en-US" b="1" dirty="0">
                <a:solidFill>
                  <a:srgbClr val="000000"/>
                </a:solidFill>
              </a:rPr>
              <a:t>access service</a:t>
            </a:r>
            <a:r>
              <a:rPr lang="en-US" dirty="0">
                <a:solidFill>
                  <a:srgbClr val="000000"/>
                </a:solidFill>
              </a:rPr>
              <a:t>: Service that provides a client access to a geographic graphics, i.e., pictures </a:t>
            </a:r>
            <a:r>
              <a:rPr lang="en-US" dirty="0" smtClean="0">
                <a:solidFill>
                  <a:srgbClr val="000000"/>
                </a:solidFill>
              </a:rPr>
              <a:t>of geographic </a:t>
            </a:r>
            <a:r>
              <a:rPr lang="en-US" dirty="0">
                <a:solidFill>
                  <a:srgbClr val="000000"/>
                </a:solidFill>
              </a:rPr>
              <a:t>data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b="1" dirty="0" smtClean="0">
                <a:solidFill>
                  <a:srgbClr val="F66025"/>
                </a:solidFill>
              </a:rPr>
              <a:t>OGC Web Map Service (WMS)</a:t>
            </a:r>
            <a:endParaRPr lang="en-US" b="1" dirty="0">
              <a:solidFill>
                <a:srgbClr val="F66025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Coverage </a:t>
            </a:r>
            <a:r>
              <a:rPr lang="en-US" b="1" dirty="0">
                <a:solidFill>
                  <a:srgbClr val="000000"/>
                </a:solidFill>
              </a:rPr>
              <a:t>access service</a:t>
            </a:r>
            <a:r>
              <a:rPr lang="en-US" dirty="0">
                <a:solidFill>
                  <a:srgbClr val="000000"/>
                </a:solidFill>
              </a:rPr>
              <a:t>: Service that provides a client access to and management of a coverage </a:t>
            </a:r>
            <a:r>
              <a:rPr lang="en-US" dirty="0" smtClean="0">
                <a:solidFill>
                  <a:srgbClr val="000000"/>
                </a:solidFill>
              </a:rPr>
              <a:t>store.</a:t>
            </a:r>
          </a:p>
          <a:p>
            <a:pPr lvl="1"/>
            <a:r>
              <a:rPr lang="en-US" b="1" dirty="0" smtClean="0">
                <a:solidFill>
                  <a:srgbClr val="F66025"/>
                </a:solidFill>
              </a:rPr>
              <a:t>OGC Web Coverage Service (WCS)</a:t>
            </a:r>
          </a:p>
          <a:p>
            <a:pPr lvl="1"/>
            <a:r>
              <a:rPr lang="en-US" b="1" dirty="0" smtClean="0">
                <a:solidFill>
                  <a:srgbClr val="F66025"/>
                </a:solidFill>
              </a:rPr>
              <a:t>UNIDATA </a:t>
            </a:r>
            <a:r>
              <a:rPr lang="en-US" b="1" dirty="0" err="1" smtClean="0">
                <a:solidFill>
                  <a:srgbClr val="F66025"/>
                </a:solidFill>
              </a:rPr>
              <a:t>NetCDFSubset</a:t>
            </a:r>
            <a:endParaRPr lang="en-US" b="1" dirty="0" smtClean="0">
              <a:solidFill>
                <a:srgbClr val="F660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5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Traditional Applications (2/4)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-108520" y="1477977"/>
            <a:ext cx="3528392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Land Management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37575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13" y="2060848"/>
            <a:ext cx="460326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218" y="4125269"/>
            <a:ext cx="4227918" cy="251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96" y="3429000"/>
            <a:ext cx="4375755" cy="260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25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Nube"/>
          <p:cNvSpPr/>
          <p:nvPr/>
        </p:nvSpPr>
        <p:spPr>
          <a:xfrm>
            <a:off x="6012160" y="5445224"/>
            <a:ext cx="1944216" cy="914400"/>
          </a:xfrm>
          <a:prstGeom prst="cloud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/>
              <a:t>Examples</a:t>
            </a:r>
            <a:endParaRPr lang="es-ES" sz="2000" b="1" dirty="0"/>
          </a:p>
        </p:txBody>
      </p:sp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Geospatial Data Infrastructures (2/2)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 of Geospatial Data Management</a:t>
            </a:r>
          </a:p>
        </p:txBody>
      </p:sp>
      <p:sp>
        <p:nvSpPr>
          <p:cNvPr id="3" name="AutoShape 2" descr="Resultado de imagen de region quad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179512" y="1769243"/>
            <a:ext cx="8496944" cy="42484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Catalogue </a:t>
            </a:r>
            <a:r>
              <a:rPr lang="en-US" b="1" dirty="0">
                <a:solidFill>
                  <a:srgbClr val="000000"/>
                </a:solidFill>
              </a:rPr>
              <a:t>service</a:t>
            </a:r>
            <a:r>
              <a:rPr lang="en-US" dirty="0">
                <a:solidFill>
                  <a:srgbClr val="000000"/>
                </a:solidFill>
              </a:rPr>
              <a:t>: Service that provides discovery and management services on a store of metadata </a:t>
            </a:r>
            <a:r>
              <a:rPr lang="en-US" dirty="0" smtClean="0">
                <a:solidFill>
                  <a:srgbClr val="000000"/>
                </a:solidFill>
              </a:rPr>
              <a:t>about instances</a:t>
            </a:r>
            <a:r>
              <a:rPr lang="en-US" dirty="0">
                <a:solidFill>
                  <a:srgbClr val="000000"/>
                </a:solidFill>
              </a:rPr>
              <a:t>. The metadata may be for dataset instances, e.g., dataset catalogue, or may contain </a:t>
            </a:r>
            <a:r>
              <a:rPr lang="en-US" dirty="0" smtClean="0">
                <a:solidFill>
                  <a:srgbClr val="000000"/>
                </a:solidFill>
              </a:rPr>
              <a:t>service metadata</a:t>
            </a:r>
            <a:r>
              <a:rPr lang="en-US" dirty="0">
                <a:solidFill>
                  <a:srgbClr val="000000"/>
                </a:solidFill>
              </a:rPr>
              <a:t>, e.g., service </a:t>
            </a:r>
            <a:r>
              <a:rPr lang="en-US" dirty="0" smtClean="0">
                <a:solidFill>
                  <a:srgbClr val="000000"/>
                </a:solidFill>
              </a:rPr>
              <a:t>catalogue.</a:t>
            </a:r>
          </a:p>
          <a:p>
            <a:pPr lvl="1"/>
            <a:r>
              <a:rPr lang="en-US" b="1" dirty="0" smtClean="0">
                <a:solidFill>
                  <a:srgbClr val="F66025"/>
                </a:solidFill>
              </a:rPr>
              <a:t>OGC </a:t>
            </a:r>
            <a:r>
              <a:rPr lang="en-US" b="1" dirty="0" err="1" smtClean="0">
                <a:solidFill>
                  <a:srgbClr val="F66025"/>
                </a:solidFill>
              </a:rPr>
              <a:t>Catalougue</a:t>
            </a:r>
            <a:r>
              <a:rPr lang="en-US" b="1" dirty="0" smtClean="0">
                <a:solidFill>
                  <a:srgbClr val="F66025"/>
                </a:solidFill>
              </a:rPr>
              <a:t> Service (CSW)</a:t>
            </a:r>
          </a:p>
          <a:p>
            <a:pPr lvl="1"/>
            <a:r>
              <a:rPr lang="en-US" b="1" dirty="0" smtClean="0">
                <a:solidFill>
                  <a:srgbClr val="F66025"/>
                </a:solidFill>
              </a:rPr>
              <a:t>UNIDATA THREDDS Catalogs</a:t>
            </a:r>
          </a:p>
          <a:p>
            <a:r>
              <a:rPr lang="en-US" b="1" dirty="0">
                <a:solidFill>
                  <a:srgbClr val="000000"/>
                </a:solidFill>
              </a:rPr>
              <a:t>Registry </a:t>
            </a:r>
            <a:r>
              <a:rPr lang="en-US" b="1" dirty="0" smtClean="0">
                <a:solidFill>
                  <a:srgbClr val="000000"/>
                </a:solidFill>
              </a:rPr>
              <a:t>Service</a:t>
            </a:r>
            <a:r>
              <a:rPr lang="en-US" dirty="0" smtClean="0">
                <a:solidFill>
                  <a:srgbClr val="000000"/>
                </a:solidFill>
              </a:rPr>
              <a:t>: Service </a:t>
            </a:r>
            <a:r>
              <a:rPr lang="en-US" dirty="0">
                <a:solidFill>
                  <a:srgbClr val="000000"/>
                </a:solidFill>
              </a:rPr>
              <a:t>that provides access to store of metadata about types. Types are vocabularies </a:t>
            </a:r>
            <a:r>
              <a:rPr lang="en-US" dirty="0" smtClean="0">
                <a:solidFill>
                  <a:srgbClr val="000000"/>
                </a:solidFill>
              </a:rPr>
              <a:t>that can </a:t>
            </a:r>
            <a:r>
              <a:rPr lang="en-US" dirty="0">
                <a:solidFill>
                  <a:srgbClr val="000000"/>
                </a:solidFill>
              </a:rPr>
              <a:t>be organized and related to each </a:t>
            </a:r>
            <a:r>
              <a:rPr lang="en-US" dirty="0" smtClean="0">
                <a:solidFill>
                  <a:srgbClr val="000000"/>
                </a:solidFill>
              </a:rPr>
              <a:t>other.</a:t>
            </a:r>
          </a:p>
          <a:p>
            <a:r>
              <a:rPr lang="en-US" b="1" dirty="0">
                <a:solidFill>
                  <a:srgbClr val="000000"/>
                </a:solidFill>
              </a:rPr>
              <a:t>Gazetteer </a:t>
            </a:r>
            <a:r>
              <a:rPr lang="en-US" b="1" dirty="0" smtClean="0">
                <a:solidFill>
                  <a:srgbClr val="000000"/>
                </a:solidFill>
              </a:rPr>
              <a:t>service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Service that provides access to a directory of instances of a class or classes of </a:t>
            </a:r>
            <a:r>
              <a:rPr lang="en-US" dirty="0" smtClean="0">
                <a:solidFill>
                  <a:srgbClr val="000000"/>
                </a:solidFill>
              </a:rPr>
              <a:t>real-world phenomena </a:t>
            </a:r>
            <a:r>
              <a:rPr lang="en-US" dirty="0">
                <a:solidFill>
                  <a:srgbClr val="000000"/>
                </a:solidFill>
              </a:rPr>
              <a:t>containing some information regarding </a:t>
            </a:r>
            <a:r>
              <a:rPr lang="en-US" dirty="0" smtClean="0">
                <a:solidFill>
                  <a:srgbClr val="000000"/>
                </a:solidFill>
              </a:rPr>
              <a:t>position</a:t>
            </a:r>
          </a:p>
          <a:p>
            <a:pPr lvl="1"/>
            <a:r>
              <a:rPr lang="en-US" b="1" dirty="0">
                <a:solidFill>
                  <a:srgbClr val="F66025"/>
                </a:solidFill>
              </a:rPr>
              <a:t>OGC Gazetteer Service - Application Profile of the Web Feature Service Best Practice (1.0)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-108521" y="1196752"/>
            <a:ext cx="7488833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Model / Information Management Services (2/2)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07116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107505" y="1233914"/>
            <a:ext cx="8928992" cy="435503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>
                <a:latin typeface="Droid Sans"/>
              </a:rPr>
              <a:t>Philippe </a:t>
            </a:r>
            <a:r>
              <a:rPr lang="en-US" dirty="0" err="1">
                <a:latin typeface="Droid Sans"/>
              </a:rPr>
              <a:t>Rigaux</a:t>
            </a:r>
            <a:r>
              <a:rPr lang="en-US" dirty="0">
                <a:latin typeface="Droid Sans"/>
              </a:rPr>
              <a:t>, Michel Scholl, </a:t>
            </a:r>
            <a:r>
              <a:rPr lang="en-US" dirty="0" err="1">
                <a:latin typeface="Droid Sans"/>
              </a:rPr>
              <a:t>Agnés</a:t>
            </a:r>
            <a:r>
              <a:rPr lang="en-US" dirty="0">
                <a:latin typeface="Droid Sans"/>
              </a:rPr>
              <a:t> </a:t>
            </a:r>
            <a:r>
              <a:rPr lang="en-US" dirty="0" err="1">
                <a:latin typeface="Droid Sans"/>
              </a:rPr>
              <a:t>Voisard</a:t>
            </a:r>
            <a:r>
              <a:rPr lang="en-US" dirty="0">
                <a:latin typeface="Droid Sans"/>
              </a:rPr>
              <a:t>. 2001. Spatial Databases with Application to GIS. Morgan Kaufmann Publishers Inc., San Francisco, CA, USA.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>
                <a:latin typeface="Droid Sans"/>
              </a:rPr>
              <a:t>Shashi </a:t>
            </a:r>
            <a:r>
              <a:rPr lang="en-US" dirty="0" err="1">
                <a:latin typeface="Droid Sans"/>
              </a:rPr>
              <a:t>Shekhar</a:t>
            </a:r>
            <a:r>
              <a:rPr lang="en-US" dirty="0">
                <a:latin typeface="Droid Sans"/>
              </a:rPr>
              <a:t> and Sanjay Chawla, Spatial Databases: A Tour, Prentice Hall, 2003</a:t>
            </a:r>
            <a:r>
              <a:rPr lang="en-US" dirty="0" smtClean="0">
                <a:latin typeface="Droid Sans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 smtClean="0">
                <a:latin typeface="Droid Sans"/>
              </a:rPr>
              <a:t>Volker </a:t>
            </a:r>
            <a:r>
              <a:rPr lang="en-US" dirty="0">
                <a:latin typeface="Droid Sans"/>
              </a:rPr>
              <a:t>Gaede and Oliver </a:t>
            </a:r>
            <a:r>
              <a:rPr lang="en-US" dirty="0" err="1">
                <a:latin typeface="Droid Sans"/>
              </a:rPr>
              <a:t>Günther</a:t>
            </a:r>
            <a:r>
              <a:rPr lang="en-US" dirty="0">
                <a:latin typeface="Droid Sans"/>
              </a:rPr>
              <a:t>. 1998. Multidimensional access methods. ACM </a:t>
            </a:r>
            <a:r>
              <a:rPr lang="en-US" dirty="0" err="1">
                <a:latin typeface="Droid Sans"/>
              </a:rPr>
              <a:t>Comput</a:t>
            </a:r>
            <a:r>
              <a:rPr lang="en-US" dirty="0">
                <a:latin typeface="Droid Sans"/>
              </a:rPr>
              <a:t>. </a:t>
            </a:r>
            <a:r>
              <a:rPr lang="en-US" dirty="0" err="1">
                <a:latin typeface="Droid Sans"/>
              </a:rPr>
              <a:t>Surv</a:t>
            </a:r>
            <a:r>
              <a:rPr lang="en-US" dirty="0">
                <a:latin typeface="Droid Sans"/>
              </a:rPr>
              <a:t>. 30, 2 (June 1998), 170-231. DOI=http://</a:t>
            </a:r>
            <a:r>
              <a:rPr lang="en-US" dirty="0" smtClean="0">
                <a:latin typeface="Droid Sans"/>
              </a:rPr>
              <a:t>dx.doi.org/10.1145/280277.280279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 err="1">
                <a:latin typeface="Droid Sans"/>
              </a:rPr>
              <a:t>Hanan</a:t>
            </a:r>
            <a:r>
              <a:rPr lang="en-US" dirty="0">
                <a:latin typeface="Droid Sans"/>
              </a:rPr>
              <a:t> </a:t>
            </a:r>
            <a:r>
              <a:rPr lang="en-US" dirty="0" err="1">
                <a:latin typeface="Droid Sans"/>
              </a:rPr>
              <a:t>Samet</a:t>
            </a:r>
            <a:r>
              <a:rPr lang="en-US" dirty="0">
                <a:latin typeface="Droid Sans"/>
              </a:rPr>
              <a:t>. 2004. Object-based and image-based object representations. ACM </a:t>
            </a:r>
            <a:r>
              <a:rPr lang="en-US" dirty="0" err="1">
                <a:latin typeface="Droid Sans"/>
              </a:rPr>
              <a:t>Comput</a:t>
            </a:r>
            <a:r>
              <a:rPr lang="en-US" dirty="0">
                <a:latin typeface="Droid Sans"/>
              </a:rPr>
              <a:t>. </a:t>
            </a:r>
            <a:r>
              <a:rPr lang="en-US" dirty="0" err="1">
                <a:latin typeface="Droid Sans"/>
              </a:rPr>
              <a:t>Surv</a:t>
            </a:r>
            <a:r>
              <a:rPr lang="en-US" dirty="0">
                <a:latin typeface="Droid Sans"/>
              </a:rPr>
              <a:t>. 36, 2 (June 2004), 159-217. DOI=http://</a:t>
            </a:r>
            <a:r>
              <a:rPr lang="en-US" dirty="0" smtClean="0">
                <a:latin typeface="Droid Sans"/>
              </a:rPr>
              <a:t>dx.doi.org/10.1145/1031120.1031123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 err="1">
                <a:latin typeface="Droid Sans"/>
              </a:rPr>
              <a:t>Hanan</a:t>
            </a:r>
            <a:r>
              <a:rPr lang="en-US" dirty="0">
                <a:latin typeface="Droid Sans"/>
              </a:rPr>
              <a:t> </a:t>
            </a:r>
            <a:r>
              <a:rPr lang="en-US" dirty="0" err="1">
                <a:latin typeface="Droid Sans"/>
              </a:rPr>
              <a:t>Samet</a:t>
            </a:r>
            <a:r>
              <a:rPr lang="en-US" dirty="0">
                <a:latin typeface="Droid Sans"/>
              </a:rPr>
              <a:t>. 1990. The Design and Analysis of Spatial Data Structures. Addison-Wesley Longman Publishing Co., Inc., Boston, MA, USA</a:t>
            </a:r>
            <a:r>
              <a:rPr lang="en-US" dirty="0" smtClean="0">
                <a:latin typeface="Droid Sans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 err="1">
                <a:latin typeface="Droid Sans"/>
              </a:rPr>
              <a:t>Aref</a:t>
            </a:r>
            <a:r>
              <a:rPr lang="en-US" dirty="0">
                <a:latin typeface="Droid Sans"/>
              </a:rPr>
              <a:t>, W.G., </a:t>
            </a:r>
            <a:r>
              <a:rPr lang="en-US" dirty="0" err="1">
                <a:latin typeface="Droid Sans"/>
              </a:rPr>
              <a:t>Mokbel</a:t>
            </a:r>
            <a:r>
              <a:rPr lang="en-US" dirty="0">
                <a:latin typeface="Droid Sans"/>
              </a:rPr>
              <a:t>, M.F., </a:t>
            </a:r>
            <a:r>
              <a:rPr lang="en-US" dirty="0" smtClean="0">
                <a:latin typeface="Droid Sans"/>
              </a:rPr>
              <a:t>and </a:t>
            </a:r>
            <a:r>
              <a:rPr lang="en-US" dirty="0">
                <a:latin typeface="Droid Sans"/>
              </a:rPr>
              <a:t>Nguyen-</a:t>
            </a:r>
            <a:r>
              <a:rPr lang="en-US" dirty="0" err="1">
                <a:latin typeface="Droid Sans"/>
              </a:rPr>
              <a:t>Dinh</a:t>
            </a:r>
            <a:r>
              <a:rPr lang="en-US" dirty="0">
                <a:latin typeface="Droid Sans"/>
              </a:rPr>
              <a:t>, L. (2010). </a:t>
            </a:r>
            <a:r>
              <a:rPr lang="en-US" dirty="0" err="1">
                <a:latin typeface="Droid Sans"/>
              </a:rPr>
              <a:t>Spatio</a:t>
            </a:r>
            <a:r>
              <a:rPr lang="en-US" dirty="0">
                <a:latin typeface="Droid Sans"/>
              </a:rPr>
              <a:t>-Temporal Access Methods: Part 2 (2003 - 2010). IEEE Data Eng. Bull., 33, 46-55.</a:t>
            </a:r>
            <a:endParaRPr lang="en-US" dirty="0" smtClean="0">
              <a:latin typeface="Droid Sans"/>
            </a:endParaRPr>
          </a:p>
        </p:txBody>
      </p:sp>
      <p:sp>
        <p:nvSpPr>
          <p:cNvPr id="15" name="1 Marcador de texto"/>
          <p:cNvSpPr>
            <a:spLocks noGrp="1"/>
          </p:cNvSpPr>
          <p:nvPr>
            <p:ph type="body" sz="quarter" idx="10"/>
          </p:nvPr>
        </p:nvSpPr>
        <p:spPr>
          <a:xfrm>
            <a:off x="395635" y="620688"/>
            <a:ext cx="8352730" cy="360040"/>
          </a:xfrm>
        </p:spPr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16" name="3 Marcador de texto"/>
          <p:cNvSpPr>
            <a:spLocks noGrp="1"/>
          </p:cNvSpPr>
          <p:nvPr>
            <p:ph type="body" sz="quarter" idx="12"/>
          </p:nvPr>
        </p:nvSpPr>
        <p:spPr>
          <a:xfrm>
            <a:off x="107504" y="116632"/>
            <a:ext cx="9036496" cy="4903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Overview of Geospatial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383518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texto"/>
          <p:cNvSpPr>
            <a:spLocks noGrp="1"/>
          </p:cNvSpPr>
          <p:nvPr>
            <p:ph type="body" sz="quarter" idx="10"/>
          </p:nvPr>
        </p:nvSpPr>
        <p:spPr>
          <a:xfrm>
            <a:off x="539552" y="1793156"/>
            <a:ext cx="6912768" cy="1059780"/>
          </a:xfrm>
        </p:spPr>
        <p:txBody>
          <a:bodyPr/>
          <a:lstStyle/>
          <a:p>
            <a:r>
              <a:rPr lang="en-US" sz="3200" dirty="0" smtClean="0"/>
              <a:t>Geospatial Information Retrieval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1"/>
          </p:nvPr>
        </p:nvSpPr>
        <p:spPr>
          <a:xfrm>
            <a:off x="568468" y="4365104"/>
            <a:ext cx="6635085" cy="504056"/>
          </a:xfrm>
        </p:spPr>
        <p:txBody>
          <a:bodyPr/>
          <a:lstStyle/>
          <a:p>
            <a:r>
              <a:rPr lang="en-US" dirty="0" smtClean="0"/>
              <a:t>José R.R. Viqueira</a:t>
            </a:r>
            <a:endParaRPr lang="en-U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2"/>
          </p:nvPr>
        </p:nvSpPr>
        <p:spPr>
          <a:xfrm>
            <a:off x="539552" y="2924944"/>
            <a:ext cx="5904656" cy="576064"/>
          </a:xfrm>
        </p:spPr>
        <p:txBody>
          <a:bodyPr/>
          <a:lstStyle/>
          <a:p>
            <a:r>
              <a:rPr lang="en-US" sz="1600" dirty="0" smtClean="0"/>
              <a:t>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KEYSTONE Training School, TU Wien, Austria. 21-25 August 2017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958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1"/>
          </p:nvPr>
        </p:nvSpPr>
        <p:spPr>
          <a:xfrm>
            <a:off x="395288" y="1412875"/>
            <a:ext cx="8640762" cy="3600301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dirty="0" smtClean="0"/>
              <a:t>Introduction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Geographic Information Extraction</a:t>
            </a:r>
          </a:p>
          <a:p>
            <a:pPr>
              <a:lnSpc>
                <a:spcPct val="250000"/>
              </a:lnSpc>
            </a:pPr>
            <a:r>
              <a:rPr lang="en-US" dirty="0" err="1" smtClean="0"/>
              <a:t>Spatio</a:t>
            </a:r>
            <a:r>
              <a:rPr lang="en-US" dirty="0" smtClean="0"/>
              <a:t>-textual Indexing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Ranking and Evaluation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</p:spTree>
    <p:extLst>
      <p:ext uri="{BB962C8B-B14F-4D97-AF65-F5344CB8AC3E}">
        <p14:creationId xmlns:p14="http://schemas.microsoft.com/office/powerpoint/2010/main" val="13828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Introduction (1/2)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6" name="5 Elipse"/>
          <p:cNvSpPr/>
          <p:nvPr/>
        </p:nvSpPr>
        <p:spPr>
          <a:xfrm>
            <a:off x="467544" y="1772816"/>
            <a:ext cx="5256584" cy="3528392"/>
          </a:xfrm>
          <a:prstGeom prst="ellipse">
            <a:avLst/>
          </a:prstGeom>
          <a:solidFill>
            <a:schemeClr val="accent1">
              <a:alpha val="3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6600" dirty="0" smtClean="0"/>
              <a:t>GIS</a:t>
            </a:r>
            <a:endParaRPr lang="es-ES" sz="6600" dirty="0"/>
          </a:p>
        </p:txBody>
      </p:sp>
      <p:sp>
        <p:nvSpPr>
          <p:cNvPr id="9" name="8 Elipse"/>
          <p:cNvSpPr/>
          <p:nvPr/>
        </p:nvSpPr>
        <p:spPr>
          <a:xfrm>
            <a:off x="3419872" y="1772816"/>
            <a:ext cx="5256584" cy="3528392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6600" dirty="0" smtClean="0"/>
              <a:t>IR</a:t>
            </a:r>
            <a:endParaRPr lang="es-ES" sz="6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3923928" y="2983014"/>
            <a:ext cx="13917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 smtClean="0">
                <a:solidFill>
                  <a:schemeClr val="bg1"/>
                </a:solidFill>
              </a:rPr>
              <a:t>GIR</a:t>
            </a:r>
            <a:endParaRPr lang="es-E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9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Introduction (2/2)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957001" y="1154395"/>
            <a:ext cx="762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Query</a:t>
            </a:r>
          </a:p>
          <a:p>
            <a:pPr algn="ctr"/>
            <a:r>
              <a:rPr lang="en-US" sz="3600" b="1" dirty="0" smtClean="0"/>
              <a:t>?</a:t>
            </a:r>
            <a:endParaRPr lang="en-US" sz="3600" b="1" dirty="0"/>
          </a:p>
        </p:txBody>
      </p:sp>
      <p:sp>
        <p:nvSpPr>
          <p:cNvPr id="5" name="4 Multidocumento"/>
          <p:cNvSpPr/>
          <p:nvPr/>
        </p:nvSpPr>
        <p:spPr>
          <a:xfrm>
            <a:off x="4118088" y="1422068"/>
            <a:ext cx="1152128" cy="680628"/>
          </a:xfrm>
          <a:prstGeom prst="flowChartMultidocumen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4118088" y="1052736"/>
            <a:ext cx="12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Documents</a:t>
            </a:r>
            <a:endParaRPr lang="en-US" dirty="0"/>
          </a:p>
        </p:txBody>
      </p:sp>
      <p:sp>
        <p:nvSpPr>
          <p:cNvPr id="8" name="7 Rectángulo"/>
          <p:cNvSpPr/>
          <p:nvPr/>
        </p:nvSpPr>
        <p:spPr>
          <a:xfrm>
            <a:off x="1403648" y="2348880"/>
            <a:ext cx="2592288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Textual  Information Extraction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220919" y="2348880"/>
            <a:ext cx="2592288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Geographic Information Extraction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7164288" y="1687652"/>
            <a:ext cx="1800200" cy="6794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GeoParsing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403648" y="3068960"/>
            <a:ext cx="5409559" cy="72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Spatio</a:t>
            </a:r>
            <a:r>
              <a:rPr lang="en-US" dirty="0" smtClean="0">
                <a:solidFill>
                  <a:schemeClr val="tx1"/>
                </a:solidFill>
              </a:rPr>
              <a:t>-textual Indexing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403648" y="4653136"/>
            <a:ext cx="5409559" cy="72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Spatio</a:t>
            </a:r>
            <a:r>
              <a:rPr lang="en-US" dirty="0" smtClean="0">
                <a:solidFill>
                  <a:schemeClr val="tx1"/>
                </a:solidFill>
              </a:rPr>
              <a:t>-textual Ranking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7164288" y="2585229"/>
            <a:ext cx="1800200" cy="6794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GeoCoding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 flipV="1">
            <a:off x="6876256" y="2213965"/>
            <a:ext cx="288032" cy="2698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6876256" y="2636912"/>
            <a:ext cx="216024" cy="83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Multidocumento"/>
          <p:cNvSpPr/>
          <p:nvPr/>
        </p:nvSpPr>
        <p:spPr>
          <a:xfrm>
            <a:off x="3593439" y="5507940"/>
            <a:ext cx="1152128" cy="680628"/>
          </a:xfrm>
          <a:prstGeom prst="flowChartMultidocumen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21 CuadroTexto"/>
          <p:cNvSpPr txBox="1"/>
          <p:nvPr/>
        </p:nvSpPr>
        <p:spPr>
          <a:xfrm>
            <a:off x="3809484" y="6300028"/>
            <a:ext cx="76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23" name="22 Rectángulo"/>
          <p:cNvSpPr/>
          <p:nvPr/>
        </p:nvSpPr>
        <p:spPr>
          <a:xfrm>
            <a:off x="1403648" y="3851756"/>
            <a:ext cx="5409559" cy="72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Spatio</a:t>
            </a:r>
            <a:r>
              <a:rPr lang="en-US" dirty="0" smtClean="0">
                <a:solidFill>
                  <a:schemeClr val="tx1"/>
                </a:solidFill>
              </a:rPr>
              <a:t>-textual Searching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1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  <p:bldP spid="22" grpId="0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Geographic Information </a:t>
            </a:r>
            <a:r>
              <a:rPr lang="en-US" dirty="0" smtClean="0"/>
              <a:t>Extraction (1/3)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108521" y="1477977"/>
            <a:ext cx="2448273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err="1" smtClean="0">
                <a:solidFill>
                  <a:schemeClr val="bg1"/>
                </a:solidFill>
                <a:latin typeface="Droid Sans"/>
              </a:rPr>
              <a:t>Geoparsing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8425184" cy="4104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Extension of Named Entity Recognition (NER)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Supported by Geographic Resources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Gazetteers, Geo-Ontologies, etc.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Terms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Place names (Santiago, Wien, London, etc.)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 general, Geographic Named Entities (</a:t>
            </a:r>
            <a:r>
              <a:rPr lang="es-ES" dirty="0" err="1" smtClean="0"/>
              <a:t>Pyrenees</a:t>
            </a:r>
            <a:r>
              <a:rPr lang="es-ES" dirty="0" smtClean="0"/>
              <a:t>, </a:t>
            </a:r>
            <a:r>
              <a:rPr lang="en-US" dirty="0" smtClean="0">
                <a:solidFill>
                  <a:srgbClr val="000000"/>
                </a:solidFill>
              </a:rPr>
              <a:t>Hilton Hotel, </a:t>
            </a:r>
            <a:r>
              <a:rPr lang="en-US" dirty="0" err="1" smtClean="0">
                <a:solidFill>
                  <a:srgbClr val="000000"/>
                </a:solidFill>
              </a:rPr>
              <a:t>Bernabeu</a:t>
            </a:r>
            <a:r>
              <a:rPr lang="en-US" dirty="0" smtClean="0">
                <a:solidFill>
                  <a:srgbClr val="000000"/>
                </a:solidFill>
              </a:rPr>
              <a:t>, etc.)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Challenges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Vague place names (North Spain, Swiss </a:t>
            </a:r>
            <a:r>
              <a:rPr lang="en-US" dirty="0" err="1" smtClean="0">
                <a:solidFill>
                  <a:srgbClr val="000000"/>
                </a:solidFill>
              </a:rPr>
              <a:t>Mittelland</a:t>
            </a:r>
            <a:r>
              <a:rPr lang="en-US" dirty="0" smtClean="0">
                <a:solidFill>
                  <a:srgbClr val="000000"/>
                </a:solidFill>
              </a:rPr>
              <a:t>, downtown, etc.)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Vernacular names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Fuzzy spatial extent and not registered in available resources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Geo/Non-Geo Disambiguation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London (Name of a City, Surname, ?)</a:t>
            </a:r>
          </a:p>
        </p:txBody>
      </p:sp>
      <p:sp>
        <p:nvSpPr>
          <p:cNvPr id="8" name="7 Explosión 2"/>
          <p:cNvSpPr/>
          <p:nvPr/>
        </p:nvSpPr>
        <p:spPr>
          <a:xfrm>
            <a:off x="5508104" y="1375070"/>
            <a:ext cx="1944216" cy="1083524"/>
          </a:xfrm>
          <a:prstGeom prst="irregularSeal2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NLP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Resultado de imagen de geonam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20" y="2789065"/>
            <a:ext cx="2097236" cy="5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04" y="2515090"/>
            <a:ext cx="2201416" cy="56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0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Geographic Information </a:t>
            </a:r>
            <a:r>
              <a:rPr lang="en-US" dirty="0" smtClean="0"/>
              <a:t>Extraction (2/3)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108521" y="1477977"/>
            <a:ext cx="5472609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Geocoding (</a:t>
            </a:r>
            <a:r>
              <a:rPr lang="en-US" sz="2400" b="1" cap="small" dirty="0" err="1" smtClean="0">
                <a:solidFill>
                  <a:schemeClr val="bg1"/>
                </a:solidFill>
                <a:latin typeface="Droid Sans"/>
              </a:rPr>
              <a:t>Toponym</a:t>
            </a:r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 Resolution)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8425184" cy="18722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000000"/>
                </a:solidFill>
              </a:rPr>
              <a:t>Toponym</a:t>
            </a:r>
            <a:r>
              <a:rPr lang="en-US" dirty="0" smtClean="0">
                <a:solidFill>
                  <a:srgbClr val="000000"/>
                </a:solidFill>
              </a:rPr>
              <a:t> Resolution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Geographic Resources are key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Gazetteers, Geo-Ontologies, etc.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Challenge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Geo/Geo Disambiguation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Santiago (Spain, Cuba, Chile, ?)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Three main categories of approaches (</a:t>
            </a:r>
            <a:r>
              <a:rPr lang="en-US" b="1" dirty="0" err="1" smtClean="0">
                <a:solidFill>
                  <a:srgbClr val="F66025"/>
                </a:solidFill>
              </a:rPr>
              <a:t>Buscaldi</a:t>
            </a:r>
            <a:r>
              <a:rPr lang="en-US" b="1" dirty="0" smtClean="0">
                <a:solidFill>
                  <a:srgbClr val="F66025"/>
                </a:solidFill>
              </a:rPr>
              <a:t>, 2011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u="sng" dirty="0" smtClean="0">
                <a:solidFill>
                  <a:srgbClr val="000000"/>
                </a:solidFill>
              </a:rPr>
              <a:t>Map-based</a:t>
            </a:r>
            <a:r>
              <a:rPr lang="en-US" dirty="0" smtClean="0">
                <a:solidFill>
                  <a:srgbClr val="000000"/>
                </a:solidFill>
              </a:rPr>
              <a:t>: Using distance measures for example.</a:t>
            </a:r>
          </a:p>
          <a:p>
            <a:pPr lvl="1"/>
            <a:r>
              <a:rPr lang="en-US" u="sng" dirty="0" smtClean="0">
                <a:solidFill>
                  <a:srgbClr val="000000"/>
                </a:solidFill>
              </a:rPr>
              <a:t>Knowledge-based</a:t>
            </a:r>
            <a:r>
              <a:rPr lang="en-US" dirty="0" smtClean="0">
                <a:solidFill>
                  <a:srgbClr val="000000"/>
                </a:solidFill>
              </a:rPr>
              <a:t>: Exploit external resources (gazetteers, ontologies, etc.)</a:t>
            </a:r>
          </a:p>
          <a:p>
            <a:pPr lvl="1"/>
            <a:r>
              <a:rPr lang="en-US" u="sng" dirty="0" smtClean="0">
                <a:solidFill>
                  <a:srgbClr val="000000"/>
                </a:solidFill>
              </a:rPr>
              <a:t>Data-driven or supervised</a:t>
            </a:r>
            <a:r>
              <a:rPr lang="en-US" dirty="0" smtClean="0">
                <a:solidFill>
                  <a:srgbClr val="000000"/>
                </a:solidFill>
              </a:rPr>
              <a:t>: Based on machine learning techniques</a:t>
            </a:r>
          </a:p>
        </p:txBody>
      </p:sp>
      <p:pic>
        <p:nvPicPr>
          <p:cNvPr id="2050" name="Picture 2" descr="Resultado de imagen de geonam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00" y="2140005"/>
            <a:ext cx="2097236" cy="5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14590"/>
            <a:ext cx="2201416" cy="56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2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Geographic Information </a:t>
            </a:r>
            <a:r>
              <a:rPr lang="en-US" dirty="0" smtClean="0"/>
              <a:t>Extraction (3/3)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108521" y="1477977"/>
            <a:ext cx="5544617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Obtaining geographic scope (1/2)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8425184" cy="41764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Combining the geographic extent of all the extracted Geographic Named Entities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Example 1</a:t>
            </a:r>
            <a:r>
              <a:rPr lang="en-US" dirty="0" smtClean="0">
                <a:solidFill>
                  <a:srgbClr val="000000"/>
                </a:solidFill>
              </a:rPr>
              <a:t>: (</a:t>
            </a:r>
            <a:r>
              <a:rPr lang="en-US" b="1" dirty="0" smtClean="0">
                <a:solidFill>
                  <a:srgbClr val="F66025"/>
                </a:solidFill>
              </a:rPr>
              <a:t>Ding et al 2000</a:t>
            </a:r>
            <a:r>
              <a:rPr lang="en-US" dirty="0" smtClean="0">
                <a:solidFill>
                  <a:srgbClr val="000000"/>
                </a:solidFill>
              </a:rPr>
              <a:t>) (1/2)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Geographic scope of document: Geographical area that the creator intends to reach</a:t>
            </a:r>
          </a:p>
          <a:p>
            <a:pPr lvl="1"/>
            <a:r>
              <a:rPr lang="en-US" u="sng" dirty="0" smtClean="0">
                <a:solidFill>
                  <a:srgbClr val="000000"/>
                </a:solidFill>
              </a:rPr>
              <a:t>Exploiting link structure</a:t>
            </a:r>
          </a:p>
          <a:p>
            <a:pPr lvl="2"/>
            <a:r>
              <a:rPr lang="es-ES" sz="1600" b="0" i="1" dirty="0" err="1" smtClean="0">
                <a:solidFill>
                  <a:srgbClr val="000000"/>
                </a:solidFill>
              </a:rPr>
              <a:t>Power</a:t>
            </a:r>
            <a:r>
              <a:rPr lang="es-ES" sz="1600" b="0" dirty="0" smtClean="0">
                <a:solidFill>
                  <a:srgbClr val="000000"/>
                </a:solidFill>
              </a:rPr>
              <a:t>(</a:t>
            </a:r>
            <a:r>
              <a:rPr lang="es-ES" sz="1600" b="0" dirty="0" err="1" smtClean="0">
                <a:solidFill>
                  <a:srgbClr val="000000"/>
                </a:solidFill>
              </a:rPr>
              <a:t>d,g</a:t>
            </a:r>
            <a:r>
              <a:rPr lang="es-ES" sz="1600" b="0" dirty="0" smtClean="0">
                <a:solidFill>
                  <a:srgbClr val="000000"/>
                </a:solidFill>
              </a:rPr>
              <a:t>): </a:t>
            </a:r>
            <a:r>
              <a:rPr lang="es-ES" sz="1600" b="0" dirty="0" err="1" smtClean="0">
                <a:solidFill>
                  <a:srgbClr val="000000"/>
                </a:solidFill>
              </a:rPr>
              <a:t>relative</a:t>
            </a:r>
            <a:r>
              <a:rPr lang="es-ES" sz="1600" b="0" dirty="0" smtClean="0">
                <a:solidFill>
                  <a:srgbClr val="000000"/>
                </a:solidFill>
              </a:rPr>
              <a:t> </a:t>
            </a:r>
            <a:r>
              <a:rPr lang="es-ES" sz="1600" b="0" dirty="0" err="1" smtClean="0">
                <a:solidFill>
                  <a:srgbClr val="000000"/>
                </a:solidFill>
              </a:rPr>
              <a:t>interest</a:t>
            </a:r>
            <a:r>
              <a:rPr lang="es-ES" sz="1600" b="0" dirty="0" smtClean="0">
                <a:solidFill>
                  <a:srgbClr val="000000"/>
                </a:solidFill>
              </a:rPr>
              <a:t> in d </a:t>
            </a:r>
            <a:r>
              <a:rPr lang="es-ES" sz="1600" b="0" dirty="0" err="1" smtClean="0">
                <a:solidFill>
                  <a:srgbClr val="000000"/>
                </a:solidFill>
              </a:rPr>
              <a:t>among</a:t>
            </a:r>
            <a:r>
              <a:rPr lang="es-ES" sz="1600" b="0" dirty="0" smtClean="0">
                <a:solidFill>
                  <a:srgbClr val="000000"/>
                </a:solidFill>
              </a:rPr>
              <a:t> </a:t>
            </a:r>
            <a:r>
              <a:rPr lang="es-ES" sz="1600" b="0" dirty="0" err="1" smtClean="0">
                <a:solidFill>
                  <a:srgbClr val="000000"/>
                </a:solidFill>
              </a:rPr>
              <a:t>the</a:t>
            </a:r>
            <a:r>
              <a:rPr lang="es-ES" sz="1600" b="0" dirty="0" smtClean="0">
                <a:solidFill>
                  <a:srgbClr val="000000"/>
                </a:solidFill>
              </a:rPr>
              <a:t> </a:t>
            </a:r>
            <a:r>
              <a:rPr lang="es-ES" sz="1600" b="0" dirty="0" err="1" smtClean="0">
                <a:solidFill>
                  <a:srgbClr val="000000"/>
                </a:solidFill>
              </a:rPr>
              <a:t>documents</a:t>
            </a:r>
            <a:r>
              <a:rPr lang="es-ES" sz="1600" b="0" dirty="0" smtClean="0">
                <a:solidFill>
                  <a:srgbClr val="000000"/>
                </a:solidFill>
              </a:rPr>
              <a:t> of g.</a:t>
            </a:r>
          </a:p>
          <a:p>
            <a:pPr lvl="3"/>
            <a:r>
              <a:rPr lang="es-ES" sz="1600" dirty="0" err="1" smtClean="0">
                <a:solidFill>
                  <a:srgbClr val="000000"/>
                </a:solidFill>
              </a:rPr>
              <a:t>Computed</a:t>
            </a:r>
            <a:r>
              <a:rPr lang="es-ES" sz="1600" dirty="0" smtClean="0">
                <a:solidFill>
                  <a:srgbClr val="000000"/>
                </a:solidFill>
              </a:rPr>
              <a:t> </a:t>
            </a:r>
            <a:r>
              <a:rPr lang="es-ES" sz="1600" dirty="0" err="1" smtClean="0">
                <a:solidFill>
                  <a:srgbClr val="000000"/>
                </a:solidFill>
              </a:rPr>
              <a:t>using</a:t>
            </a:r>
            <a:r>
              <a:rPr lang="es-ES" sz="1600" dirty="0" smtClean="0">
                <a:solidFill>
                  <a:srgbClr val="000000"/>
                </a:solidFill>
              </a:rPr>
              <a:t> links to d </a:t>
            </a:r>
            <a:r>
              <a:rPr lang="es-ES" sz="1600" dirty="0" err="1" smtClean="0">
                <a:solidFill>
                  <a:srgbClr val="000000"/>
                </a:solidFill>
              </a:rPr>
              <a:t>from</a:t>
            </a:r>
            <a:r>
              <a:rPr lang="es-ES" sz="1600" dirty="0" smtClean="0">
                <a:solidFill>
                  <a:srgbClr val="000000"/>
                </a:solidFill>
              </a:rPr>
              <a:t> </a:t>
            </a:r>
            <a:r>
              <a:rPr lang="es-ES" sz="1600" dirty="0" err="1" smtClean="0">
                <a:solidFill>
                  <a:srgbClr val="000000"/>
                </a:solidFill>
              </a:rPr>
              <a:t>documents</a:t>
            </a:r>
            <a:r>
              <a:rPr lang="es-ES" sz="1600" dirty="0" smtClean="0">
                <a:solidFill>
                  <a:srgbClr val="000000"/>
                </a:solidFill>
              </a:rPr>
              <a:t> in g</a:t>
            </a:r>
            <a:endParaRPr lang="es-ES" sz="1600" b="0" dirty="0" smtClean="0">
              <a:solidFill>
                <a:srgbClr val="000000"/>
              </a:solidFill>
            </a:endParaRPr>
          </a:p>
          <a:p>
            <a:pPr lvl="2"/>
            <a:r>
              <a:rPr lang="en-US" sz="1600" i="1" dirty="0" smtClean="0">
                <a:solidFill>
                  <a:srgbClr val="000000"/>
                </a:solidFill>
              </a:rPr>
              <a:t>Spread</a:t>
            </a: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</a:rPr>
              <a:t>d,g</a:t>
            </a:r>
            <a:r>
              <a:rPr lang="en-US" sz="1600" dirty="0" smtClean="0">
                <a:solidFill>
                  <a:srgbClr val="000000"/>
                </a:solidFill>
              </a:rPr>
              <a:t>): power(</a:t>
            </a:r>
            <a:r>
              <a:rPr lang="en-US" sz="1600" dirty="0" err="1" smtClean="0">
                <a:solidFill>
                  <a:srgbClr val="000000"/>
                </a:solidFill>
              </a:rPr>
              <a:t>d,g</a:t>
            </a:r>
            <a:r>
              <a:rPr lang="en-US" sz="1600" dirty="0" smtClean="0">
                <a:solidFill>
                  <a:srgbClr val="000000"/>
                </a:solidFill>
              </a:rPr>
              <a:t>) is spread smoothly through the extension of g.</a:t>
            </a:r>
          </a:p>
          <a:p>
            <a:pPr lvl="3"/>
            <a:r>
              <a:rPr lang="en-US" sz="1600" dirty="0" smtClean="0">
                <a:solidFill>
                  <a:srgbClr val="000000"/>
                </a:solidFill>
              </a:rPr>
              <a:t>Geographic hierarchy of geographic locations needed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Candidate </a:t>
            </a:r>
            <a:r>
              <a:rPr lang="en-US" sz="1600" dirty="0">
                <a:solidFill>
                  <a:srgbClr val="000000"/>
                </a:solidFill>
              </a:rPr>
              <a:t>G</a:t>
            </a:r>
            <a:r>
              <a:rPr lang="en-US" sz="1600" dirty="0" smtClean="0">
                <a:solidFill>
                  <a:srgbClr val="000000"/>
                </a:solidFill>
              </a:rPr>
              <a:t>eographical Scope, CGE(d): List of locations with good spread which are not contained in locations already in CGE(d).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Estimated Geographical Scope, EGC(d): Prune CGE(d) to obtain location with high power.</a:t>
            </a:r>
          </a:p>
        </p:txBody>
      </p:sp>
    </p:spTree>
    <p:extLst>
      <p:ext uri="{BB962C8B-B14F-4D97-AF65-F5344CB8AC3E}">
        <p14:creationId xmlns:p14="http://schemas.microsoft.com/office/powerpoint/2010/main" val="38239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Geographic Information </a:t>
            </a:r>
            <a:r>
              <a:rPr lang="en-US" dirty="0" smtClean="0"/>
              <a:t>Extraction (3/3)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8425184" cy="41764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Combining the geographic extent of all the extracted Geographic Named Entities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Example 1</a:t>
            </a:r>
            <a:r>
              <a:rPr lang="en-US" dirty="0" smtClean="0">
                <a:solidFill>
                  <a:srgbClr val="000000"/>
                </a:solidFill>
              </a:rPr>
              <a:t>: (</a:t>
            </a:r>
            <a:r>
              <a:rPr lang="en-US" b="1" dirty="0" smtClean="0">
                <a:solidFill>
                  <a:srgbClr val="F66025"/>
                </a:solidFill>
              </a:rPr>
              <a:t>Ding et al 2000</a:t>
            </a:r>
            <a:r>
              <a:rPr lang="en-US" dirty="0" smtClean="0">
                <a:solidFill>
                  <a:srgbClr val="000000"/>
                </a:solidFill>
              </a:rPr>
              <a:t>) (2/2)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Geographic scope of document: Geographical area that the creator intends to reach</a:t>
            </a:r>
          </a:p>
          <a:p>
            <a:pPr lvl="1"/>
            <a:r>
              <a:rPr lang="en-US" u="sng" dirty="0" smtClean="0">
                <a:solidFill>
                  <a:srgbClr val="000000"/>
                </a:solidFill>
              </a:rPr>
              <a:t>Exploiting Resource Contents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Power(</a:t>
            </a:r>
            <a:r>
              <a:rPr lang="en-US" sz="1600" dirty="0" err="1" smtClean="0">
                <a:solidFill>
                  <a:srgbClr val="000000"/>
                </a:solidFill>
              </a:rPr>
              <a:t>d,g</a:t>
            </a:r>
            <a:r>
              <a:rPr lang="en-US" sz="1600" dirty="0" smtClean="0">
                <a:solidFill>
                  <a:srgbClr val="000000"/>
                </a:solidFill>
              </a:rPr>
              <a:t>): Calculated from the number of references to g in d.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Spread(</a:t>
            </a:r>
            <a:r>
              <a:rPr lang="en-US" sz="1600" dirty="0" err="1" smtClean="0">
                <a:solidFill>
                  <a:srgbClr val="000000"/>
                </a:solidFill>
              </a:rPr>
              <a:t>d,g</a:t>
            </a:r>
            <a:r>
              <a:rPr lang="en-US" sz="1600" dirty="0" smtClean="0">
                <a:solidFill>
                  <a:srgbClr val="000000"/>
                </a:solidFill>
              </a:rPr>
              <a:t>): Power(</a:t>
            </a:r>
            <a:r>
              <a:rPr lang="en-US" sz="1600" dirty="0" err="1" smtClean="0">
                <a:solidFill>
                  <a:srgbClr val="000000"/>
                </a:solidFill>
              </a:rPr>
              <a:t>d,g</a:t>
            </a:r>
            <a:r>
              <a:rPr lang="en-US" sz="1600" dirty="0" smtClean="0">
                <a:solidFill>
                  <a:srgbClr val="000000"/>
                </a:solidFill>
              </a:rPr>
              <a:t>) spread </a:t>
            </a:r>
            <a:r>
              <a:rPr lang="en-US" sz="1600" dirty="0" err="1" smtClean="0">
                <a:solidFill>
                  <a:srgbClr val="000000"/>
                </a:solidFill>
              </a:rPr>
              <a:t>smooly</a:t>
            </a:r>
            <a:r>
              <a:rPr lang="en-US" sz="1600" dirty="0" smtClean="0">
                <a:solidFill>
                  <a:srgbClr val="000000"/>
                </a:solidFill>
              </a:rPr>
              <a:t> through the geographic extend of g.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-108521" y="1477977"/>
            <a:ext cx="5544617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Obtaining geographic scope (1/2)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17999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Traditional Applications (3/4)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-108520" y="1477977"/>
            <a:ext cx="3528392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Fleet Management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276872"/>
            <a:ext cx="615552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744416" cy="32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396477" y="6309320"/>
            <a:ext cx="20831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http://www.localizatodo.com/</a:t>
            </a:r>
          </a:p>
        </p:txBody>
      </p:sp>
    </p:spTree>
    <p:extLst>
      <p:ext uri="{BB962C8B-B14F-4D97-AF65-F5344CB8AC3E}">
        <p14:creationId xmlns:p14="http://schemas.microsoft.com/office/powerpoint/2010/main" val="395216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Geographic Information </a:t>
            </a:r>
            <a:r>
              <a:rPr lang="en-US" dirty="0" smtClean="0"/>
              <a:t>Extraction (3/3)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8425184" cy="34563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Combining the geographic extent of all the extracted Geographic Named Entities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Example 2</a:t>
            </a:r>
            <a:r>
              <a:rPr lang="en-US" dirty="0" smtClean="0">
                <a:solidFill>
                  <a:srgbClr val="000000"/>
                </a:solidFill>
              </a:rPr>
              <a:t>: (</a:t>
            </a:r>
            <a:r>
              <a:rPr lang="en-US" b="1" dirty="0" err="1" smtClean="0">
                <a:solidFill>
                  <a:srgbClr val="F66025"/>
                </a:solidFill>
              </a:rPr>
              <a:t>Amitay</a:t>
            </a:r>
            <a:r>
              <a:rPr lang="en-US" b="1" dirty="0" smtClean="0">
                <a:solidFill>
                  <a:srgbClr val="F66025"/>
                </a:solidFill>
              </a:rPr>
              <a:t> et al 2004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Each extracted geographic named entity (administrative divisions like Paris for example), has a confidence derived from the disambiguation process.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It is given a score in the document, based on its confidence and the number of references. Containing entities (France, Europe) are also given some score.</a:t>
            </a:r>
          </a:p>
          <a:p>
            <a:pPr lvl="2"/>
            <a:r>
              <a:rPr lang="en-US" sz="1400" dirty="0" smtClean="0">
                <a:solidFill>
                  <a:srgbClr val="000000"/>
                </a:solidFill>
              </a:rPr>
              <a:t>4 </a:t>
            </a:r>
            <a:r>
              <a:rPr lang="en-US" dirty="0" smtClean="0">
                <a:solidFill>
                  <a:srgbClr val="000000"/>
                </a:solidFill>
              </a:rPr>
              <a:t>X </a:t>
            </a:r>
            <a:r>
              <a:rPr lang="en-US" sz="1400" dirty="0" smtClean="0">
                <a:solidFill>
                  <a:srgbClr val="000000"/>
                </a:solidFill>
              </a:rPr>
              <a:t>Orlando/Florida (0.5)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3 X Texas (0.75)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8 X Fort Worth/Texas (0.75)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3 X Dallas/Texas (0.75)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1 X Garland/Texas (0.75)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1 X Iraq (0.5)</a:t>
            </a:r>
          </a:p>
          <a:p>
            <a:pPr lvl="2"/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4539951" cy="194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4 Conector recto"/>
          <p:cNvCxnSpPr/>
          <p:nvPr/>
        </p:nvCxnSpPr>
        <p:spPr>
          <a:xfrm>
            <a:off x="4258816" y="4496147"/>
            <a:ext cx="28334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4258816" y="4653136"/>
            <a:ext cx="42736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4258816" y="4869160"/>
            <a:ext cx="16813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4258816" y="5059660"/>
            <a:ext cx="39135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4139952" y="5324475"/>
            <a:ext cx="4176464" cy="7688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25 Conector recto"/>
          <p:cNvCxnSpPr/>
          <p:nvPr/>
        </p:nvCxnSpPr>
        <p:spPr>
          <a:xfrm>
            <a:off x="4139952" y="5324475"/>
            <a:ext cx="4176464" cy="7688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 flipV="1">
            <a:off x="4139952" y="5324475"/>
            <a:ext cx="4176464" cy="7688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Rectángulo redondeado"/>
          <p:cNvSpPr/>
          <p:nvPr/>
        </p:nvSpPr>
        <p:spPr>
          <a:xfrm>
            <a:off x="-108521" y="1477977"/>
            <a:ext cx="5544617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Obtaining geographic scope (2/2)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9467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-textual Indexing (1/3)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108521" y="1477977"/>
            <a:ext cx="439839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R-Tree Based Indices (1/4)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8425184" cy="7200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IF-R* and R*-IF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They combine the R*-Tree with and Inverted File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387903" y="1119445"/>
            <a:ext cx="164859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Chen</a:t>
            </a:r>
            <a:r>
              <a:rPr lang="es-ES" dirty="0" smtClean="0">
                <a:solidFill>
                  <a:srgbClr val="FF0000"/>
                </a:solidFill>
              </a:rPr>
              <a:t> et al 2013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80" y="2996952"/>
            <a:ext cx="4107520" cy="267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3156"/>
            <a:ext cx="403835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84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-textual Indexing (1/3)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8425184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KR*-Tree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Nodes of R*-Tree augmented with an inverted file of the keywords that appear in the documents of the subtree.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The inverted file of each node contains references to the specific nodes containing the keywords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IR</a:t>
            </a:r>
            <a:r>
              <a:rPr lang="en-US" b="1" baseline="30000" dirty="0" smtClean="0">
                <a:solidFill>
                  <a:srgbClr val="000000"/>
                </a:solidFill>
              </a:rPr>
              <a:t>2</a:t>
            </a:r>
            <a:r>
              <a:rPr lang="en-US" b="1" dirty="0" smtClean="0">
                <a:solidFill>
                  <a:srgbClr val="000000"/>
                </a:solidFill>
              </a:rPr>
              <a:t>-Tree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Bitmap at each node of the R-Tree with 1 at position i, if term i is in the subtree.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Hybrid Spatial-keyword Indexing (SKI)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Each non-leaf node augmented with a range of </a:t>
            </a:r>
            <a:r>
              <a:rPr lang="en-US" dirty="0" err="1" smtClean="0">
                <a:solidFill>
                  <a:srgbClr val="000000"/>
                </a:solidFill>
              </a:rPr>
              <a:t>supernodes</a:t>
            </a:r>
            <a:r>
              <a:rPr lang="en-US" dirty="0" smtClean="0">
                <a:solidFill>
                  <a:srgbClr val="000000"/>
                </a:solidFill>
              </a:rPr>
              <a:t> (nodes just above a leaf-node)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Each </a:t>
            </a:r>
            <a:r>
              <a:rPr lang="en-US" dirty="0" err="1" smtClean="0">
                <a:solidFill>
                  <a:srgbClr val="000000"/>
                </a:solidFill>
              </a:rPr>
              <a:t>supernode</a:t>
            </a:r>
            <a:r>
              <a:rPr lang="en-US" dirty="0" smtClean="0">
                <a:solidFill>
                  <a:srgbClr val="000000"/>
                </a:solidFill>
              </a:rPr>
              <a:t> has bitmap version of inverted file. Similar to R*-IF, but using bitmaps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387903" y="1119445"/>
            <a:ext cx="164859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Chen</a:t>
            </a:r>
            <a:r>
              <a:rPr lang="es-ES" dirty="0" smtClean="0">
                <a:solidFill>
                  <a:srgbClr val="FF0000"/>
                </a:solidFill>
              </a:rPr>
              <a:t> et al 2013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-108521" y="1477977"/>
            <a:ext cx="439839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R-Tree Based Indices (2/4)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29099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-textual Indexing (1/3)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8425184" cy="39604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IR-Tree (and variants)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Each node N of the R-Tree augmented with an inverted file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Vocabulary of terms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Each term has a posting list &lt;(n, u)&gt;. n is a child of N. u is upper bound of text relevance.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Variants: DIR-tree, CIR-tree and CDIR-tree</a:t>
            </a:r>
          </a:p>
          <a:p>
            <a:r>
              <a:rPr lang="en-US" b="1" dirty="0" err="1" smtClean="0">
                <a:solidFill>
                  <a:srgbClr val="000000"/>
                </a:solidFill>
              </a:rPr>
              <a:t>IRLi</a:t>
            </a:r>
            <a:r>
              <a:rPr lang="en-US" b="1" dirty="0" smtClean="0">
                <a:solidFill>
                  <a:srgbClr val="000000"/>
                </a:solidFill>
              </a:rPr>
              <a:t>-Tree</a:t>
            </a:r>
            <a:r>
              <a:rPr lang="en-US" dirty="0" smtClean="0">
                <a:solidFill>
                  <a:srgbClr val="000000"/>
                </a:solidFill>
              </a:rPr>
              <a:t> (named changed in the survey to distinguish from the above)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Similar to IR-Tree, but it uses a single inverted file for all the nodes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WIR-Tree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Also variation of IR-Tree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Partitions the objects into groups sharing as few keywords as possible.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Each group becomes a leaf node of the WIR-tree. Then the tree is constructed as an IR-Tree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WIBR-tree</a:t>
            </a:r>
            <a:r>
              <a:rPr lang="en-US" dirty="0" smtClean="0">
                <a:solidFill>
                  <a:srgbClr val="000000"/>
                </a:solidFill>
              </a:rPr>
              <a:t> uses a bitmap instead of an inverted file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387903" y="1119445"/>
            <a:ext cx="164859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Chen</a:t>
            </a:r>
            <a:r>
              <a:rPr lang="es-ES" dirty="0" smtClean="0">
                <a:solidFill>
                  <a:srgbClr val="FF0000"/>
                </a:solidFill>
              </a:rPr>
              <a:t> et al 2013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-108521" y="1477977"/>
            <a:ext cx="439839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R-Tree Based Indices (3/4)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95907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-textual Indexing (1/3)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8425184" cy="39604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Spatial Inverted Index (S2I)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Two different strategies to index frequent and non-frequent terms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Aggregated R-tree (</a:t>
            </a:r>
            <a:r>
              <a:rPr lang="en-US" dirty="0" err="1" smtClean="0">
                <a:solidFill>
                  <a:srgbClr val="000000"/>
                </a:solidFill>
              </a:rPr>
              <a:t>aR</a:t>
            </a:r>
            <a:r>
              <a:rPr lang="en-US" dirty="0" smtClean="0">
                <a:solidFill>
                  <a:srgbClr val="000000"/>
                </a:solidFill>
              </a:rPr>
              <a:t>-tree) for each frequent term.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Each node has maximum impact of the term in the subtree (Like IR-Tree of a single term)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Inverted file for infrequent terms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Each posting list organized by blocks of fixed size.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387903" y="1119445"/>
            <a:ext cx="164859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Chen</a:t>
            </a:r>
            <a:r>
              <a:rPr lang="es-ES" dirty="0" smtClean="0">
                <a:solidFill>
                  <a:srgbClr val="FF0000"/>
                </a:solidFill>
              </a:rPr>
              <a:t> et al 2013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-108521" y="1477977"/>
            <a:ext cx="439839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R-Tree Based Indices (4/4)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30150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-textual Indexing (2/3)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108521" y="1477977"/>
            <a:ext cx="3816425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Grid Based Indices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5616872" cy="16561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Spatial Primary Index (ST) and Text Primary Index (TS)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TS outperforms ST.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Each posting list is associated with a grid cell based on its location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387903" y="1119445"/>
            <a:ext cx="164859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Chen</a:t>
            </a:r>
            <a:r>
              <a:rPr lang="es-ES" dirty="0" smtClean="0">
                <a:solidFill>
                  <a:srgbClr val="FF0000"/>
                </a:solidFill>
              </a:rPr>
              <a:t> et al 2013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70" y="1598944"/>
            <a:ext cx="3366226" cy="226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4 Marcador de texto"/>
          <p:cNvSpPr txBox="1">
            <a:spLocks/>
          </p:cNvSpPr>
          <p:nvPr/>
        </p:nvSpPr>
        <p:spPr>
          <a:xfrm>
            <a:off x="395288" y="3775736"/>
            <a:ext cx="8641208" cy="16561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Spatial-Keyword Inverted File (SKIF)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Used for regions and not for </a:t>
            </a:r>
            <a:r>
              <a:rPr lang="en-US" dirty="0" smtClean="0">
                <a:solidFill>
                  <a:srgbClr val="000000"/>
                </a:solidFill>
              </a:rPr>
              <a:t>points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Text part employs an inverted file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Each grid cell represented by an inverted list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List of postings (object, spatial </a:t>
            </a:r>
            <a:r>
              <a:rPr lang="en-US" dirty="0" err="1" smtClean="0">
                <a:solidFill>
                  <a:srgbClr val="000000"/>
                </a:solidFill>
              </a:rPr>
              <a:t>idf</a:t>
            </a:r>
            <a:r>
              <a:rPr lang="en-US" dirty="0" smtClean="0">
                <a:solidFill>
                  <a:srgbClr val="000000"/>
                </a:solidFill>
              </a:rPr>
              <a:t> value).</a:t>
            </a:r>
          </a:p>
        </p:txBody>
      </p:sp>
    </p:spTree>
    <p:extLst>
      <p:ext uri="{BB962C8B-B14F-4D97-AF65-F5344CB8AC3E}">
        <p14:creationId xmlns:p14="http://schemas.microsoft.com/office/powerpoint/2010/main" val="23478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-textual Indexing (3/3)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108521" y="1477977"/>
            <a:ext cx="6624737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Space Filling Curve Based Structures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8425184" cy="24482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SFC-QUAD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Inverted file in which the </a:t>
            </a:r>
            <a:r>
              <a:rPr lang="en-US" dirty="0" err="1" smtClean="0">
                <a:solidFill>
                  <a:srgbClr val="000000"/>
                </a:solidFill>
              </a:rPr>
              <a:t>docIDs</a:t>
            </a:r>
            <a:r>
              <a:rPr lang="en-US" dirty="0" smtClean="0">
                <a:solidFill>
                  <a:srgbClr val="000000"/>
                </a:solidFill>
              </a:rPr>
              <a:t> and frequencies of objects are compressed using OPT-PFD.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docIDs</a:t>
            </a:r>
            <a:r>
              <a:rPr lang="en-US" dirty="0" smtClean="0">
                <a:solidFill>
                  <a:srgbClr val="000000"/>
                </a:solidFill>
              </a:rPr>
              <a:t> are assigned an Z-order based on their coordinates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Maintains a Quad-tree in memory.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Used to obtain ranges of ids that fall in the query region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Ranges are merged to reduce the number of I/O operations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SF2I</a:t>
            </a:r>
            <a:r>
              <a:rPr lang="en-US" dirty="0" smtClean="0">
                <a:solidFill>
                  <a:srgbClr val="000000"/>
                </a:solidFill>
              </a:rPr>
              <a:t>, Similar but using a Hilbert curve.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387903" y="1119445"/>
            <a:ext cx="164859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Chen</a:t>
            </a:r>
            <a:r>
              <a:rPr lang="es-ES" dirty="0" smtClean="0">
                <a:solidFill>
                  <a:srgbClr val="FF0000"/>
                </a:solidFill>
              </a:rPr>
              <a:t> et al 2013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Ranking and Evaluation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Information Retrieval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108521" y="1477977"/>
            <a:ext cx="2016225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Ranking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8425184" cy="13681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Use some approach to (text and geographic) score and rank. Combine the two ranks or scores into a single one.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Geographic Similarity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Euclidean distance, Extent of overlap, Based on containment relations, etc.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-108521" y="4005063"/>
            <a:ext cx="2232249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Evaluation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9" name="14 Marcador de texto"/>
          <p:cNvSpPr txBox="1">
            <a:spLocks/>
          </p:cNvSpPr>
          <p:nvPr/>
        </p:nvSpPr>
        <p:spPr>
          <a:xfrm>
            <a:off x="395288" y="4587934"/>
            <a:ext cx="4608760" cy="6412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000000"/>
                </a:solidFill>
              </a:rPr>
              <a:t>GeoCLEF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http://ir.shef.ac.uk/geoclef</a:t>
            </a:r>
            <a:r>
              <a:rPr lang="en-US" dirty="0" smtClean="0">
                <a:solidFill>
                  <a:srgbClr val="000000"/>
                </a:solidFill>
                <a:hlinkClick r:id="rId2"/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004048" y="4614646"/>
            <a:ext cx="178247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F. </a:t>
            </a:r>
            <a:r>
              <a:rPr lang="es-ES" dirty="0" err="1">
                <a:solidFill>
                  <a:srgbClr val="FF0000"/>
                </a:solidFill>
              </a:rPr>
              <a:t>Gey</a:t>
            </a:r>
            <a:r>
              <a:rPr lang="es-ES" dirty="0">
                <a:solidFill>
                  <a:srgbClr val="FF0000"/>
                </a:solidFill>
              </a:rPr>
              <a:t> et al</a:t>
            </a:r>
            <a:r>
              <a:rPr lang="es-ES" dirty="0" smtClean="0">
                <a:solidFill>
                  <a:srgbClr val="FF0000"/>
                </a:solidFill>
              </a:rPr>
              <a:t>. 2007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6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107505" y="1233914"/>
            <a:ext cx="8928992" cy="40780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>
                <a:latin typeface="Droid Sans"/>
              </a:rPr>
              <a:t>J. Ding, L. </a:t>
            </a:r>
            <a:r>
              <a:rPr lang="en-US" dirty="0" err="1">
                <a:latin typeface="Droid Sans"/>
              </a:rPr>
              <a:t>Gravano</a:t>
            </a:r>
            <a:r>
              <a:rPr lang="en-US" dirty="0">
                <a:latin typeface="Droid Sans"/>
              </a:rPr>
              <a:t>, N. </a:t>
            </a:r>
            <a:r>
              <a:rPr lang="en-US" dirty="0" err="1">
                <a:latin typeface="Droid Sans"/>
              </a:rPr>
              <a:t>Shivakumar</a:t>
            </a:r>
            <a:r>
              <a:rPr lang="en-US" dirty="0">
                <a:latin typeface="Droid Sans"/>
              </a:rPr>
              <a:t>, Computing geographical scopes of web resources, in: VLDB '00, San Francisco, CA, USA, 2000, pp. 545-556.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 smtClean="0">
                <a:latin typeface="Droid Sans"/>
              </a:rPr>
              <a:t>E</a:t>
            </a:r>
            <a:r>
              <a:rPr lang="en-US" dirty="0">
                <a:latin typeface="Droid Sans"/>
              </a:rPr>
              <a:t>. </a:t>
            </a:r>
            <a:r>
              <a:rPr lang="en-US" dirty="0" err="1">
                <a:latin typeface="Droid Sans"/>
              </a:rPr>
              <a:t>Amitay</a:t>
            </a:r>
            <a:r>
              <a:rPr lang="en-US" dirty="0">
                <a:latin typeface="Droid Sans"/>
              </a:rPr>
              <a:t>, N. </a:t>
            </a:r>
            <a:r>
              <a:rPr lang="en-US" dirty="0" err="1">
                <a:latin typeface="Droid Sans"/>
              </a:rPr>
              <a:t>Har'El</a:t>
            </a:r>
            <a:r>
              <a:rPr lang="en-US" dirty="0">
                <a:latin typeface="Droid Sans"/>
              </a:rPr>
              <a:t>, R. Sivan, A. </a:t>
            </a:r>
            <a:r>
              <a:rPr lang="en-US" dirty="0" err="1" smtClean="0">
                <a:latin typeface="Droid Sans"/>
              </a:rPr>
              <a:t>Soer</a:t>
            </a:r>
            <a:r>
              <a:rPr lang="en-US" dirty="0">
                <a:latin typeface="Droid Sans"/>
              </a:rPr>
              <a:t>, Web-a-where: </a:t>
            </a:r>
            <a:r>
              <a:rPr lang="en-US" dirty="0" smtClean="0">
                <a:latin typeface="Droid Sans"/>
              </a:rPr>
              <a:t>Geotagging web </a:t>
            </a:r>
            <a:r>
              <a:rPr lang="en-US" dirty="0">
                <a:latin typeface="Droid Sans"/>
              </a:rPr>
              <a:t>content, in: </a:t>
            </a:r>
            <a:r>
              <a:rPr lang="en-US" dirty="0" smtClean="0">
                <a:latin typeface="Droid Sans"/>
              </a:rPr>
              <a:t>SIGIR </a:t>
            </a:r>
            <a:r>
              <a:rPr lang="en-US" dirty="0">
                <a:latin typeface="Droid Sans"/>
              </a:rPr>
              <a:t>'04, ACM, New </a:t>
            </a:r>
            <a:r>
              <a:rPr lang="en-US" dirty="0" err="1" smtClean="0">
                <a:latin typeface="Droid Sans"/>
              </a:rPr>
              <a:t>York,NY</a:t>
            </a:r>
            <a:r>
              <a:rPr lang="en-US" dirty="0">
                <a:latin typeface="Droid Sans"/>
              </a:rPr>
              <a:t>, USA, 2004, pp. </a:t>
            </a:r>
            <a:r>
              <a:rPr lang="en-US" dirty="0" smtClean="0">
                <a:latin typeface="Droid Sans"/>
              </a:rPr>
              <a:t>273-280.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>
                <a:latin typeface="Droid Sans"/>
              </a:rPr>
              <a:t>C. B. Jones, R. S. Purves, Geographical information </a:t>
            </a:r>
            <a:r>
              <a:rPr lang="en-US" dirty="0" smtClean="0">
                <a:latin typeface="Droid Sans"/>
              </a:rPr>
              <a:t>retrieval, International </a:t>
            </a:r>
            <a:r>
              <a:rPr lang="en-US" dirty="0">
                <a:latin typeface="Droid Sans"/>
              </a:rPr>
              <a:t>Journal of Geographical Information </a:t>
            </a:r>
            <a:r>
              <a:rPr lang="en-US" dirty="0" smtClean="0">
                <a:latin typeface="Droid Sans"/>
              </a:rPr>
              <a:t>Science 22 </a:t>
            </a:r>
            <a:r>
              <a:rPr lang="en-US" dirty="0">
                <a:latin typeface="Droid Sans"/>
              </a:rPr>
              <a:t>(3) (2008) </a:t>
            </a:r>
            <a:r>
              <a:rPr lang="en-US" dirty="0" smtClean="0">
                <a:latin typeface="Droid Sans"/>
              </a:rPr>
              <a:t>219-228.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>
                <a:latin typeface="Droid Sans"/>
              </a:rPr>
              <a:t>D. </a:t>
            </a:r>
            <a:r>
              <a:rPr lang="en-US" dirty="0" err="1">
                <a:latin typeface="Droid Sans"/>
              </a:rPr>
              <a:t>Buscaldi</a:t>
            </a:r>
            <a:r>
              <a:rPr lang="en-US" dirty="0">
                <a:latin typeface="Droid Sans"/>
              </a:rPr>
              <a:t>, Approaches to disambiguating </a:t>
            </a:r>
            <a:r>
              <a:rPr lang="en-US" dirty="0" err="1">
                <a:latin typeface="Droid Sans"/>
              </a:rPr>
              <a:t>toponyms</a:t>
            </a:r>
            <a:r>
              <a:rPr lang="en-US" dirty="0">
                <a:latin typeface="Droid Sans"/>
              </a:rPr>
              <a:t>, </a:t>
            </a:r>
            <a:r>
              <a:rPr lang="en-US" dirty="0" smtClean="0">
                <a:latin typeface="Droid Sans"/>
              </a:rPr>
              <a:t>SIGSPATIAL Special </a:t>
            </a:r>
            <a:r>
              <a:rPr lang="en-US" dirty="0">
                <a:latin typeface="Droid Sans"/>
              </a:rPr>
              <a:t>3 (2) (2011) </a:t>
            </a:r>
            <a:r>
              <a:rPr lang="en-US" dirty="0" smtClean="0">
                <a:latin typeface="Droid Sans"/>
              </a:rPr>
              <a:t>16-19.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>
                <a:latin typeface="Droid Sans"/>
              </a:rPr>
              <a:t>L. Chen, G. Cong, C. S. Jensen, D. Wu, Spatial keyword </a:t>
            </a:r>
            <a:r>
              <a:rPr lang="en-US" dirty="0" smtClean="0">
                <a:latin typeface="Droid Sans"/>
              </a:rPr>
              <a:t>query processing</a:t>
            </a:r>
            <a:r>
              <a:rPr lang="en-US" dirty="0">
                <a:latin typeface="Droid Sans"/>
              </a:rPr>
              <a:t>: an experimental evaluation, </a:t>
            </a:r>
            <a:r>
              <a:rPr lang="en-US" dirty="0" smtClean="0">
                <a:latin typeface="Droid Sans"/>
              </a:rPr>
              <a:t>in: PVLDB'13</a:t>
            </a:r>
            <a:r>
              <a:rPr lang="en-US" dirty="0">
                <a:latin typeface="Droid Sans"/>
              </a:rPr>
              <a:t>, VLDB Endowment, 2013, pp. </a:t>
            </a:r>
            <a:r>
              <a:rPr lang="en-US" dirty="0" smtClean="0">
                <a:latin typeface="Droid Sans"/>
              </a:rPr>
              <a:t>217-228.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 smtClean="0">
                <a:latin typeface="Droid Sans"/>
              </a:rPr>
              <a:t>F</a:t>
            </a:r>
            <a:r>
              <a:rPr lang="en-US" dirty="0">
                <a:latin typeface="Droid Sans"/>
              </a:rPr>
              <a:t>. </a:t>
            </a:r>
            <a:r>
              <a:rPr lang="en-US" dirty="0" err="1" smtClean="0">
                <a:latin typeface="Droid Sans"/>
              </a:rPr>
              <a:t>Gey</a:t>
            </a:r>
            <a:r>
              <a:rPr lang="en-US" dirty="0">
                <a:latin typeface="Droid Sans"/>
              </a:rPr>
              <a:t> </a:t>
            </a:r>
            <a:r>
              <a:rPr lang="en-US" dirty="0" smtClean="0">
                <a:latin typeface="Droid Sans"/>
              </a:rPr>
              <a:t>et al., </a:t>
            </a:r>
            <a:r>
              <a:rPr lang="en-US" dirty="0" err="1">
                <a:latin typeface="Droid Sans"/>
              </a:rPr>
              <a:t>GeoCLEF</a:t>
            </a:r>
            <a:r>
              <a:rPr lang="en-US" dirty="0">
                <a:latin typeface="Droid Sans"/>
              </a:rPr>
              <a:t> 2006: The CLEF 2006 Cross-Language </a:t>
            </a:r>
            <a:r>
              <a:rPr lang="en-US" dirty="0" smtClean="0">
                <a:latin typeface="Droid Sans"/>
              </a:rPr>
              <a:t>Geographic Information </a:t>
            </a:r>
            <a:r>
              <a:rPr lang="en-US" dirty="0">
                <a:latin typeface="Droid Sans"/>
              </a:rPr>
              <a:t>Retrieval Track Overview, Springer </a:t>
            </a:r>
            <a:r>
              <a:rPr lang="en-US" dirty="0" smtClean="0">
                <a:latin typeface="Droid Sans"/>
              </a:rPr>
              <a:t>Berlin Heidelberg</a:t>
            </a:r>
            <a:r>
              <a:rPr lang="en-US" dirty="0">
                <a:latin typeface="Droid Sans"/>
              </a:rPr>
              <a:t>, Berlin, Heidelberg, 2007, pp. </a:t>
            </a:r>
            <a:r>
              <a:rPr lang="en-US" dirty="0" smtClean="0">
                <a:latin typeface="Droid Sans"/>
              </a:rPr>
              <a:t>852-876</a:t>
            </a:r>
            <a:r>
              <a:rPr lang="en-US" dirty="0">
                <a:latin typeface="Droid Sans"/>
              </a:rPr>
              <a:t>.</a:t>
            </a:r>
            <a:endParaRPr lang="en-US" dirty="0" smtClean="0">
              <a:latin typeface="Droid Sans"/>
            </a:endParaRPr>
          </a:p>
        </p:txBody>
      </p:sp>
      <p:sp>
        <p:nvSpPr>
          <p:cNvPr id="15" name="1 Marcador de texto"/>
          <p:cNvSpPr>
            <a:spLocks noGrp="1"/>
          </p:cNvSpPr>
          <p:nvPr>
            <p:ph type="body" sz="quarter" idx="10"/>
          </p:nvPr>
        </p:nvSpPr>
        <p:spPr>
          <a:xfrm>
            <a:off x="395635" y="620688"/>
            <a:ext cx="8352730" cy="360040"/>
          </a:xfrm>
        </p:spPr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16" name="3 Marcador de texto"/>
          <p:cNvSpPr>
            <a:spLocks noGrp="1"/>
          </p:cNvSpPr>
          <p:nvPr>
            <p:ph type="body" sz="quarter" idx="12"/>
          </p:nvPr>
        </p:nvSpPr>
        <p:spPr>
          <a:xfrm>
            <a:off x="107504" y="116632"/>
            <a:ext cx="9036496" cy="4903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Geospatial Information Retrieval</a:t>
            </a:r>
          </a:p>
        </p:txBody>
      </p:sp>
    </p:spTree>
    <p:extLst>
      <p:ext uri="{BB962C8B-B14F-4D97-AF65-F5344CB8AC3E}">
        <p14:creationId xmlns:p14="http://schemas.microsoft.com/office/powerpoint/2010/main" val="13496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texto"/>
          <p:cNvSpPr>
            <a:spLocks noGrp="1"/>
          </p:cNvSpPr>
          <p:nvPr>
            <p:ph type="body" sz="quarter" idx="10"/>
          </p:nvPr>
        </p:nvSpPr>
        <p:spPr>
          <a:xfrm>
            <a:off x="539552" y="1793156"/>
            <a:ext cx="6912768" cy="1059780"/>
          </a:xfrm>
        </p:spPr>
        <p:txBody>
          <a:bodyPr/>
          <a:lstStyle/>
          <a:p>
            <a:r>
              <a:rPr lang="en-US" sz="3200" dirty="0" smtClean="0"/>
              <a:t>Geospatial Semantic Web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1"/>
          </p:nvPr>
        </p:nvSpPr>
        <p:spPr>
          <a:xfrm>
            <a:off x="568468" y="4365104"/>
            <a:ext cx="6635085" cy="504056"/>
          </a:xfrm>
        </p:spPr>
        <p:txBody>
          <a:bodyPr/>
          <a:lstStyle/>
          <a:p>
            <a:r>
              <a:rPr lang="en-US" dirty="0" smtClean="0"/>
              <a:t>José R.R. Viqueira</a:t>
            </a:r>
            <a:endParaRPr lang="en-U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2"/>
          </p:nvPr>
        </p:nvSpPr>
        <p:spPr>
          <a:xfrm>
            <a:off x="539552" y="2924944"/>
            <a:ext cx="5904656" cy="576064"/>
          </a:xfrm>
        </p:spPr>
        <p:txBody>
          <a:bodyPr/>
          <a:lstStyle/>
          <a:p>
            <a:r>
              <a:rPr lang="en-US" sz="1600" dirty="0" smtClean="0"/>
              <a:t>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KEYSTONE Training School, TU Wien, Austria. 21-25 August 2017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15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Traditional Applications (4/4)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-108520" y="1477977"/>
            <a:ext cx="4896544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Infrastructure Management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776" y="2439605"/>
            <a:ext cx="6267224" cy="43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5" y="2058278"/>
            <a:ext cx="5455401" cy="397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652120" y="2143889"/>
            <a:ext cx="1918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https://webeiel.dicoruna.es</a:t>
            </a:r>
          </a:p>
        </p:txBody>
      </p:sp>
    </p:spTree>
    <p:extLst>
      <p:ext uri="{BB962C8B-B14F-4D97-AF65-F5344CB8AC3E}">
        <p14:creationId xmlns:p14="http://schemas.microsoft.com/office/powerpoint/2010/main" val="190690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1"/>
          </p:nvPr>
        </p:nvSpPr>
        <p:spPr>
          <a:xfrm>
            <a:off x="395288" y="1412875"/>
            <a:ext cx="8640762" cy="2376165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dirty="0"/>
              <a:t>Geo-semantics (</a:t>
            </a:r>
            <a:r>
              <a:rPr lang="en-US" dirty="0" smtClean="0">
                <a:solidFill>
                  <a:srgbClr val="F66025"/>
                </a:solidFill>
              </a:rPr>
              <a:t>Janowicz et al 2013</a:t>
            </a:r>
            <a:r>
              <a:rPr lang="en-US" dirty="0" smtClean="0"/>
              <a:t>)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Geospatial Semantic Data Management (</a:t>
            </a:r>
            <a:r>
              <a:rPr lang="en-US" dirty="0" err="1" smtClean="0">
                <a:solidFill>
                  <a:srgbClr val="F66025"/>
                </a:solidFill>
              </a:rPr>
              <a:t>Patroumpas</a:t>
            </a:r>
            <a:r>
              <a:rPr lang="en-US" dirty="0" smtClean="0">
                <a:solidFill>
                  <a:srgbClr val="F66025"/>
                </a:solidFill>
              </a:rPr>
              <a:t> et al 2014</a:t>
            </a:r>
            <a:r>
              <a:rPr lang="en-US" dirty="0" smtClean="0"/>
              <a:t>)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</a:t>
            </a:r>
            <a:r>
              <a:rPr lang="en-US" dirty="0" smtClean="0"/>
              <a:t>Semantic Web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1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97404"/>
            <a:ext cx="2253464" cy="24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Geo-semantics (1/5)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Semantic Web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108521" y="1477977"/>
            <a:ext cx="3348249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Introduction (1/2)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7" name="14 Marcador de texto"/>
          <p:cNvSpPr txBox="1">
            <a:spLocks/>
          </p:cNvSpPr>
          <p:nvPr/>
        </p:nvSpPr>
        <p:spPr>
          <a:xfrm>
            <a:off x="395288" y="2060848"/>
            <a:ext cx="5688880" cy="41764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>
                <a:solidFill>
                  <a:srgbClr val="000000"/>
                </a:solidFill>
              </a:rPr>
              <a:t>Example 1</a:t>
            </a:r>
            <a:r>
              <a:rPr lang="en-US" dirty="0" smtClean="0">
                <a:solidFill>
                  <a:srgbClr val="000000"/>
                </a:solidFill>
              </a:rPr>
              <a:t>: Semantics of the term </a:t>
            </a:r>
            <a:r>
              <a:rPr lang="en-US" dirty="0" smtClean="0">
                <a:solidFill>
                  <a:srgbClr val="F66025"/>
                </a:solidFill>
              </a:rPr>
              <a:t>mountain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b="1" dirty="0" smtClean="0">
                <a:solidFill>
                  <a:srgbClr val="F66025"/>
                </a:solidFill>
              </a:rPr>
              <a:t>The definitions </a:t>
            </a:r>
            <a:r>
              <a:rPr lang="en-US" b="1" dirty="0">
                <a:solidFill>
                  <a:srgbClr val="F66025"/>
                </a:solidFill>
              </a:rPr>
              <a:t>of </a:t>
            </a:r>
            <a:r>
              <a:rPr lang="en-US" b="1" dirty="0" smtClean="0">
                <a:solidFill>
                  <a:srgbClr val="F66025"/>
                </a:solidFill>
              </a:rPr>
              <a:t>feature types </a:t>
            </a:r>
            <a:r>
              <a:rPr lang="en-US" b="1" dirty="0">
                <a:solidFill>
                  <a:srgbClr val="F66025"/>
                </a:solidFill>
              </a:rPr>
              <a:t>are a product of human perception, cognition, current state of </a:t>
            </a:r>
            <a:r>
              <a:rPr lang="en-US" b="1" dirty="0" smtClean="0">
                <a:solidFill>
                  <a:srgbClr val="F66025"/>
                </a:solidFill>
              </a:rPr>
              <a:t>knowledge, and </a:t>
            </a:r>
            <a:r>
              <a:rPr lang="en-US" b="1" dirty="0">
                <a:solidFill>
                  <a:srgbClr val="F66025"/>
                </a:solidFill>
              </a:rPr>
              <a:t>social </a:t>
            </a:r>
            <a:r>
              <a:rPr lang="en-US" b="1" dirty="0" smtClean="0">
                <a:solidFill>
                  <a:srgbClr val="F66025"/>
                </a:solidFill>
              </a:rPr>
              <a:t>agreement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No human-independent definition of mountain.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Minimum Height?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Principal mountains of England would be hills in the Himalayas</a:t>
            </a:r>
          </a:p>
          <a:p>
            <a:r>
              <a:rPr lang="en-US" u="sng" dirty="0" smtClean="0">
                <a:solidFill>
                  <a:srgbClr val="000000"/>
                </a:solidFill>
              </a:rPr>
              <a:t>Example 2</a:t>
            </a:r>
            <a:r>
              <a:rPr lang="en-US" dirty="0" smtClean="0">
                <a:solidFill>
                  <a:srgbClr val="000000"/>
                </a:solidFill>
              </a:rPr>
              <a:t>: Query “</a:t>
            </a:r>
            <a:r>
              <a:rPr lang="en-US" dirty="0" smtClean="0">
                <a:solidFill>
                  <a:srgbClr val="F66025"/>
                </a:solidFill>
              </a:rPr>
              <a:t>towns near forests</a:t>
            </a:r>
            <a:r>
              <a:rPr lang="en-US" dirty="0" smtClean="0">
                <a:solidFill>
                  <a:srgbClr val="000000"/>
                </a:solidFill>
              </a:rPr>
              <a:t>” with SPARQL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Misleading result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City and Town are equivalent in Californian law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900 different definitions of forest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Why 25mi is nearby?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65104"/>
            <a:ext cx="3487041" cy="2105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8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Geo-semantics (1/5)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Semantic Web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755576" y="2132856"/>
            <a:ext cx="7920880" cy="3744416"/>
          </a:xfrm>
          <a:prstGeom prst="roundRect">
            <a:avLst/>
          </a:prstGeom>
          <a:solidFill>
            <a:srgbClr val="F660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Geo-semantics research is not interested in overcoming or resolving heterogeneity with global definitions.</a:t>
            </a:r>
          </a:p>
          <a:p>
            <a:pPr algn="ctr"/>
            <a:endParaRPr lang="en-US" dirty="0" smtClean="0"/>
          </a:p>
          <a:p>
            <a:r>
              <a:rPr lang="en-US" b="1" dirty="0" smtClean="0"/>
              <a:t>Geo-semantics tries to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restrict the interpretation of domain-vocabulary towards their intended meanings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map and translate between local conceptualizations, and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try to reduce the risk of combining incompatible data.</a:t>
            </a:r>
            <a:endParaRPr lang="en-US" dirty="0"/>
          </a:p>
        </p:txBody>
      </p:sp>
      <p:sp>
        <p:nvSpPr>
          <p:cNvPr id="7" name="6 Rectángulo redondeado"/>
          <p:cNvSpPr/>
          <p:nvPr/>
        </p:nvSpPr>
        <p:spPr>
          <a:xfrm>
            <a:off x="-108521" y="1477977"/>
            <a:ext cx="3348249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Introduction (2/2)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428066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Geo-semantics (2/5)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Semantic Web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108520" y="1477977"/>
            <a:ext cx="4146062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Geo Linked Data cloud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7200800" cy="3622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65066"/>
            <a:ext cx="3642253" cy="9637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 descr="http://linkedgeodata.org/files/lgd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43569"/>
            <a:ext cx="3135174" cy="21705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42" y="1697404"/>
            <a:ext cx="3029822" cy="6965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Forma libre"/>
          <p:cNvSpPr/>
          <p:nvPr/>
        </p:nvSpPr>
        <p:spPr>
          <a:xfrm rot="7798768">
            <a:off x="5732543" y="2544917"/>
            <a:ext cx="1001046" cy="425793"/>
          </a:xfrm>
          <a:custGeom>
            <a:avLst/>
            <a:gdLst>
              <a:gd name="connsiteX0" fmla="*/ 0 w 1349829"/>
              <a:gd name="connsiteY0" fmla="*/ 751114 h 751114"/>
              <a:gd name="connsiteX1" fmla="*/ 402772 w 1349829"/>
              <a:gd name="connsiteY1" fmla="*/ 424543 h 751114"/>
              <a:gd name="connsiteX2" fmla="*/ 1349829 w 1349829"/>
              <a:gd name="connsiteY2" fmla="*/ 0 h 75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9829" h="751114">
                <a:moveTo>
                  <a:pt x="0" y="751114"/>
                </a:moveTo>
                <a:cubicBezTo>
                  <a:pt x="88900" y="650421"/>
                  <a:pt x="177801" y="549729"/>
                  <a:pt x="402772" y="424543"/>
                </a:cubicBezTo>
                <a:cubicBezTo>
                  <a:pt x="627743" y="299357"/>
                  <a:pt x="1094015" y="81643"/>
                  <a:pt x="1349829" y="0"/>
                </a:cubicBez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5508104" y="2480400"/>
            <a:ext cx="177099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FF0000"/>
                </a:solidFill>
              </a:rPr>
              <a:t>Stadleret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smtClean="0">
                <a:solidFill>
                  <a:srgbClr val="FF0000"/>
                </a:solidFill>
              </a:rPr>
              <a:t>al 2012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0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Geo-semantics (3/5)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Semantic Web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87493" y="1477977"/>
            <a:ext cx="4695373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Geospatial Ontologies (1/2)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15" name="14 Marcador de texto"/>
          <p:cNvSpPr txBox="1">
            <a:spLocks/>
          </p:cNvSpPr>
          <p:nvPr/>
        </p:nvSpPr>
        <p:spPr>
          <a:xfrm>
            <a:off x="395288" y="2060848"/>
            <a:ext cx="8425184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Common core of concepts: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Core concepts: </a:t>
            </a:r>
            <a:r>
              <a:rPr lang="en-US" dirty="0" smtClean="0">
                <a:solidFill>
                  <a:srgbClr val="F66025"/>
                </a:solidFill>
              </a:rPr>
              <a:t>location, neighborhood, field, object, network, event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Information concepts: </a:t>
            </a:r>
            <a:r>
              <a:rPr lang="en-US" dirty="0" smtClean="0">
                <a:solidFill>
                  <a:srgbClr val="F66025"/>
                </a:solidFill>
              </a:rPr>
              <a:t>granularity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dirty="0" smtClean="0">
                <a:solidFill>
                  <a:srgbClr val="F66025"/>
                </a:solidFill>
              </a:rPr>
              <a:t>accuracy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Need to support multiple resolutions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Define foundational ontologies and extend them by domain ontologies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Example: SSN + SWEET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Use of ontology design patterns to define local, data-centric and purpose-driven ontologies</a:t>
            </a:r>
          </a:p>
        </p:txBody>
      </p:sp>
    </p:spTree>
    <p:extLst>
      <p:ext uri="{BB962C8B-B14F-4D97-AF65-F5344CB8AC3E}">
        <p14:creationId xmlns:p14="http://schemas.microsoft.com/office/powerpoint/2010/main" val="154608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Geo-semantics (3/5)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Semantic Web</a:t>
            </a:r>
          </a:p>
        </p:txBody>
      </p:sp>
      <p:sp>
        <p:nvSpPr>
          <p:cNvPr id="15" name="14 Marcador de texto"/>
          <p:cNvSpPr txBox="1">
            <a:spLocks/>
          </p:cNvSpPr>
          <p:nvPr/>
        </p:nvSpPr>
        <p:spPr>
          <a:xfrm>
            <a:off x="395288" y="2060848"/>
            <a:ext cx="8425184" cy="21602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Enable multiple interpretations for vague terms (mountain, forest, etc.)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Construct ontologies from observations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Produce an ontology of mountains from Digital Elevation Models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Discover events (blizzards, rainstorms) from observation data.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Handle vague places (downtown, etc.)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Fuzzy boundaries that change over time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-87493" y="1477977"/>
            <a:ext cx="4695373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Geospatial Ontologies (2/2)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10582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Geo-semantics (4/5)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Semantic Web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87493" y="1477977"/>
            <a:ext cx="545158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Geospatial Semantic Integration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15" name="14 Marcador de texto"/>
          <p:cNvSpPr txBox="1">
            <a:spLocks/>
          </p:cNvSpPr>
          <p:nvPr/>
        </p:nvSpPr>
        <p:spPr>
          <a:xfrm>
            <a:off x="395288" y="2060848"/>
            <a:ext cx="8425184" cy="18722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Semantic translation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Map concepts form one ontology into another one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Geo-ontology alignment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Combination of multiple ontologies to foster data reuse and integration</a:t>
            </a:r>
          </a:p>
          <a:p>
            <a:r>
              <a:rPr lang="en-US" dirty="0">
                <a:solidFill>
                  <a:srgbClr val="000000"/>
                </a:solidFill>
              </a:rPr>
              <a:t>Key issue is the computation of </a:t>
            </a:r>
            <a:r>
              <a:rPr lang="en-US" dirty="0">
                <a:solidFill>
                  <a:srgbClr val="F66025"/>
                </a:solidFill>
              </a:rPr>
              <a:t>semantic </a:t>
            </a:r>
            <a:r>
              <a:rPr lang="en-US" dirty="0" smtClean="0">
                <a:solidFill>
                  <a:srgbClr val="F66025"/>
                </a:solidFill>
              </a:rPr>
              <a:t>similarity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Geo-semantics (5/5)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Semantic Web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87493" y="1477977"/>
            <a:ext cx="653170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Semantic Spatial Data Infrastructures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15" name="14 Marcador de texto"/>
          <p:cNvSpPr txBox="1">
            <a:spLocks/>
          </p:cNvSpPr>
          <p:nvPr/>
        </p:nvSpPr>
        <p:spPr>
          <a:xfrm>
            <a:off x="395288" y="2060848"/>
            <a:ext cx="8425184" cy="18722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Semantic markup of web services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Transparent and bi-directional proxies between geo-web and semantic web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Semantic annotation of geo data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Semantic Sensor Network (SSN) ontology used to semantically enable the sensor web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Geospatial Semantic Data </a:t>
            </a:r>
            <a:r>
              <a:rPr lang="en-US" dirty="0" smtClean="0"/>
              <a:t>Management (1/2)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Semantic Web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87493" y="1477977"/>
            <a:ext cx="329134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err="1" smtClean="0">
                <a:solidFill>
                  <a:schemeClr val="bg1"/>
                </a:solidFill>
                <a:latin typeface="Droid Sans"/>
              </a:rPr>
              <a:t>GeoSPARQL</a:t>
            </a:r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 (1/2)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15" name="14 Marcador de texto"/>
          <p:cNvSpPr txBox="1">
            <a:spLocks/>
          </p:cNvSpPr>
          <p:nvPr/>
        </p:nvSpPr>
        <p:spPr>
          <a:xfrm>
            <a:off x="395288" y="2060848"/>
            <a:ext cx="8425184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OGC Standard (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rgbClr val="000000"/>
                </a:solidFill>
                <a:hlinkClick r:id="rId2"/>
              </a:rPr>
              <a:t>www.opengeospatial.org/standards/geosparql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Ontology for representing features and geometries in RDF</a:t>
            </a:r>
          </a:p>
          <a:p>
            <a:pPr lvl="1"/>
            <a:r>
              <a:rPr lang="en-US" dirty="0" err="1" smtClean="0">
                <a:solidFill>
                  <a:srgbClr val="F66025"/>
                </a:solidFill>
              </a:rPr>
              <a:t>geo:SpatialObject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F66025"/>
                </a:solidFill>
              </a:rPr>
              <a:t>geo:Feature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F66025"/>
                </a:solidFill>
              </a:rPr>
              <a:t>geo:Geometry</a:t>
            </a:r>
            <a:endParaRPr lang="en-US" dirty="0" smtClean="0">
              <a:solidFill>
                <a:srgbClr val="F66025"/>
              </a:solidFill>
            </a:endParaRPr>
          </a:p>
          <a:p>
            <a:pPr lvl="1"/>
            <a:r>
              <a:rPr lang="en-US" dirty="0" err="1" smtClean="0">
                <a:solidFill>
                  <a:srgbClr val="F66025"/>
                </a:solidFill>
              </a:rPr>
              <a:t>geo:hasGeometry</a:t>
            </a:r>
            <a:endParaRPr lang="en-US" dirty="0" smtClean="0">
              <a:solidFill>
                <a:srgbClr val="F66025"/>
              </a:solidFill>
            </a:endParaRPr>
          </a:p>
          <a:p>
            <a:pPr lvl="1"/>
            <a:r>
              <a:rPr lang="en-US" dirty="0" err="1" smtClean="0">
                <a:solidFill>
                  <a:srgbClr val="F66025"/>
                </a:solidFill>
              </a:rPr>
              <a:t>sf:Point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F66025"/>
                </a:solidFill>
              </a:rPr>
              <a:t>sf:LineString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F66025"/>
                </a:solidFill>
              </a:rPr>
              <a:t>sf:Polygon</a:t>
            </a:r>
            <a:r>
              <a:rPr lang="en-US" dirty="0" smtClean="0">
                <a:solidFill>
                  <a:srgbClr val="000000"/>
                </a:solidFill>
              </a:rPr>
              <a:t>, etc.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Extension of SPARQL with predicates and functions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err="1" smtClean="0">
                <a:solidFill>
                  <a:srgbClr val="F66025"/>
                </a:solidFill>
              </a:rPr>
              <a:t>geof:sfIntersects</a:t>
            </a:r>
            <a:r>
              <a:rPr lang="en-US" dirty="0" smtClean="0">
                <a:solidFill>
                  <a:srgbClr val="F66025"/>
                </a:solidFill>
              </a:rPr>
              <a:t>, </a:t>
            </a:r>
            <a:r>
              <a:rPr lang="en-US" dirty="0" err="1" smtClean="0">
                <a:solidFill>
                  <a:srgbClr val="F66025"/>
                </a:solidFill>
              </a:rPr>
              <a:t>geof:sfContains</a:t>
            </a:r>
            <a:r>
              <a:rPr lang="en-US" dirty="0" smtClean="0">
                <a:solidFill>
                  <a:srgbClr val="F66025"/>
                </a:solidFill>
              </a:rPr>
              <a:t>, </a:t>
            </a:r>
            <a:r>
              <a:rPr lang="en-US" dirty="0" err="1" smtClean="0">
                <a:solidFill>
                  <a:srgbClr val="F66025"/>
                </a:solidFill>
              </a:rPr>
              <a:t>geof:sfWithin</a:t>
            </a:r>
            <a:r>
              <a:rPr lang="en-US" dirty="0" smtClean="0">
                <a:solidFill>
                  <a:srgbClr val="000000"/>
                </a:solidFill>
              </a:rPr>
              <a:t>, etc.</a:t>
            </a:r>
          </a:p>
          <a:p>
            <a:pPr lvl="1"/>
            <a:r>
              <a:rPr lang="en-US" dirty="0" err="1" smtClean="0">
                <a:solidFill>
                  <a:srgbClr val="F66025"/>
                </a:solidFill>
              </a:rPr>
              <a:t>geof:union</a:t>
            </a:r>
            <a:r>
              <a:rPr lang="en-US" dirty="0" smtClean="0">
                <a:solidFill>
                  <a:srgbClr val="F66025"/>
                </a:solidFill>
              </a:rPr>
              <a:t>, </a:t>
            </a:r>
            <a:r>
              <a:rPr lang="en-US" dirty="0" err="1" smtClean="0">
                <a:solidFill>
                  <a:srgbClr val="F66025"/>
                </a:solidFill>
              </a:rPr>
              <a:t>geof:buffer</a:t>
            </a:r>
            <a:r>
              <a:rPr lang="en-US" dirty="0" smtClean="0">
                <a:solidFill>
                  <a:srgbClr val="F66025"/>
                </a:solidFill>
              </a:rPr>
              <a:t>, </a:t>
            </a:r>
            <a:r>
              <a:rPr lang="en-US" dirty="0" err="1" smtClean="0">
                <a:solidFill>
                  <a:srgbClr val="F66025"/>
                </a:solidFill>
              </a:rPr>
              <a:t>geof:distance</a:t>
            </a:r>
            <a:r>
              <a:rPr lang="en-US" dirty="0" smtClean="0">
                <a:solidFill>
                  <a:srgbClr val="000000"/>
                </a:solidFill>
              </a:rPr>
              <a:t>, etc.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Geospatial Semantic Data </a:t>
            </a:r>
            <a:r>
              <a:rPr lang="en-US" dirty="0" smtClean="0"/>
              <a:t>Management (1/2)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Semantic Web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54656" y="3169191"/>
            <a:ext cx="1724011" cy="43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ex:Municipality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830644" y="1801414"/>
            <a:ext cx="1423158" cy="43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geo:Feature</a:t>
            </a:r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8" name="7 Conector recto de flecha"/>
          <p:cNvCxnSpPr>
            <a:stCxn id="3" idx="0"/>
            <a:endCxn id="7" idx="2"/>
          </p:cNvCxnSpPr>
          <p:nvPr/>
        </p:nvCxnSpPr>
        <p:spPr>
          <a:xfrm flipV="1">
            <a:off x="1616662" y="2233462"/>
            <a:ext cx="925561" cy="9357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 rot="19467433">
            <a:off x="1200236" y="2585050"/>
            <a:ext cx="1145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rdfs:subClassOf</a:t>
            </a:r>
            <a:endParaRPr lang="es-ES" sz="1200" dirty="0"/>
          </a:p>
        </p:txBody>
      </p:sp>
      <p:sp>
        <p:nvSpPr>
          <p:cNvPr id="12" name="11 Rectángulo"/>
          <p:cNvSpPr/>
          <p:nvPr/>
        </p:nvSpPr>
        <p:spPr>
          <a:xfrm>
            <a:off x="2761856" y="3153587"/>
            <a:ext cx="1275293" cy="43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ex:Hotel</a:t>
            </a:r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13" name="12 Conector recto de flecha"/>
          <p:cNvCxnSpPr>
            <a:stCxn id="12" idx="0"/>
            <a:endCxn id="7" idx="2"/>
          </p:cNvCxnSpPr>
          <p:nvPr/>
        </p:nvCxnSpPr>
        <p:spPr>
          <a:xfrm flipH="1" flipV="1">
            <a:off x="2542223" y="2233462"/>
            <a:ext cx="857280" cy="920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 rot="2683757">
            <a:off x="2702859" y="2504022"/>
            <a:ext cx="1145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rdfs:subClassOf</a:t>
            </a:r>
            <a:endParaRPr lang="es-ES" sz="1200" dirty="0"/>
          </a:p>
        </p:txBody>
      </p:sp>
      <p:sp>
        <p:nvSpPr>
          <p:cNvPr id="17" name="16 Elipse"/>
          <p:cNvSpPr/>
          <p:nvPr/>
        </p:nvSpPr>
        <p:spPr>
          <a:xfrm>
            <a:off x="90803" y="3936896"/>
            <a:ext cx="1514972" cy="42879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err="1" smtClean="0">
                <a:solidFill>
                  <a:schemeClr val="tx1"/>
                </a:solidFill>
              </a:rPr>
              <a:t>ex:Santiago</a:t>
            </a:r>
            <a:endParaRPr lang="es-ES" sz="1400" dirty="0">
              <a:solidFill>
                <a:schemeClr val="tx1"/>
              </a:solidFill>
            </a:endParaRPr>
          </a:p>
        </p:txBody>
      </p:sp>
      <p:cxnSp>
        <p:nvCxnSpPr>
          <p:cNvPr id="18" name="17 Conector recto de flecha"/>
          <p:cNvCxnSpPr>
            <a:stCxn id="17" idx="0"/>
            <a:endCxn id="3" idx="2"/>
          </p:cNvCxnSpPr>
          <p:nvPr/>
        </p:nvCxnSpPr>
        <p:spPr>
          <a:xfrm flipV="1">
            <a:off x="848289" y="3601239"/>
            <a:ext cx="768373" cy="335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 rot="19498489">
            <a:off x="589478" y="3630567"/>
            <a:ext cx="68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rdf:type</a:t>
            </a:r>
            <a:endParaRPr lang="es-ES" sz="1200" dirty="0"/>
          </a:p>
        </p:txBody>
      </p:sp>
      <p:cxnSp>
        <p:nvCxnSpPr>
          <p:cNvPr id="47" name="46 Conector recto de flecha"/>
          <p:cNvCxnSpPr>
            <a:stCxn id="17" idx="6"/>
            <a:endCxn id="109" idx="1"/>
          </p:cNvCxnSpPr>
          <p:nvPr/>
        </p:nvCxnSpPr>
        <p:spPr>
          <a:xfrm>
            <a:off x="1605775" y="4151295"/>
            <a:ext cx="1000470" cy="179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Rectángulo"/>
          <p:cNvSpPr/>
          <p:nvPr/>
        </p:nvSpPr>
        <p:spPr>
          <a:xfrm>
            <a:off x="1722815" y="5884043"/>
            <a:ext cx="1800200" cy="43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sf:MultiPolygon</a:t>
            </a:r>
            <a:endParaRPr lang="es-ES" dirty="0" smtClean="0">
              <a:solidFill>
                <a:schemeClr val="tx1"/>
              </a:solidFill>
            </a:endParaRPr>
          </a:p>
        </p:txBody>
      </p:sp>
      <p:sp>
        <p:nvSpPr>
          <p:cNvPr id="65" name="64 Elipse"/>
          <p:cNvSpPr/>
          <p:nvPr/>
        </p:nvSpPr>
        <p:spPr>
          <a:xfrm>
            <a:off x="-30834" y="5078639"/>
            <a:ext cx="2055026" cy="42879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err="1" smtClean="0">
                <a:solidFill>
                  <a:schemeClr val="tx1"/>
                </a:solidFill>
              </a:rPr>
              <a:t>ex:geoSantiago</a:t>
            </a:r>
            <a:endParaRPr lang="es-ES" sz="1400" dirty="0">
              <a:solidFill>
                <a:schemeClr val="tx1"/>
              </a:solidFill>
            </a:endParaRPr>
          </a:p>
        </p:txBody>
      </p:sp>
      <p:cxnSp>
        <p:nvCxnSpPr>
          <p:cNvPr id="66" name="65 Conector recto de flecha"/>
          <p:cNvCxnSpPr>
            <a:stCxn id="65" idx="4"/>
            <a:endCxn id="63" idx="0"/>
          </p:cNvCxnSpPr>
          <p:nvPr/>
        </p:nvCxnSpPr>
        <p:spPr>
          <a:xfrm>
            <a:off x="996679" y="5507436"/>
            <a:ext cx="1626236" cy="3766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70 CuadroTexto"/>
          <p:cNvSpPr txBox="1"/>
          <p:nvPr/>
        </p:nvSpPr>
        <p:spPr>
          <a:xfrm rot="1008568">
            <a:off x="1089208" y="5557239"/>
            <a:ext cx="68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rdf:type</a:t>
            </a:r>
            <a:endParaRPr lang="es-ES" sz="1200" dirty="0"/>
          </a:p>
        </p:txBody>
      </p:sp>
      <p:cxnSp>
        <p:nvCxnSpPr>
          <p:cNvPr id="73" name="72 Conector recto de flecha"/>
          <p:cNvCxnSpPr>
            <a:stCxn id="17" idx="4"/>
            <a:endCxn id="65" idx="0"/>
          </p:cNvCxnSpPr>
          <p:nvPr/>
        </p:nvCxnSpPr>
        <p:spPr>
          <a:xfrm>
            <a:off x="848289" y="4365693"/>
            <a:ext cx="148390" cy="712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75 CuadroTexto"/>
          <p:cNvSpPr txBox="1"/>
          <p:nvPr/>
        </p:nvSpPr>
        <p:spPr>
          <a:xfrm>
            <a:off x="279714" y="4614145"/>
            <a:ext cx="1300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geo:hasGeometry</a:t>
            </a:r>
            <a:endParaRPr lang="es-ES" sz="1200" dirty="0"/>
          </a:p>
        </p:txBody>
      </p:sp>
      <p:sp>
        <p:nvSpPr>
          <p:cNvPr id="109" name="108 CuadroTexto"/>
          <p:cNvSpPr txBox="1"/>
          <p:nvPr/>
        </p:nvSpPr>
        <p:spPr>
          <a:xfrm>
            <a:off x="2606245" y="4199650"/>
            <a:ext cx="1681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“Santiago de Compostela”</a:t>
            </a:r>
            <a:endParaRPr lang="es-ES" sz="1100" dirty="0"/>
          </a:p>
        </p:txBody>
      </p:sp>
      <p:sp>
        <p:nvSpPr>
          <p:cNvPr id="114" name="113 CuadroTexto"/>
          <p:cNvSpPr txBox="1"/>
          <p:nvPr/>
        </p:nvSpPr>
        <p:spPr>
          <a:xfrm rot="21409293">
            <a:off x="2115227" y="4968410"/>
            <a:ext cx="882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geo:asWKT</a:t>
            </a:r>
            <a:endParaRPr lang="es-ES" sz="1200" dirty="0"/>
          </a:p>
        </p:txBody>
      </p:sp>
      <p:sp>
        <p:nvSpPr>
          <p:cNvPr id="116" name="115 CuadroTexto"/>
          <p:cNvSpPr txBox="1"/>
          <p:nvPr/>
        </p:nvSpPr>
        <p:spPr>
          <a:xfrm>
            <a:off x="3189122" y="5127696"/>
            <a:ext cx="11817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“</a:t>
            </a:r>
            <a:r>
              <a:rPr lang="es-ES" sz="1100" dirty="0" err="1" smtClean="0"/>
              <a:t>Multipoligon</a:t>
            </a:r>
            <a:r>
              <a:rPr lang="es-ES" sz="1100" dirty="0" smtClean="0"/>
              <a:t>(...”</a:t>
            </a:r>
            <a:endParaRPr lang="es-ES" sz="1100" dirty="0"/>
          </a:p>
        </p:txBody>
      </p:sp>
      <p:cxnSp>
        <p:nvCxnSpPr>
          <p:cNvPr id="119" name="118 Conector recto de flecha"/>
          <p:cNvCxnSpPr>
            <a:stCxn id="65" idx="6"/>
            <a:endCxn id="116" idx="1"/>
          </p:cNvCxnSpPr>
          <p:nvPr/>
        </p:nvCxnSpPr>
        <p:spPr>
          <a:xfrm flipV="1">
            <a:off x="2024192" y="5258501"/>
            <a:ext cx="1164930" cy="34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121 CuadroTexto"/>
          <p:cNvSpPr txBox="1"/>
          <p:nvPr/>
        </p:nvSpPr>
        <p:spPr>
          <a:xfrm>
            <a:off x="4355976" y="1247556"/>
            <a:ext cx="4746299" cy="5493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 smtClean="0">
                <a:solidFill>
                  <a:srgbClr val="0070C0"/>
                </a:solidFill>
              </a:rPr>
              <a:t>SELECT</a:t>
            </a:r>
            <a:r>
              <a:rPr lang="es-ES" dirty="0" smtClean="0"/>
              <a:t> ?</a:t>
            </a:r>
            <a:r>
              <a:rPr lang="es-ES" dirty="0" err="1" smtClean="0"/>
              <a:t>hname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>
                <a:solidFill>
                  <a:srgbClr val="0070C0"/>
                </a:solidFill>
              </a:rPr>
              <a:t>WHERE</a:t>
            </a:r>
            <a:r>
              <a:rPr lang="es-ES" dirty="0" smtClean="0"/>
              <a:t> {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    ?m </a:t>
            </a:r>
            <a:r>
              <a:rPr lang="es-ES" dirty="0" smtClean="0">
                <a:solidFill>
                  <a:srgbClr val="0070C0"/>
                </a:solidFill>
              </a:rPr>
              <a:t>a</a:t>
            </a:r>
            <a:r>
              <a:rPr lang="es-ES" dirty="0" smtClean="0"/>
              <a:t> </a:t>
            </a:r>
            <a:r>
              <a:rPr lang="es-ES" dirty="0" err="1" smtClean="0"/>
              <a:t>ex:Municipality</a:t>
            </a:r>
            <a:r>
              <a:rPr lang="es-ES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es-ES" dirty="0"/>
              <a:t> </a:t>
            </a:r>
            <a:r>
              <a:rPr lang="es-ES" dirty="0" smtClean="0"/>
              <a:t>          </a:t>
            </a:r>
            <a:r>
              <a:rPr lang="es-ES" dirty="0" err="1" smtClean="0"/>
              <a:t>geo:hasGeometry</a:t>
            </a:r>
            <a:r>
              <a:rPr lang="es-ES" dirty="0" smtClean="0"/>
              <a:t> ?</a:t>
            </a:r>
            <a:r>
              <a:rPr lang="es-ES" dirty="0" err="1" smtClean="0"/>
              <a:t>mgeo</a:t>
            </a:r>
            <a:r>
              <a:rPr lang="es-ES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es-ES" dirty="0"/>
              <a:t> </a:t>
            </a:r>
            <a:r>
              <a:rPr lang="es-ES" dirty="0" smtClean="0"/>
              <a:t>          </a:t>
            </a:r>
            <a:r>
              <a:rPr lang="es-ES" dirty="0" err="1" smtClean="0"/>
              <a:t>geo:hasName</a:t>
            </a:r>
            <a:r>
              <a:rPr lang="es-E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s-ES" dirty="0"/>
              <a:t> </a:t>
            </a:r>
            <a:r>
              <a:rPr lang="es-ES" dirty="0" smtClean="0"/>
              <a:t>                “</a:t>
            </a:r>
            <a:r>
              <a:rPr lang="es-ES" dirty="0" smtClean="0">
                <a:solidFill>
                  <a:srgbClr val="FF0000"/>
                </a:solidFill>
              </a:rPr>
              <a:t>Santiago de Compostela</a:t>
            </a:r>
            <a:r>
              <a:rPr lang="es-ES" dirty="0" smtClean="0"/>
              <a:t>”^^</a:t>
            </a:r>
            <a:r>
              <a:rPr lang="es-ES" dirty="0" err="1" smtClean="0">
                <a:solidFill>
                  <a:srgbClr val="0070C0"/>
                </a:solidFill>
              </a:rPr>
              <a:t>xsd:String</a:t>
            </a:r>
            <a:r>
              <a:rPr lang="es-E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s-ES" dirty="0"/>
              <a:t> </a:t>
            </a:r>
            <a:r>
              <a:rPr lang="es-ES" dirty="0" smtClean="0"/>
              <a:t>   ?</a:t>
            </a:r>
            <a:r>
              <a:rPr lang="es-ES" dirty="0" err="1" smtClean="0"/>
              <a:t>mgeo</a:t>
            </a:r>
            <a:r>
              <a:rPr lang="es-ES" dirty="0" smtClean="0"/>
              <a:t> </a:t>
            </a:r>
            <a:r>
              <a:rPr lang="es-ES" dirty="0" err="1" smtClean="0"/>
              <a:t>geo:asWKT</a:t>
            </a:r>
            <a:r>
              <a:rPr lang="es-ES" dirty="0" smtClean="0"/>
              <a:t> ?</a:t>
            </a:r>
            <a:r>
              <a:rPr lang="es-ES" dirty="0" err="1" smtClean="0"/>
              <a:t>mwkt</a:t>
            </a:r>
            <a:r>
              <a:rPr lang="es-E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s-ES" dirty="0"/>
              <a:t> </a:t>
            </a:r>
            <a:r>
              <a:rPr lang="es-ES" dirty="0" smtClean="0"/>
              <a:t>   ?h </a:t>
            </a:r>
            <a:r>
              <a:rPr lang="es-ES" dirty="0" smtClean="0">
                <a:solidFill>
                  <a:srgbClr val="0070C0"/>
                </a:solidFill>
              </a:rPr>
              <a:t>a</a:t>
            </a:r>
            <a:r>
              <a:rPr lang="es-ES" dirty="0" smtClean="0"/>
              <a:t> </a:t>
            </a:r>
            <a:r>
              <a:rPr lang="es-ES" dirty="0" err="1" smtClean="0"/>
              <a:t>ex:Hotel</a:t>
            </a:r>
            <a:r>
              <a:rPr lang="es-ES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es-ES" dirty="0"/>
              <a:t> </a:t>
            </a:r>
            <a:r>
              <a:rPr lang="es-ES" dirty="0" smtClean="0"/>
              <a:t>          </a:t>
            </a:r>
            <a:r>
              <a:rPr lang="es-ES" dirty="0" err="1" smtClean="0"/>
              <a:t>geo:hasGeometry</a:t>
            </a:r>
            <a:r>
              <a:rPr lang="es-ES" dirty="0" smtClean="0"/>
              <a:t> ?</a:t>
            </a:r>
            <a:r>
              <a:rPr lang="es-ES" dirty="0" err="1" smtClean="0"/>
              <a:t>hgeo</a:t>
            </a:r>
            <a:r>
              <a:rPr lang="es-ES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es-ES" dirty="0"/>
              <a:t> </a:t>
            </a:r>
            <a:r>
              <a:rPr lang="es-ES" dirty="0" smtClean="0"/>
              <a:t>          </a:t>
            </a:r>
            <a:r>
              <a:rPr lang="es-ES" dirty="0" err="1" smtClean="0"/>
              <a:t>ex:hasName</a:t>
            </a:r>
            <a:r>
              <a:rPr lang="es-ES" dirty="0" smtClean="0"/>
              <a:t> </a:t>
            </a:r>
            <a:r>
              <a:rPr lang="es-ES" dirty="0" err="1" smtClean="0"/>
              <a:t>hname</a:t>
            </a:r>
            <a:r>
              <a:rPr lang="es-E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s-ES" dirty="0"/>
              <a:t> </a:t>
            </a:r>
            <a:r>
              <a:rPr lang="es-ES" dirty="0" smtClean="0"/>
              <a:t>    ?</a:t>
            </a:r>
            <a:r>
              <a:rPr lang="es-ES" dirty="0" err="1" smtClean="0"/>
              <a:t>hgeo</a:t>
            </a:r>
            <a:r>
              <a:rPr lang="es-ES" dirty="0" smtClean="0"/>
              <a:t> </a:t>
            </a:r>
            <a:r>
              <a:rPr lang="es-ES" dirty="0" err="1" smtClean="0"/>
              <a:t>geo:asWKT</a:t>
            </a:r>
            <a:r>
              <a:rPr lang="es-ES" dirty="0" smtClean="0"/>
              <a:t> ?</a:t>
            </a:r>
            <a:r>
              <a:rPr lang="es-ES" dirty="0" err="1" smtClean="0"/>
              <a:t>hwkt</a:t>
            </a:r>
            <a:r>
              <a:rPr lang="es-E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s-ES" dirty="0"/>
              <a:t> </a:t>
            </a:r>
            <a:r>
              <a:rPr lang="es-ES" dirty="0" smtClean="0"/>
              <a:t>    </a:t>
            </a:r>
            <a:r>
              <a:rPr lang="es-ES" dirty="0" smtClean="0">
                <a:solidFill>
                  <a:srgbClr val="0070C0"/>
                </a:solidFill>
              </a:rPr>
              <a:t>FILTER</a:t>
            </a:r>
            <a:r>
              <a:rPr lang="es-ES" dirty="0" smtClean="0"/>
              <a:t>(</a:t>
            </a:r>
            <a:r>
              <a:rPr lang="es-ES" dirty="0" err="1" smtClean="0">
                <a:solidFill>
                  <a:srgbClr val="A64207"/>
                </a:solidFill>
              </a:rPr>
              <a:t>geof:sfWithin</a:t>
            </a:r>
            <a:r>
              <a:rPr lang="es-ES" dirty="0" smtClean="0"/>
              <a:t>(</a:t>
            </a:r>
            <a:r>
              <a:rPr lang="es-ES" dirty="0" err="1" smtClean="0"/>
              <a:t>hwkt,mwkt</a:t>
            </a:r>
            <a:r>
              <a:rPr lang="es-ES" dirty="0" smtClean="0"/>
              <a:t>))</a:t>
            </a:r>
            <a:endParaRPr lang="es-ES" dirty="0"/>
          </a:p>
          <a:p>
            <a:pPr>
              <a:lnSpc>
                <a:spcPct val="150000"/>
              </a:lnSpc>
            </a:pPr>
            <a:r>
              <a:rPr lang="es-ES" dirty="0" smtClean="0"/>
              <a:t>} </a:t>
            </a:r>
            <a:endParaRPr lang="es-ES" dirty="0"/>
          </a:p>
        </p:txBody>
      </p:sp>
      <p:sp>
        <p:nvSpPr>
          <p:cNvPr id="123" name="122 CuadroTexto"/>
          <p:cNvSpPr txBox="1"/>
          <p:nvPr/>
        </p:nvSpPr>
        <p:spPr>
          <a:xfrm rot="755203">
            <a:off x="1596729" y="3939434"/>
            <a:ext cx="956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ex:hasName</a:t>
            </a:r>
            <a:endParaRPr lang="es-ES" sz="1200" dirty="0"/>
          </a:p>
        </p:txBody>
      </p:sp>
      <p:sp>
        <p:nvSpPr>
          <p:cNvPr id="29" name="28 Rectángulo redondeado"/>
          <p:cNvSpPr/>
          <p:nvPr/>
        </p:nvSpPr>
        <p:spPr>
          <a:xfrm>
            <a:off x="-87493" y="1196752"/>
            <a:ext cx="3291341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err="1" smtClean="0">
                <a:solidFill>
                  <a:schemeClr val="bg1"/>
                </a:solidFill>
                <a:latin typeface="Droid Sans"/>
              </a:rPr>
              <a:t>GeoSPARQL</a:t>
            </a:r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 (2/2)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87246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New Applications (1/3)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-108520" y="1477977"/>
            <a:ext cx="3024336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Mobile Devices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6149" name="Picture 5" descr="Resultado de imagen de g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02781"/>
            <a:ext cx="3644407" cy="28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Resultado de imagen de satellite g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96987"/>
            <a:ext cx="2808312" cy="8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Resultado de imagen de satellite g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43181"/>
            <a:ext cx="2808312" cy="8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Resultado de imagen de satellite g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2808312" cy="8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ayo"/>
          <p:cNvSpPr/>
          <p:nvPr/>
        </p:nvSpPr>
        <p:spPr>
          <a:xfrm>
            <a:off x="2339752" y="3284984"/>
            <a:ext cx="1152128" cy="1252686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Rayo"/>
          <p:cNvSpPr/>
          <p:nvPr/>
        </p:nvSpPr>
        <p:spPr>
          <a:xfrm rot="1989661">
            <a:off x="3826759" y="2530922"/>
            <a:ext cx="1347601" cy="1406273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14 Rayo"/>
          <p:cNvSpPr/>
          <p:nvPr/>
        </p:nvSpPr>
        <p:spPr>
          <a:xfrm rot="5002255">
            <a:off x="5426235" y="3692355"/>
            <a:ext cx="1347601" cy="1406273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115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Geospatial Semantic Data </a:t>
            </a:r>
            <a:r>
              <a:rPr lang="en-US" dirty="0" smtClean="0"/>
              <a:t>Management (2/2)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Geospatial Semantic Web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-87493" y="1477977"/>
            <a:ext cx="6603709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RDF Stores with Geospatial Capabilities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4" y="2060848"/>
            <a:ext cx="889248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672642" y="1619508"/>
            <a:ext cx="229184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Patroumpas</a:t>
            </a:r>
            <a:r>
              <a:rPr lang="es-ES" dirty="0" smtClean="0">
                <a:solidFill>
                  <a:srgbClr val="FF0000"/>
                </a:solidFill>
              </a:rPr>
              <a:t> et al 2014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31304" y="5635053"/>
            <a:ext cx="318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* </a:t>
            </a:r>
            <a:r>
              <a:rPr lang="es-ES" dirty="0" err="1" smtClean="0"/>
              <a:t>Currently</a:t>
            </a:r>
            <a:r>
              <a:rPr lang="es-ES" dirty="0" smtClean="0"/>
              <a:t> more: </a:t>
            </a:r>
            <a:r>
              <a:rPr lang="es-ES" dirty="0" err="1" smtClean="0"/>
              <a:t>GraphDB</a:t>
            </a:r>
            <a:r>
              <a:rPr lang="es-ES" dirty="0" smtClean="0"/>
              <a:t>, etc.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395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107505" y="1233914"/>
            <a:ext cx="8928992" cy="25391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>
                <a:latin typeface="Droid Sans"/>
              </a:rPr>
              <a:t>Krzysztof Janowicz, Simon </a:t>
            </a:r>
            <a:r>
              <a:rPr lang="en-US" dirty="0" err="1">
                <a:latin typeface="Droid Sans"/>
              </a:rPr>
              <a:t>Scheider</a:t>
            </a:r>
            <a:r>
              <a:rPr lang="en-US" dirty="0">
                <a:latin typeface="Droid Sans"/>
              </a:rPr>
              <a:t>, and Benjamin Adams. 2013. A geo-semantics flyby. In </a:t>
            </a:r>
            <a:r>
              <a:rPr lang="en-US" dirty="0" smtClean="0">
                <a:latin typeface="Droid Sans"/>
              </a:rPr>
              <a:t>RW'13, Springer-</a:t>
            </a:r>
            <a:r>
              <a:rPr lang="en-US" dirty="0" err="1" smtClean="0">
                <a:latin typeface="Droid Sans"/>
              </a:rPr>
              <a:t>Verlag</a:t>
            </a:r>
            <a:r>
              <a:rPr lang="en-US" dirty="0">
                <a:latin typeface="Droid Sans"/>
              </a:rPr>
              <a:t>, Berlin, Heidelberg, 230-250</a:t>
            </a:r>
            <a:r>
              <a:rPr lang="en-US" dirty="0" smtClean="0">
                <a:latin typeface="Droid Sans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>
                <a:latin typeface="Droid Sans"/>
              </a:rPr>
              <a:t>Kostas </a:t>
            </a:r>
            <a:r>
              <a:rPr lang="en-US" dirty="0" err="1">
                <a:latin typeface="Droid Sans"/>
              </a:rPr>
              <a:t>Patroumpas</a:t>
            </a:r>
            <a:r>
              <a:rPr lang="en-US" dirty="0">
                <a:latin typeface="Droid Sans"/>
              </a:rPr>
              <a:t>, </a:t>
            </a:r>
            <a:r>
              <a:rPr lang="en-US" dirty="0" err="1">
                <a:latin typeface="Droid Sans"/>
              </a:rPr>
              <a:t>Giorgos</a:t>
            </a:r>
            <a:r>
              <a:rPr lang="en-US" dirty="0">
                <a:latin typeface="Droid Sans"/>
              </a:rPr>
              <a:t> Giannopoulos, and Spiros </a:t>
            </a:r>
            <a:r>
              <a:rPr lang="en-US" dirty="0" err="1">
                <a:latin typeface="Droid Sans"/>
              </a:rPr>
              <a:t>Athanasiou</a:t>
            </a:r>
            <a:r>
              <a:rPr lang="en-US" dirty="0">
                <a:latin typeface="Droid Sans"/>
              </a:rPr>
              <a:t>. 2014. Towards </a:t>
            </a:r>
            <a:r>
              <a:rPr lang="en-US" dirty="0" err="1">
                <a:latin typeface="Droid Sans"/>
              </a:rPr>
              <a:t>GeoSpatial</a:t>
            </a:r>
            <a:r>
              <a:rPr lang="en-US" dirty="0">
                <a:latin typeface="Droid Sans"/>
              </a:rPr>
              <a:t> semantic data management: strengths, weaknesses, and challenges ahead. In </a:t>
            </a:r>
            <a:r>
              <a:rPr lang="en-US" dirty="0" smtClean="0">
                <a:latin typeface="Droid Sans"/>
              </a:rPr>
              <a:t>SIGSPATIAL '14). ACM</a:t>
            </a:r>
            <a:r>
              <a:rPr lang="en-US" dirty="0">
                <a:latin typeface="Droid Sans"/>
              </a:rPr>
              <a:t>, New York, NY, USA, </a:t>
            </a:r>
            <a:r>
              <a:rPr lang="en-US" dirty="0" smtClean="0">
                <a:latin typeface="Droid Sans"/>
              </a:rPr>
              <a:t>301-310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>
                <a:latin typeface="Droid Sans"/>
              </a:rPr>
              <a:t>Claus </a:t>
            </a:r>
            <a:r>
              <a:rPr lang="en-US" dirty="0" err="1">
                <a:latin typeface="Droid Sans"/>
              </a:rPr>
              <a:t>Stadler</a:t>
            </a:r>
            <a:r>
              <a:rPr lang="en-US" dirty="0">
                <a:latin typeface="Droid Sans"/>
              </a:rPr>
              <a:t>, Jens Lehmann, Konrad </a:t>
            </a:r>
            <a:r>
              <a:rPr lang="en-US" dirty="0" err="1">
                <a:latin typeface="Droid Sans"/>
              </a:rPr>
              <a:t>Höffner</a:t>
            </a:r>
            <a:r>
              <a:rPr lang="en-US" dirty="0">
                <a:latin typeface="Droid Sans"/>
              </a:rPr>
              <a:t>, and </a:t>
            </a:r>
            <a:r>
              <a:rPr lang="en-US" dirty="0" err="1">
                <a:latin typeface="Droid Sans"/>
              </a:rPr>
              <a:t>Sören</a:t>
            </a:r>
            <a:r>
              <a:rPr lang="en-US" dirty="0">
                <a:latin typeface="Droid Sans"/>
              </a:rPr>
              <a:t> Auer: </a:t>
            </a:r>
            <a:r>
              <a:rPr lang="en-US" dirty="0" err="1">
                <a:latin typeface="Droid Sans"/>
              </a:rPr>
              <a:t>LinkedGeoData</a:t>
            </a:r>
            <a:r>
              <a:rPr lang="en-US" dirty="0">
                <a:latin typeface="Droid Sans"/>
              </a:rPr>
              <a:t>: A Core for a Web of Spatial Open Data, Semantic Web Journal, </a:t>
            </a:r>
            <a:r>
              <a:rPr lang="en-US" dirty="0" smtClean="0">
                <a:latin typeface="Droid Sans"/>
              </a:rPr>
              <a:t>2012</a:t>
            </a:r>
          </a:p>
          <a:p>
            <a:pPr marL="342900" indent="-342900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endParaRPr lang="en-US" dirty="0" smtClean="0">
              <a:latin typeface="Droid Sans"/>
            </a:endParaRPr>
          </a:p>
        </p:txBody>
      </p:sp>
      <p:sp>
        <p:nvSpPr>
          <p:cNvPr id="15" name="1 Marcador de texto"/>
          <p:cNvSpPr>
            <a:spLocks noGrp="1"/>
          </p:cNvSpPr>
          <p:nvPr>
            <p:ph type="body" sz="quarter" idx="10"/>
          </p:nvPr>
        </p:nvSpPr>
        <p:spPr>
          <a:xfrm>
            <a:off x="395635" y="620688"/>
            <a:ext cx="8352730" cy="360040"/>
          </a:xfrm>
        </p:spPr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16" name="3 Marcador de texto"/>
          <p:cNvSpPr>
            <a:spLocks noGrp="1"/>
          </p:cNvSpPr>
          <p:nvPr>
            <p:ph type="body" sz="quarter" idx="12"/>
          </p:nvPr>
        </p:nvSpPr>
        <p:spPr>
          <a:xfrm>
            <a:off x="107504" y="116632"/>
            <a:ext cx="9036496" cy="4903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Geospatial </a:t>
            </a:r>
            <a:r>
              <a:rPr lang="en-US" dirty="0" smtClean="0"/>
              <a:t>Semantic Web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texto"/>
          <p:cNvSpPr>
            <a:spLocks noGrp="1"/>
          </p:cNvSpPr>
          <p:nvPr>
            <p:ph type="body" sz="quarter" idx="10"/>
          </p:nvPr>
        </p:nvSpPr>
        <p:spPr>
          <a:xfrm>
            <a:off x="539552" y="1793156"/>
            <a:ext cx="6912768" cy="1059780"/>
          </a:xfrm>
        </p:spPr>
        <p:txBody>
          <a:bodyPr/>
          <a:lstStyle/>
          <a:p>
            <a:r>
              <a:rPr lang="en-US" sz="3200" dirty="0" smtClean="0"/>
              <a:t>Examples of Ongoing Work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1"/>
          </p:nvPr>
        </p:nvSpPr>
        <p:spPr>
          <a:xfrm>
            <a:off x="568468" y="4365104"/>
            <a:ext cx="6635085" cy="504056"/>
          </a:xfrm>
        </p:spPr>
        <p:txBody>
          <a:bodyPr/>
          <a:lstStyle/>
          <a:p>
            <a:r>
              <a:rPr lang="en-US" dirty="0" smtClean="0"/>
              <a:t>José R.R. Viqueira</a:t>
            </a:r>
            <a:endParaRPr lang="en-U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2"/>
          </p:nvPr>
        </p:nvSpPr>
        <p:spPr>
          <a:xfrm>
            <a:off x="539552" y="2924944"/>
            <a:ext cx="5904656" cy="576064"/>
          </a:xfrm>
        </p:spPr>
        <p:txBody>
          <a:bodyPr/>
          <a:lstStyle/>
          <a:p>
            <a:r>
              <a:rPr lang="en-US" sz="1600" dirty="0" smtClean="0"/>
              <a:t>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KEYSTONE Training School, TU Wien, Austria. 21-25 August 2017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47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1"/>
          </p:nvPr>
        </p:nvSpPr>
        <p:spPr>
          <a:xfrm>
            <a:off x="395288" y="1412875"/>
            <a:ext cx="8640762" cy="3168253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b="1" dirty="0" smtClean="0"/>
              <a:t>Example 1</a:t>
            </a:r>
            <a:r>
              <a:rPr lang="en-US" dirty="0" smtClean="0"/>
              <a:t>: Semantic Mediation of Environmental Observation Datasets</a:t>
            </a:r>
          </a:p>
          <a:p>
            <a:pPr>
              <a:lnSpc>
                <a:spcPct val="250000"/>
              </a:lnSpc>
            </a:pPr>
            <a:r>
              <a:rPr lang="en-US" b="1" dirty="0"/>
              <a:t>Example </a:t>
            </a:r>
            <a:r>
              <a:rPr lang="en-US" b="1" dirty="0" smtClean="0"/>
              <a:t>2</a:t>
            </a:r>
            <a:r>
              <a:rPr lang="en-US" dirty="0" smtClean="0"/>
              <a:t>: </a:t>
            </a:r>
            <a:r>
              <a:rPr lang="en-US" dirty="0"/>
              <a:t>Geographic </a:t>
            </a:r>
            <a:r>
              <a:rPr lang="en-US" dirty="0" smtClean="0"/>
              <a:t>Focus Generation for TV News</a:t>
            </a:r>
          </a:p>
          <a:p>
            <a:pPr>
              <a:lnSpc>
                <a:spcPct val="250000"/>
              </a:lnSpc>
            </a:pPr>
            <a:r>
              <a:rPr lang="en-US" b="1" dirty="0"/>
              <a:t>Example </a:t>
            </a:r>
            <a:r>
              <a:rPr lang="en-US" b="1" dirty="0" smtClean="0"/>
              <a:t>3</a:t>
            </a:r>
            <a:r>
              <a:rPr lang="en-US" dirty="0" smtClean="0"/>
              <a:t>: </a:t>
            </a:r>
            <a:r>
              <a:rPr lang="en-US" dirty="0"/>
              <a:t>Federation </a:t>
            </a:r>
            <a:r>
              <a:rPr lang="en-US" dirty="0" smtClean="0"/>
              <a:t>of LOD Feature and Coverage Datasets</a:t>
            </a:r>
          </a:p>
          <a:p>
            <a:pPr>
              <a:lnSpc>
                <a:spcPct val="250000"/>
              </a:lnSpc>
            </a:pPr>
            <a:r>
              <a:rPr lang="en-US" b="1" dirty="0"/>
              <a:t>Example </a:t>
            </a:r>
            <a:r>
              <a:rPr lang="en-US" b="1" dirty="0" smtClean="0"/>
              <a:t>4</a:t>
            </a:r>
            <a:r>
              <a:rPr lang="en-US" dirty="0" smtClean="0"/>
              <a:t>: Keyword-Based Search over Environmental Data Sources</a:t>
            </a:r>
          </a:p>
          <a:p>
            <a:pPr>
              <a:lnSpc>
                <a:spcPct val="250000"/>
              </a:lnSpc>
            </a:pP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94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smtClean="0"/>
              <a:t>Example1</a:t>
            </a:r>
            <a:r>
              <a:rPr lang="en-US" dirty="0" smtClean="0"/>
              <a:t>: Semantic </a:t>
            </a:r>
            <a:r>
              <a:rPr lang="en-US" dirty="0"/>
              <a:t>Mediation of Environmental Observation </a:t>
            </a:r>
            <a:r>
              <a:rPr lang="en-US" dirty="0" smtClean="0"/>
              <a:t>Datasets (</a:t>
            </a:r>
            <a:r>
              <a:rPr lang="en-US" dirty="0" smtClean="0"/>
              <a:t>1/5)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sp>
        <p:nvSpPr>
          <p:cNvPr id="6" name="14 Marcador de texto"/>
          <p:cNvSpPr txBox="1">
            <a:spLocks/>
          </p:cNvSpPr>
          <p:nvPr/>
        </p:nvSpPr>
        <p:spPr>
          <a:xfrm>
            <a:off x="395288" y="1124744"/>
            <a:ext cx="6769000" cy="4319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b="1" dirty="0" smtClean="0">
                <a:solidFill>
                  <a:srgbClr val="F66025"/>
                </a:solidFill>
              </a:rPr>
              <a:t>Increasingly huge amount of sensor environmental data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9351" y="1556976"/>
            <a:ext cx="8466919" cy="453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72" y="1570161"/>
            <a:ext cx="263729" cy="89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940152" y="1695192"/>
            <a:ext cx="66088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Radar</a:t>
            </a:r>
            <a:endParaRPr lang="es-ES" sz="12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7" y="4437112"/>
            <a:ext cx="442947" cy="48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10 Conector recto de flecha"/>
          <p:cNvCxnSpPr/>
          <p:nvPr/>
        </p:nvCxnSpPr>
        <p:spPr>
          <a:xfrm>
            <a:off x="971600" y="4920432"/>
            <a:ext cx="360040" cy="38077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863180" y="3975447"/>
            <a:ext cx="7574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Meteo</a:t>
            </a:r>
            <a:r>
              <a:rPr lang="es-ES" sz="1200" dirty="0" smtClean="0"/>
              <a:t>.</a:t>
            </a:r>
          </a:p>
          <a:p>
            <a:r>
              <a:rPr lang="es-ES" sz="1200" dirty="0" err="1" smtClean="0"/>
              <a:t>Station</a:t>
            </a:r>
            <a:endParaRPr lang="es-ES" sz="12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623" y="4564459"/>
            <a:ext cx="442947" cy="48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13 Conector recto de flecha"/>
          <p:cNvCxnSpPr/>
          <p:nvPr/>
        </p:nvCxnSpPr>
        <p:spPr>
          <a:xfrm>
            <a:off x="5544516" y="5047779"/>
            <a:ext cx="0" cy="38077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5436096" y="4102794"/>
            <a:ext cx="7574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Meteo</a:t>
            </a:r>
            <a:r>
              <a:rPr lang="es-ES" sz="1200" dirty="0" smtClean="0"/>
              <a:t>.</a:t>
            </a:r>
          </a:p>
          <a:p>
            <a:r>
              <a:rPr lang="es-ES" sz="1200" dirty="0" err="1" smtClean="0"/>
              <a:t>Stations</a:t>
            </a:r>
            <a:endParaRPr lang="es-ES" sz="1200" dirty="0"/>
          </a:p>
        </p:txBody>
      </p:sp>
      <p:cxnSp>
        <p:nvCxnSpPr>
          <p:cNvPr id="16" name="15 Conector recto de flecha"/>
          <p:cNvCxnSpPr/>
          <p:nvPr/>
        </p:nvCxnSpPr>
        <p:spPr>
          <a:xfrm>
            <a:off x="5544516" y="5047779"/>
            <a:ext cx="467644" cy="68547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11" y="3487154"/>
            <a:ext cx="442947" cy="48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17 Conector recto de flecha"/>
          <p:cNvCxnSpPr/>
          <p:nvPr/>
        </p:nvCxnSpPr>
        <p:spPr>
          <a:xfrm flipH="1">
            <a:off x="7956376" y="3970474"/>
            <a:ext cx="180428" cy="38077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8028384" y="3025489"/>
            <a:ext cx="7574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Meteo</a:t>
            </a:r>
            <a:r>
              <a:rPr lang="es-ES" sz="1200" dirty="0" smtClean="0"/>
              <a:t>.</a:t>
            </a:r>
          </a:p>
          <a:p>
            <a:r>
              <a:rPr lang="es-ES" sz="1200" dirty="0" err="1" smtClean="0"/>
              <a:t>Stations</a:t>
            </a:r>
            <a:endParaRPr lang="es-ES" sz="1200" dirty="0"/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8136804" y="3970474"/>
            <a:ext cx="323628" cy="36315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1599709" y="5151080"/>
            <a:ext cx="7574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Ocean</a:t>
            </a:r>
            <a:r>
              <a:rPr lang="es-ES" sz="1200" dirty="0" smtClean="0"/>
              <a:t>.</a:t>
            </a:r>
          </a:p>
          <a:p>
            <a:r>
              <a:rPr lang="es-ES" sz="1200" dirty="0" err="1" smtClean="0"/>
              <a:t>Station</a:t>
            </a:r>
            <a:endParaRPr lang="es-ES" sz="1200" dirty="0"/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013011"/>
            <a:ext cx="472486" cy="73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22 Conector recto de flecha"/>
          <p:cNvCxnSpPr>
            <a:stCxn id="22" idx="2"/>
          </p:cNvCxnSpPr>
          <p:nvPr/>
        </p:nvCxnSpPr>
        <p:spPr>
          <a:xfrm flipH="1">
            <a:off x="1241904" y="5750816"/>
            <a:ext cx="1334091" cy="23151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V="1">
            <a:off x="2812239" y="5428555"/>
            <a:ext cx="1399721" cy="10348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6130877" y="3552316"/>
            <a:ext cx="7574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Ocean</a:t>
            </a:r>
            <a:r>
              <a:rPr lang="es-ES" sz="1200" dirty="0" smtClean="0"/>
              <a:t>.</a:t>
            </a:r>
          </a:p>
          <a:p>
            <a:r>
              <a:rPr lang="es-ES" sz="1200" dirty="0" err="1" smtClean="0"/>
              <a:t>Station</a:t>
            </a:r>
            <a:endParaRPr lang="es-ES" sz="1200" dirty="0"/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326" y="3552316"/>
            <a:ext cx="472486" cy="73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26 Conector recto de flecha"/>
          <p:cNvCxnSpPr>
            <a:stCxn id="26" idx="2"/>
          </p:cNvCxnSpPr>
          <p:nvPr/>
        </p:nvCxnSpPr>
        <p:spPr>
          <a:xfrm flipH="1">
            <a:off x="7020272" y="4290121"/>
            <a:ext cx="104297" cy="38865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829598" y="2150700"/>
            <a:ext cx="7574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Ocean</a:t>
            </a:r>
            <a:r>
              <a:rPr lang="es-ES" sz="1200" dirty="0" smtClean="0"/>
              <a:t>.</a:t>
            </a:r>
          </a:p>
          <a:p>
            <a:r>
              <a:rPr lang="es-ES" sz="1200" dirty="0" err="1" smtClean="0"/>
              <a:t>Station</a:t>
            </a:r>
            <a:endParaRPr lang="es-ES" sz="1200" dirty="0"/>
          </a:p>
        </p:txBody>
      </p:sp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54" y="2612365"/>
            <a:ext cx="540392" cy="76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585" y="2132856"/>
            <a:ext cx="399759" cy="90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7668344" y="2348880"/>
            <a:ext cx="129614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Radiosounding</a:t>
            </a:r>
            <a:endParaRPr lang="es-ES" sz="1200" dirty="0" smtClean="0"/>
          </a:p>
        </p:txBody>
      </p:sp>
      <p:cxnSp>
        <p:nvCxnSpPr>
          <p:cNvPr id="32" name="31 Conector recto de flecha"/>
          <p:cNvCxnSpPr>
            <a:stCxn id="30" idx="0"/>
          </p:cNvCxnSpPr>
          <p:nvPr/>
        </p:nvCxnSpPr>
        <p:spPr>
          <a:xfrm flipV="1">
            <a:off x="7468465" y="1772816"/>
            <a:ext cx="88152" cy="36004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0" descr="NOAA Ship Nancy Foster Survey Tech Recovering CT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28" y="2381532"/>
            <a:ext cx="996668" cy="71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CuadroTexto"/>
          <p:cNvSpPr txBox="1"/>
          <p:nvPr/>
        </p:nvSpPr>
        <p:spPr>
          <a:xfrm>
            <a:off x="4434351" y="1844825"/>
            <a:ext cx="106239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CTD </a:t>
            </a:r>
            <a:r>
              <a:rPr lang="es-ES" sz="1200" dirty="0" err="1" smtClean="0"/>
              <a:t>Sampling</a:t>
            </a:r>
            <a:endParaRPr lang="es-ES" sz="1200" dirty="0"/>
          </a:p>
        </p:txBody>
      </p:sp>
      <p:cxnSp>
        <p:nvCxnSpPr>
          <p:cNvPr id="35" name="34 Conector recto de flecha"/>
          <p:cNvCxnSpPr/>
          <p:nvPr/>
        </p:nvCxnSpPr>
        <p:spPr>
          <a:xfrm flipV="1">
            <a:off x="1625046" y="2993600"/>
            <a:ext cx="732112" cy="21937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>
            <a:off x="4848567" y="3135177"/>
            <a:ext cx="966253" cy="23965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>
            <a:off x="4848568" y="3135177"/>
            <a:ext cx="648178" cy="41713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>
            <a:off x="4848568" y="3146000"/>
            <a:ext cx="366055" cy="40631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 flipH="1">
            <a:off x="4848567" y="3146000"/>
            <a:ext cx="1" cy="40631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 flipH="1">
            <a:off x="4439428" y="3146000"/>
            <a:ext cx="409140" cy="58281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 flipH="1">
            <a:off x="4211960" y="3135177"/>
            <a:ext cx="636608" cy="68995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 flipH="1">
            <a:off x="3563888" y="3146000"/>
            <a:ext cx="1284680" cy="12052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 flipH="1">
            <a:off x="3275856" y="3146000"/>
            <a:ext cx="1572712" cy="95679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 flipH="1">
            <a:off x="3203848" y="3146000"/>
            <a:ext cx="1644720" cy="63714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 flipH="1">
            <a:off x="3059832" y="3146000"/>
            <a:ext cx="1788736" cy="40631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H="1">
            <a:off x="2575995" y="3146000"/>
            <a:ext cx="2272573" cy="40631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Rectángulo"/>
          <p:cNvSpPr/>
          <p:nvPr/>
        </p:nvSpPr>
        <p:spPr>
          <a:xfrm>
            <a:off x="2493275" y="2269195"/>
            <a:ext cx="4442625" cy="686340"/>
          </a:xfrm>
          <a:prstGeom prst="rect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+ Devices highly heterogeneous</a:t>
            </a:r>
          </a:p>
        </p:txBody>
      </p:sp>
      <p:sp>
        <p:nvSpPr>
          <p:cNvPr id="48" name="47 Rectángulo"/>
          <p:cNvSpPr/>
          <p:nvPr/>
        </p:nvSpPr>
        <p:spPr>
          <a:xfrm>
            <a:off x="2483768" y="4365104"/>
            <a:ext cx="4442626" cy="686340"/>
          </a:xfrm>
          <a:prstGeom prst="rect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+ Spatial / Temporal Resolution</a:t>
            </a:r>
            <a:endParaRPr lang="en-US" sz="2400" dirty="0"/>
          </a:p>
        </p:txBody>
      </p:sp>
      <p:sp>
        <p:nvSpPr>
          <p:cNvPr id="49" name="48 Rectángulo"/>
          <p:cNvSpPr/>
          <p:nvPr/>
        </p:nvSpPr>
        <p:spPr>
          <a:xfrm>
            <a:off x="2483768" y="3356992"/>
            <a:ext cx="4442626" cy="686340"/>
          </a:xfrm>
          <a:prstGeom prst="rect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+ Formats and semantics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26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Example1</a:t>
            </a:r>
            <a:r>
              <a:rPr lang="en-US" dirty="0"/>
              <a:t>: Semantic Mediation of Environmental Observation </a:t>
            </a:r>
            <a:r>
              <a:rPr lang="en-US" dirty="0" smtClean="0"/>
              <a:t>Datasets (</a:t>
            </a:r>
            <a:r>
              <a:rPr lang="en-US" dirty="0" smtClean="0"/>
              <a:t>2/5)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sp>
        <p:nvSpPr>
          <p:cNvPr id="50" name="14 Marcador de texto"/>
          <p:cNvSpPr txBox="1">
            <a:spLocks/>
          </p:cNvSpPr>
          <p:nvPr/>
        </p:nvSpPr>
        <p:spPr>
          <a:xfrm>
            <a:off x="251520" y="1628800"/>
            <a:ext cx="8497192" cy="1080120"/>
          </a:xfrm>
          <a:prstGeom prst="rect">
            <a:avLst/>
          </a:prstGeom>
        </p:spPr>
        <p:txBody>
          <a:bodyPr numCol="2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6025"/>
              </a:buClr>
              <a:buFont typeface="Wingdings 2" pitchFamily="18" charset="2"/>
              <a:buChar char=""/>
              <a:defRPr lang="es-ES" sz="18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 3" pitchFamily="18" charset="2"/>
              <a:buChar char=""/>
              <a:defRPr lang="es-ES" sz="16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Tx/>
              <a:buChar char="̶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Wingdings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65D25"/>
              </a:buClr>
              <a:buFont typeface="Arial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Droid Sans"/>
                <a:ea typeface="Droid Sans" pitchFamily="34" charset="0"/>
                <a:cs typeface="Droid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 smtClean="0"/>
              <a:t>Data modelling paradigms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 smtClean="0"/>
              <a:t>Data models (Schemas)	</a:t>
            </a:r>
          </a:p>
          <a:p>
            <a:pPr lvl="1">
              <a:spcBef>
                <a:spcPts val="600"/>
              </a:spcBef>
            </a:pPr>
            <a:endParaRPr lang="en-US" dirty="0" smtClean="0"/>
          </a:p>
        </p:txBody>
      </p:sp>
      <p:pic>
        <p:nvPicPr>
          <p:cNvPr id="51" name="Picture 2" descr="C:\Users\jrr.viqueira\Desktop\ultimas_tres_hora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3314278" cy="331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51 CuadroTexto"/>
          <p:cNvSpPr txBox="1"/>
          <p:nvPr/>
        </p:nvSpPr>
        <p:spPr>
          <a:xfrm>
            <a:off x="4644008" y="2420888"/>
            <a:ext cx="414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Array-Based</a:t>
            </a:r>
            <a:r>
              <a:rPr lang="es-ES" dirty="0" smtClean="0"/>
              <a:t> (Field) Data (</a:t>
            </a:r>
            <a:r>
              <a:rPr lang="es-ES" dirty="0" err="1" smtClean="0"/>
              <a:t>Remote</a:t>
            </a:r>
            <a:r>
              <a:rPr lang="es-ES" dirty="0" smtClean="0"/>
              <a:t> </a:t>
            </a:r>
            <a:r>
              <a:rPr lang="es-ES" dirty="0" err="1" smtClean="0"/>
              <a:t>Devices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2" y="2842861"/>
            <a:ext cx="3377183" cy="31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/>
          <p:nvPr/>
        </p:nvSpPr>
        <p:spPr>
          <a:xfrm>
            <a:off x="633082" y="2420888"/>
            <a:ext cx="348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Entity-based</a:t>
            </a:r>
            <a:r>
              <a:rPr lang="es-ES" dirty="0" smtClean="0"/>
              <a:t> Data (In-Situ </a:t>
            </a:r>
            <a:r>
              <a:rPr lang="es-ES" dirty="0" err="1" smtClean="0"/>
              <a:t>Devices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55" name="9 Rectángulo redondeado"/>
          <p:cNvSpPr/>
          <p:nvPr/>
        </p:nvSpPr>
        <p:spPr>
          <a:xfrm>
            <a:off x="-72008" y="1196975"/>
            <a:ext cx="7956376" cy="438150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6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 1</a:t>
            </a:r>
            <a:r>
              <a:rPr lang="en-US" sz="2400" b="1" cap="small" baseline="30000" dirty="0" smtClean="0">
                <a:solidFill>
                  <a:schemeClr val="bg1"/>
                </a:solidFill>
                <a:latin typeface="Droid Sans"/>
              </a:rPr>
              <a:t>st</a:t>
            </a:r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 Facet: Heterogeneity of the data sources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69249"/>
            <a:ext cx="1800200" cy="2047983"/>
          </a:xfrm>
          <a:prstGeom prst="rect">
            <a:avLst/>
          </a:prstGeom>
          <a:solidFill>
            <a:srgbClr val="F65E25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572" y="3485278"/>
            <a:ext cx="1019356" cy="2103962"/>
          </a:xfrm>
          <a:prstGeom prst="rect">
            <a:avLst/>
          </a:prstGeom>
          <a:solidFill>
            <a:srgbClr val="F65E25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31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Example1</a:t>
            </a:r>
            <a:r>
              <a:rPr lang="en-US" dirty="0"/>
              <a:t>: Semantic Mediation of Environmental Observation </a:t>
            </a:r>
            <a:r>
              <a:rPr lang="en-US" dirty="0" smtClean="0"/>
              <a:t>Datasets (</a:t>
            </a:r>
            <a:r>
              <a:rPr lang="en-US" dirty="0" smtClean="0"/>
              <a:t>3/5)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9880" y="1196752"/>
            <a:ext cx="4376616" cy="324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 t="13631" r="22727" b="690"/>
          <a:stretch>
            <a:fillRect/>
          </a:stretch>
        </p:blipFill>
        <p:spPr bwMode="auto">
          <a:xfrm>
            <a:off x="0" y="2401351"/>
            <a:ext cx="4644008" cy="426801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4" name="4 Marcador de número de diapositiva"/>
          <p:cNvSpPr txBox="1">
            <a:spLocks/>
          </p:cNvSpPr>
          <p:nvPr/>
        </p:nvSpPr>
        <p:spPr bwMode="auto">
          <a:xfrm>
            <a:off x="8316913" y="6345238"/>
            <a:ext cx="657225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04CB0B-4C59-4968-AAE5-56AA1E90F70E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s-ES"/>
          </a:p>
        </p:txBody>
      </p:sp>
      <p:sp>
        <p:nvSpPr>
          <p:cNvPr id="15" name="14 Marcador de texto"/>
          <p:cNvSpPr txBox="1">
            <a:spLocks/>
          </p:cNvSpPr>
          <p:nvPr/>
        </p:nvSpPr>
        <p:spPr bwMode="auto">
          <a:xfrm>
            <a:off x="107504" y="1700213"/>
            <a:ext cx="5544616" cy="129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36025"/>
              </a:buClr>
              <a:buFont typeface="Wingdings" pitchFamily="2" charset="2"/>
              <a:buChar char="q"/>
            </a:pPr>
            <a:r>
              <a:rPr lang="en-US" sz="1600" dirty="0" smtClean="0">
                <a:latin typeface="Droid Sans"/>
                <a:ea typeface="Droid Sans"/>
                <a:cs typeface="Droid Sans"/>
              </a:rPr>
              <a:t> Each data source may use different terminology</a:t>
            </a:r>
          </a:p>
        </p:txBody>
      </p:sp>
      <p:sp>
        <p:nvSpPr>
          <p:cNvPr id="16" name="9 Rectángulo redondeado"/>
          <p:cNvSpPr/>
          <p:nvPr/>
        </p:nvSpPr>
        <p:spPr>
          <a:xfrm>
            <a:off x="0" y="1196975"/>
            <a:ext cx="6227763" cy="438150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6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2</a:t>
            </a:r>
            <a:r>
              <a:rPr lang="en-US" sz="2400" b="1" cap="small" baseline="30000" dirty="0" smtClean="0">
                <a:solidFill>
                  <a:schemeClr val="bg1"/>
                </a:solidFill>
                <a:latin typeface="Droid Sans"/>
              </a:rPr>
              <a:t>nd</a:t>
            </a:r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 Facet: Semantic Conflicts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2"/>
            <a:ext cx="1014983" cy="34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 descr="Rande.png"/>
          <p:cNvPicPr>
            <a:picLocks noChangeAspect="1"/>
          </p:cNvPicPr>
          <p:nvPr/>
        </p:nvPicPr>
        <p:blipFill>
          <a:blip r:embed="rId5" cstate="print"/>
          <a:srcRect l="5344" t="4905" b="9199"/>
          <a:stretch>
            <a:fillRect/>
          </a:stretch>
        </p:blipFill>
        <p:spPr>
          <a:xfrm>
            <a:off x="3779912" y="4471686"/>
            <a:ext cx="5400600" cy="248570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514546"/>
            <a:ext cx="1014983" cy="34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Elipse"/>
          <p:cNvSpPr/>
          <p:nvPr/>
        </p:nvSpPr>
        <p:spPr>
          <a:xfrm>
            <a:off x="6084168" y="1340768"/>
            <a:ext cx="1656184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2339752" y="4797152"/>
            <a:ext cx="1152128" cy="3240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0" y="2996952"/>
            <a:ext cx="1043608" cy="360040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22 Rectángulo"/>
          <p:cNvSpPr/>
          <p:nvPr/>
        </p:nvSpPr>
        <p:spPr>
          <a:xfrm>
            <a:off x="6732240" y="6497960"/>
            <a:ext cx="1043608" cy="360040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23 Rectángulo"/>
          <p:cNvSpPr/>
          <p:nvPr/>
        </p:nvSpPr>
        <p:spPr>
          <a:xfrm>
            <a:off x="8352928" y="4077072"/>
            <a:ext cx="755576" cy="360040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24 Elipse"/>
          <p:cNvSpPr/>
          <p:nvPr/>
        </p:nvSpPr>
        <p:spPr>
          <a:xfrm>
            <a:off x="3923928" y="5733256"/>
            <a:ext cx="1944216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Elipse"/>
          <p:cNvSpPr/>
          <p:nvPr/>
        </p:nvSpPr>
        <p:spPr>
          <a:xfrm>
            <a:off x="1547664" y="5877272"/>
            <a:ext cx="1368152" cy="3240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98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Example1</a:t>
            </a:r>
            <a:r>
              <a:rPr lang="en-US" dirty="0"/>
              <a:t>: Semantic Mediation of Environmental Observation </a:t>
            </a:r>
            <a:r>
              <a:rPr lang="en-US" dirty="0" smtClean="0"/>
              <a:t>Datasets (</a:t>
            </a:r>
            <a:r>
              <a:rPr lang="en-US" dirty="0" smtClean="0"/>
              <a:t>4/5)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770" y="1556792"/>
            <a:ext cx="79587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CuadroTexto"/>
          <p:cNvSpPr txBox="1"/>
          <p:nvPr/>
        </p:nvSpPr>
        <p:spPr>
          <a:xfrm>
            <a:off x="35496" y="1268760"/>
            <a:ext cx="163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THREDDS Server</a:t>
            </a:r>
            <a:endParaRPr lang="en-US" sz="1400" dirty="0"/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3" y="1556792"/>
            <a:ext cx="78324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30 CuadroTexto"/>
          <p:cNvSpPr txBox="1"/>
          <p:nvPr/>
        </p:nvSpPr>
        <p:spPr>
          <a:xfrm>
            <a:off x="1729657" y="1268760"/>
            <a:ext cx="1114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SQL Server</a:t>
            </a:r>
            <a:endParaRPr lang="en-US" sz="1400" dirty="0"/>
          </a:p>
        </p:txBody>
      </p:sp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556792"/>
            <a:ext cx="81172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32 CuadroTexto"/>
          <p:cNvSpPr txBox="1"/>
          <p:nvPr/>
        </p:nvSpPr>
        <p:spPr>
          <a:xfrm>
            <a:off x="2915816" y="1268760"/>
            <a:ext cx="1096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FTP Server</a:t>
            </a:r>
            <a:endParaRPr lang="en-US" sz="1400" dirty="0"/>
          </a:p>
        </p:txBody>
      </p:sp>
      <p:pic>
        <p:nvPicPr>
          <p:cNvPr id="34" name="Picture 3" descr="C:\Users\Manuel Antonio\Dropbox\TESE_MA\TESE_LATEX\figuras\Nub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293096"/>
            <a:ext cx="1368152" cy="504056"/>
          </a:xfrm>
          <a:prstGeom prst="rect">
            <a:avLst/>
          </a:prstGeom>
          <a:noFill/>
        </p:spPr>
      </p:pic>
      <p:sp>
        <p:nvSpPr>
          <p:cNvPr id="35" name="34 CuadroTexto"/>
          <p:cNvSpPr txBox="1"/>
          <p:nvPr/>
        </p:nvSpPr>
        <p:spPr>
          <a:xfrm>
            <a:off x="1726376" y="4273351"/>
            <a:ext cx="118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Internet</a:t>
            </a:r>
            <a:endParaRPr lang="en-US" sz="1400" dirty="0"/>
          </a:p>
        </p:txBody>
      </p:sp>
      <p:pic>
        <p:nvPicPr>
          <p:cNvPr id="36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476796"/>
            <a:ext cx="864096" cy="57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5404788"/>
            <a:ext cx="938833" cy="76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37 Conector recto de flecha"/>
          <p:cNvCxnSpPr/>
          <p:nvPr/>
        </p:nvCxnSpPr>
        <p:spPr>
          <a:xfrm>
            <a:off x="1043608" y="2204864"/>
            <a:ext cx="0" cy="288032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>
            <a:off x="2339752" y="2204864"/>
            <a:ext cx="0" cy="288032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>
            <a:off x="3563888" y="2204864"/>
            <a:ext cx="0" cy="288032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 flipH="1">
            <a:off x="1403648" y="4828724"/>
            <a:ext cx="576064" cy="504056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>
            <a:off x="2339752" y="4828724"/>
            <a:ext cx="576064" cy="504056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>
            <a:off x="2195736" y="3861048"/>
            <a:ext cx="0" cy="36004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CuadroTexto"/>
          <p:cNvSpPr txBox="1"/>
          <p:nvPr/>
        </p:nvSpPr>
        <p:spPr>
          <a:xfrm>
            <a:off x="2267744" y="3913311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SOS</a:t>
            </a:r>
            <a:endParaRPr lang="en-US" sz="1400" dirty="0"/>
          </a:p>
        </p:txBody>
      </p:sp>
      <p:sp>
        <p:nvSpPr>
          <p:cNvPr id="45" name="44 CuadroTexto"/>
          <p:cNvSpPr txBox="1"/>
          <p:nvPr/>
        </p:nvSpPr>
        <p:spPr>
          <a:xfrm>
            <a:off x="1055094" y="299695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SOS</a:t>
            </a:r>
            <a:endParaRPr lang="en-US" sz="1400" dirty="0"/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2492896"/>
            <a:ext cx="9361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2492896"/>
            <a:ext cx="9361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2492896"/>
            <a:ext cx="9361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3003120"/>
            <a:ext cx="325562" cy="35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3003120"/>
            <a:ext cx="325562" cy="35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3003120"/>
            <a:ext cx="325562" cy="35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568" y="3356992"/>
            <a:ext cx="33123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3" name="52 Conector recto de flecha"/>
          <p:cNvCxnSpPr/>
          <p:nvPr/>
        </p:nvCxnSpPr>
        <p:spPr>
          <a:xfrm>
            <a:off x="1043608" y="2996952"/>
            <a:ext cx="0" cy="288032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CuadroTexto"/>
          <p:cNvSpPr txBox="1"/>
          <p:nvPr/>
        </p:nvSpPr>
        <p:spPr>
          <a:xfrm>
            <a:off x="2267744" y="299695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SOS</a:t>
            </a:r>
            <a:endParaRPr lang="en-US" sz="1400" dirty="0"/>
          </a:p>
        </p:txBody>
      </p:sp>
      <p:cxnSp>
        <p:nvCxnSpPr>
          <p:cNvPr id="55" name="54 Conector recto de flecha"/>
          <p:cNvCxnSpPr/>
          <p:nvPr/>
        </p:nvCxnSpPr>
        <p:spPr>
          <a:xfrm>
            <a:off x="2256258" y="2996952"/>
            <a:ext cx="0" cy="288032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CuadroTexto"/>
          <p:cNvSpPr txBox="1"/>
          <p:nvPr/>
        </p:nvSpPr>
        <p:spPr>
          <a:xfrm>
            <a:off x="3491880" y="299695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SOS</a:t>
            </a:r>
            <a:endParaRPr lang="en-US" sz="1400" dirty="0"/>
          </a:p>
        </p:txBody>
      </p:sp>
      <p:cxnSp>
        <p:nvCxnSpPr>
          <p:cNvPr id="57" name="56 Conector recto de flecha"/>
          <p:cNvCxnSpPr/>
          <p:nvPr/>
        </p:nvCxnSpPr>
        <p:spPr>
          <a:xfrm>
            <a:off x="3480394" y="2996952"/>
            <a:ext cx="0" cy="288032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57 CuadroTexto"/>
          <p:cNvSpPr txBox="1"/>
          <p:nvPr/>
        </p:nvSpPr>
        <p:spPr>
          <a:xfrm>
            <a:off x="1726376" y="3409255"/>
            <a:ext cx="118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MEDIATOR</a:t>
            </a:r>
            <a:endParaRPr lang="en-US" sz="1400" b="1" dirty="0"/>
          </a:p>
        </p:txBody>
      </p:sp>
      <p:sp>
        <p:nvSpPr>
          <p:cNvPr id="59" name="58 CuadroTexto"/>
          <p:cNvSpPr txBox="1"/>
          <p:nvPr/>
        </p:nvSpPr>
        <p:spPr>
          <a:xfrm>
            <a:off x="646256" y="2473732"/>
            <a:ext cx="118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Wrapper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b="1" dirty="0" smtClean="0"/>
              <a:t>Radar</a:t>
            </a:r>
            <a:endParaRPr lang="en-US" sz="1400" b="1" dirty="0"/>
          </a:p>
        </p:txBody>
      </p:sp>
      <p:sp>
        <p:nvSpPr>
          <p:cNvPr id="60" name="59 CuadroTexto"/>
          <p:cNvSpPr txBox="1"/>
          <p:nvPr/>
        </p:nvSpPr>
        <p:spPr>
          <a:xfrm>
            <a:off x="1835696" y="2492896"/>
            <a:ext cx="118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Wrapper </a:t>
            </a:r>
            <a:br>
              <a:rPr lang="en-US" sz="1400" b="1" dirty="0" smtClean="0"/>
            </a:br>
            <a:r>
              <a:rPr lang="en-US" sz="1400" b="1" dirty="0" err="1" smtClean="0"/>
              <a:t>Meteo</a:t>
            </a:r>
            <a:endParaRPr lang="en-US" sz="1400" b="1" dirty="0"/>
          </a:p>
        </p:txBody>
      </p:sp>
      <p:sp>
        <p:nvSpPr>
          <p:cNvPr id="61" name="60 CuadroTexto"/>
          <p:cNvSpPr txBox="1"/>
          <p:nvPr/>
        </p:nvSpPr>
        <p:spPr>
          <a:xfrm>
            <a:off x="3059832" y="2492896"/>
            <a:ext cx="118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Wrapper </a:t>
            </a:r>
            <a:br>
              <a:rPr lang="en-US" sz="1400" b="1" dirty="0" smtClean="0"/>
            </a:br>
            <a:r>
              <a:rPr lang="en-US" sz="1400" b="1" dirty="0" smtClean="0"/>
              <a:t>NOAA</a:t>
            </a:r>
            <a:endParaRPr lang="en-US" sz="1400" b="1" dirty="0"/>
          </a:p>
        </p:txBody>
      </p:sp>
      <p:sp>
        <p:nvSpPr>
          <p:cNvPr id="62" name="61 Explosión 1"/>
          <p:cNvSpPr/>
          <p:nvPr/>
        </p:nvSpPr>
        <p:spPr>
          <a:xfrm>
            <a:off x="827584" y="1628800"/>
            <a:ext cx="2830878" cy="1071022"/>
          </a:xfrm>
          <a:prstGeom prst="irregularSeal1">
            <a:avLst/>
          </a:prstGeom>
          <a:solidFill>
            <a:srgbClr val="88240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/>
              <a:t>Heterogeneity</a:t>
            </a:r>
            <a:endParaRPr lang="es-ES" b="1" dirty="0"/>
          </a:p>
        </p:txBody>
      </p:sp>
      <p:sp>
        <p:nvSpPr>
          <p:cNvPr id="63" name="14 Marcador de texto"/>
          <p:cNvSpPr txBox="1">
            <a:spLocks/>
          </p:cNvSpPr>
          <p:nvPr/>
        </p:nvSpPr>
        <p:spPr bwMode="auto">
          <a:xfrm>
            <a:off x="4644008" y="1629817"/>
            <a:ext cx="439248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300"/>
              </a:spcBef>
              <a:buClr>
                <a:srgbClr val="F36025"/>
              </a:buClr>
              <a:buFont typeface="Wingdings 2" pitchFamily="18" charset="2"/>
              <a:buNone/>
            </a:pPr>
            <a:endParaRPr lang="gl-ES" dirty="0" smtClean="0">
              <a:latin typeface="Droid Sans"/>
              <a:ea typeface="Droid Sans"/>
              <a:cs typeface="Droid Sans"/>
            </a:endParaRPr>
          </a:p>
          <a:p>
            <a:pPr marL="800100" lvl="1" indent="-342900">
              <a:spcBef>
                <a:spcPts val="300"/>
              </a:spcBef>
              <a:buClr>
                <a:srgbClr val="F65D25"/>
              </a:buClr>
              <a:buFont typeface="Wingdings 3" pitchFamily="18" charset="2"/>
              <a:buChar char=""/>
            </a:pPr>
            <a:r>
              <a:rPr lang="gl-ES" b="1" dirty="0" err="1" smtClean="0">
                <a:latin typeface="Droid Sans"/>
                <a:ea typeface="Droid Sans"/>
                <a:cs typeface="Droid Sans"/>
              </a:rPr>
              <a:t>Prototype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1:</a:t>
            </a:r>
            <a:r>
              <a:rPr lang="gl-ES" dirty="0" smtClean="0">
                <a:latin typeface="Droid Sans"/>
                <a:ea typeface="Droid Sans"/>
                <a:cs typeface="Droid Sans"/>
              </a:rPr>
              <a:t> 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Virtual Data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Integration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solution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for sensor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observation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data (SOSVDI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)</a:t>
            </a:r>
            <a:endParaRPr lang="gl-ES" b="1" dirty="0" smtClean="0">
              <a:solidFill>
                <a:srgbClr val="FF0000"/>
              </a:solidFill>
              <a:latin typeface="Droid Sans"/>
              <a:ea typeface="Droid Sans"/>
              <a:cs typeface="Droid Sans"/>
            </a:endParaRPr>
          </a:p>
          <a:p>
            <a:pPr marL="800100" lvl="1" indent="-342900">
              <a:spcBef>
                <a:spcPts val="300"/>
              </a:spcBef>
              <a:buClr>
                <a:srgbClr val="F65D25"/>
              </a:buClr>
              <a:buFont typeface="Wingdings 3" pitchFamily="18" charset="2"/>
              <a:buChar char=""/>
            </a:pPr>
            <a:endParaRPr lang="gl-ES" dirty="0" smtClean="0">
              <a:latin typeface="Droid Sans"/>
              <a:ea typeface="Droid Sans"/>
              <a:cs typeface="Droid Sans"/>
            </a:endParaRPr>
          </a:p>
          <a:p>
            <a:pPr marL="800100" lvl="1" indent="-342900">
              <a:spcBef>
                <a:spcPts val="300"/>
              </a:spcBef>
              <a:buClr>
                <a:srgbClr val="F65D25"/>
              </a:buClr>
              <a:buFont typeface="Wingdings 3" pitchFamily="18" charset="2"/>
              <a:buChar char=""/>
            </a:pPr>
            <a:r>
              <a:rPr lang="gl-ES" b="1" dirty="0" err="1" smtClean="0">
                <a:latin typeface="Droid Sans"/>
                <a:ea typeface="Droid Sans"/>
                <a:cs typeface="Droid Sans"/>
              </a:rPr>
              <a:t>Prototype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2: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Semantic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Mediation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of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Sensor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Observation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Services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(SOSSM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)</a:t>
            </a:r>
            <a:endParaRPr lang="gl-ES" b="1" dirty="0" smtClean="0">
              <a:latin typeface="Droid Sans"/>
              <a:ea typeface="Droid Sans"/>
              <a:cs typeface="Droid Sans"/>
            </a:endParaRPr>
          </a:p>
          <a:p>
            <a:pPr marL="800100" lvl="1" indent="-342900">
              <a:spcBef>
                <a:spcPts val="300"/>
              </a:spcBef>
              <a:buClr>
                <a:srgbClr val="F65D25"/>
              </a:buClr>
              <a:buFont typeface="Wingdings 3" pitchFamily="18" charset="2"/>
              <a:buChar char=""/>
            </a:pPr>
            <a:endParaRPr lang="gl-ES" dirty="0" smtClean="0">
              <a:latin typeface="Droid Sans"/>
              <a:ea typeface="Droid Sans"/>
              <a:cs typeface="Droid Sans"/>
            </a:endParaRPr>
          </a:p>
          <a:p>
            <a:pPr marL="800100" lvl="1" indent="-342900">
              <a:spcBef>
                <a:spcPts val="300"/>
              </a:spcBef>
              <a:buClr>
                <a:srgbClr val="F65D25"/>
              </a:buClr>
              <a:buFont typeface="Wingdings 3" pitchFamily="18" charset="2"/>
              <a:buChar char=""/>
            </a:pPr>
            <a:r>
              <a:rPr lang="gl-ES" b="1" dirty="0" err="1" smtClean="0">
                <a:latin typeface="Droid Sans"/>
                <a:ea typeface="Droid Sans"/>
                <a:cs typeface="Droid Sans"/>
              </a:rPr>
              <a:t>Prototype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3: 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Generic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adapters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for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entities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[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in-situ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devices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]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and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ST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Arrays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[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remote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 </a:t>
            </a:r>
            <a:r>
              <a:rPr lang="gl-ES" b="1" dirty="0" err="1" smtClean="0">
                <a:latin typeface="Droid Sans"/>
                <a:ea typeface="Droid Sans"/>
                <a:cs typeface="Droid Sans"/>
              </a:rPr>
              <a:t>devices</a:t>
            </a:r>
            <a:r>
              <a:rPr lang="gl-ES" b="1" dirty="0" smtClean="0">
                <a:latin typeface="Droid Sans"/>
                <a:ea typeface="Droid Sans"/>
                <a:cs typeface="Droid Sans"/>
              </a:rPr>
              <a:t>] (SOSGW)</a:t>
            </a:r>
          </a:p>
          <a:p>
            <a:pPr marL="800100" lvl="1" indent="-342900">
              <a:spcBef>
                <a:spcPts val="300"/>
              </a:spcBef>
              <a:buClr>
                <a:srgbClr val="F65D25"/>
              </a:buClr>
              <a:buFont typeface="Wingdings 3" pitchFamily="18" charset="2"/>
              <a:buChar char=""/>
            </a:pPr>
            <a:endParaRPr lang="gl-ES" sz="1600" dirty="0">
              <a:latin typeface="Droid Sans"/>
              <a:ea typeface="Droid Sans"/>
              <a:cs typeface="Droid Sans"/>
            </a:endParaRPr>
          </a:p>
        </p:txBody>
      </p:sp>
      <p:sp>
        <p:nvSpPr>
          <p:cNvPr id="64" name="63 Documento"/>
          <p:cNvSpPr/>
          <p:nvPr/>
        </p:nvSpPr>
        <p:spPr>
          <a:xfrm>
            <a:off x="3419872" y="4293096"/>
            <a:ext cx="1440160" cy="664655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Data Integration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Model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5" name="64 Flecha derecha"/>
          <p:cNvSpPr/>
          <p:nvPr/>
        </p:nvSpPr>
        <p:spPr>
          <a:xfrm rot="2871997">
            <a:off x="3031917" y="3981006"/>
            <a:ext cx="360040" cy="144016"/>
          </a:xfrm>
          <a:prstGeom prst="rightArrow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65 Explosión 1"/>
          <p:cNvSpPr/>
          <p:nvPr/>
        </p:nvSpPr>
        <p:spPr>
          <a:xfrm>
            <a:off x="2821095" y="3306688"/>
            <a:ext cx="2326969" cy="914400"/>
          </a:xfrm>
          <a:prstGeom prst="irregularSeal1">
            <a:avLst/>
          </a:prstGeom>
          <a:solidFill>
            <a:srgbClr val="88240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/>
              <a:t>Conflicts</a:t>
            </a:r>
            <a:endParaRPr lang="es-ES" b="1" dirty="0"/>
          </a:p>
        </p:txBody>
      </p:sp>
      <p:sp>
        <p:nvSpPr>
          <p:cNvPr id="67" name="66 Documento"/>
          <p:cNvSpPr/>
          <p:nvPr/>
        </p:nvSpPr>
        <p:spPr>
          <a:xfrm>
            <a:off x="3203848" y="4293096"/>
            <a:ext cx="1800200" cy="1368152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Data Integration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Knowledge </a:t>
            </a:r>
            <a:r>
              <a:rPr lang="en-US" sz="1400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1400" dirty="0" smtClean="0">
                <a:solidFill>
                  <a:schemeClr val="tx1"/>
                </a:solidFill>
              </a:rPr>
              <a:t> Web Ontology Language (OWL) – W3C  AND  SPARQL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8" name="67 Nube"/>
          <p:cNvSpPr/>
          <p:nvPr/>
        </p:nvSpPr>
        <p:spPr>
          <a:xfrm>
            <a:off x="3923928" y="1556792"/>
            <a:ext cx="1368152" cy="576064"/>
          </a:xfrm>
          <a:prstGeom prst="clou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ad-hoc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69" name="68 Conector curvado"/>
          <p:cNvCxnSpPr>
            <a:stCxn id="68" idx="1"/>
            <a:endCxn id="48" idx="3"/>
          </p:cNvCxnSpPr>
          <p:nvPr/>
        </p:nvCxnSpPr>
        <p:spPr>
          <a:xfrm rot="5400000">
            <a:off x="3995630" y="2132549"/>
            <a:ext cx="612681" cy="612068"/>
          </a:xfrm>
          <a:prstGeom prst="curvedConnector2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69 Rectángulo"/>
          <p:cNvSpPr/>
          <p:nvPr/>
        </p:nvSpPr>
        <p:spPr>
          <a:xfrm>
            <a:off x="1763688" y="2492896"/>
            <a:ext cx="1008112" cy="504056"/>
          </a:xfrm>
          <a:prstGeom prst="rect">
            <a:avLst/>
          </a:prstGeom>
          <a:solidFill>
            <a:srgbClr val="FFC000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Wrapper </a:t>
            </a:r>
            <a:r>
              <a:rPr lang="es-ES" sz="1600" dirty="0" err="1" smtClean="0"/>
              <a:t>DBMSs</a:t>
            </a:r>
            <a:endParaRPr lang="es-ES" sz="1600" dirty="0"/>
          </a:p>
        </p:txBody>
      </p:sp>
      <p:sp>
        <p:nvSpPr>
          <p:cNvPr id="71" name="70 Rectángulo"/>
          <p:cNvSpPr/>
          <p:nvPr/>
        </p:nvSpPr>
        <p:spPr>
          <a:xfrm>
            <a:off x="2987824" y="2492896"/>
            <a:ext cx="1152128" cy="504056"/>
          </a:xfrm>
          <a:prstGeom prst="rect">
            <a:avLst/>
          </a:prstGeom>
          <a:solidFill>
            <a:srgbClr val="FFC000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Wrapper </a:t>
            </a:r>
            <a:r>
              <a:rPr lang="es-ES" sz="1600" dirty="0" err="1" smtClean="0"/>
              <a:t>Array</a:t>
            </a:r>
            <a:r>
              <a:rPr lang="es-ES" sz="1600" dirty="0" smtClean="0"/>
              <a:t> Data</a:t>
            </a:r>
            <a:endParaRPr lang="es-ES" sz="1600" dirty="0"/>
          </a:p>
        </p:txBody>
      </p:sp>
      <p:sp>
        <p:nvSpPr>
          <p:cNvPr id="72" name="71 Rectángulo"/>
          <p:cNvSpPr/>
          <p:nvPr/>
        </p:nvSpPr>
        <p:spPr>
          <a:xfrm>
            <a:off x="539552" y="2492896"/>
            <a:ext cx="1080120" cy="504056"/>
          </a:xfrm>
          <a:prstGeom prst="rect">
            <a:avLst/>
          </a:prstGeom>
          <a:solidFill>
            <a:srgbClr val="FFC000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Wrapper </a:t>
            </a:r>
            <a:r>
              <a:rPr lang="es-ES" sz="1600" dirty="0" err="1" smtClean="0"/>
              <a:t>Array</a:t>
            </a:r>
            <a:r>
              <a:rPr lang="es-ES" sz="1600" dirty="0" smtClean="0"/>
              <a:t> Data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7690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4" grpId="1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Example1</a:t>
            </a:r>
            <a:r>
              <a:rPr lang="en-US" dirty="0"/>
              <a:t>: Semantic Mediation of Environmental Observation </a:t>
            </a:r>
            <a:r>
              <a:rPr lang="en-US" dirty="0" smtClean="0"/>
              <a:t>Datasets </a:t>
            </a:r>
            <a:r>
              <a:rPr lang="en-US" dirty="0" smtClean="0"/>
              <a:t>(5/5)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sp>
        <p:nvSpPr>
          <p:cNvPr id="73" name="72 CuadroTexto"/>
          <p:cNvSpPr txBox="1"/>
          <p:nvPr/>
        </p:nvSpPr>
        <p:spPr>
          <a:xfrm>
            <a:off x="107505" y="1233914"/>
            <a:ext cx="8928992" cy="329320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>
                <a:latin typeface="Droid Sans"/>
              </a:rPr>
              <a:t>Regueiro M.A., Viqueira J.R.R., </a:t>
            </a:r>
            <a:r>
              <a:rPr lang="en-US" dirty="0" err="1">
                <a:latin typeface="Droid Sans"/>
              </a:rPr>
              <a:t>Stasch</a:t>
            </a:r>
            <a:r>
              <a:rPr lang="en-US" dirty="0">
                <a:latin typeface="Droid Sans"/>
              </a:rPr>
              <a:t> C., Taboada J.A.,  Semantic Mediation of Observation Datasets through Sensor Observation Services,  </a:t>
            </a:r>
            <a:r>
              <a:rPr lang="en-US" b="1" dirty="0">
                <a:latin typeface="Droid Sans"/>
              </a:rPr>
              <a:t>Future Generation Computer Systems 67</a:t>
            </a:r>
            <a:r>
              <a:rPr lang="en-US" dirty="0">
                <a:latin typeface="Droid Sans"/>
              </a:rPr>
              <a:t>,  Elsevier,  ,  pp. 47-56,  2017.  </a:t>
            </a:r>
            <a:r>
              <a:rPr lang="en-US" dirty="0" err="1">
                <a:latin typeface="Droid Sans"/>
              </a:rPr>
              <a:t>Issn</a:t>
            </a:r>
            <a:r>
              <a:rPr lang="en-US" dirty="0">
                <a:latin typeface="Droid Sans"/>
              </a:rPr>
              <a:t>: 0167-739X. </a:t>
            </a:r>
            <a:r>
              <a:rPr lang="en-US" dirty="0" err="1">
                <a:latin typeface="Droid Sans"/>
              </a:rPr>
              <a:t>doi</a:t>
            </a:r>
            <a:r>
              <a:rPr lang="en-US" dirty="0">
                <a:latin typeface="Droid Sans"/>
              </a:rPr>
              <a:t>: </a:t>
            </a:r>
            <a:r>
              <a:rPr lang="en-US" dirty="0">
                <a:latin typeface="Droid Sans"/>
                <a:hlinkClick r:id="rId2"/>
              </a:rPr>
              <a:t>http://dx.doi.org/10.1016/j.future.2016.08.013</a:t>
            </a:r>
            <a:r>
              <a:rPr lang="en-US" dirty="0" smtClean="0">
                <a:latin typeface="Droid Sans"/>
              </a:rPr>
              <a:t>.</a:t>
            </a:r>
          </a:p>
          <a:p>
            <a:pPr marL="342900" indent="-342900" algn="just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>
                <a:latin typeface="Droid Sans"/>
              </a:rPr>
              <a:t>Regueiro M.A., Viqueira J.R.R., </a:t>
            </a:r>
            <a:r>
              <a:rPr lang="en-US" dirty="0" err="1">
                <a:latin typeface="Droid Sans"/>
              </a:rPr>
              <a:t>Stasch</a:t>
            </a:r>
            <a:r>
              <a:rPr lang="en-US" dirty="0">
                <a:latin typeface="Droid Sans"/>
              </a:rPr>
              <a:t> C., Taboada J.A.,  Sensor Observation Service Semantic Mediation: Generic Wrappers for In-Situ and Remote Devices,  35th International Conference on Conceptual Modeling (</a:t>
            </a:r>
            <a:r>
              <a:rPr lang="en-US" b="1" dirty="0">
                <a:latin typeface="Droid Sans"/>
              </a:rPr>
              <a:t>ER 2016</a:t>
            </a:r>
            <a:r>
              <a:rPr lang="en-US" dirty="0">
                <a:latin typeface="Droid Sans"/>
              </a:rPr>
              <a:t>),  Gifu, Japan,  14 -  17  November  2016.</a:t>
            </a:r>
            <a:endParaRPr lang="en-US" dirty="0" smtClean="0">
              <a:latin typeface="Droid Sans"/>
            </a:endParaRPr>
          </a:p>
          <a:p>
            <a:pPr marL="342900" indent="-342900" algn="just">
              <a:spcAft>
                <a:spcPts val="600"/>
              </a:spcAft>
              <a:buClr>
                <a:srgbClr val="F36025"/>
              </a:buClr>
              <a:buFont typeface="Wingdings" pitchFamily="2" charset="2"/>
              <a:buChar char="§"/>
            </a:pPr>
            <a:r>
              <a:rPr lang="en-US" dirty="0">
                <a:latin typeface="Droid Sans"/>
              </a:rPr>
              <a:t>Regueiro M.A., Viqueira J.R.R., Taboada J.A., Cotos J.M.,  Virtual integration of sensor observation data,  </a:t>
            </a:r>
            <a:r>
              <a:rPr lang="en-US" b="1" dirty="0">
                <a:latin typeface="Droid Sans"/>
              </a:rPr>
              <a:t>Computers &amp; Geosciences 81</a:t>
            </a:r>
            <a:r>
              <a:rPr lang="en-US" dirty="0">
                <a:latin typeface="Droid Sans"/>
              </a:rPr>
              <a:t>,  Elsevier,  England,  pp. 12-19,  2015.  </a:t>
            </a:r>
            <a:r>
              <a:rPr lang="en-US" dirty="0" err="1">
                <a:latin typeface="Droid Sans"/>
              </a:rPr>
              <a:t>Issn</a:t>
            </a:r>
            <a:r>
              <a:rPr lang="en-US" dirty="0">
                <a:latin typeface="Droid Sans"/>
              </a:rPr>
              <a:t>: 0098-3004. </a:t>
            </a:r>
            <a:r>
              <a:rPr lang="en-US" dirty="0" err="1">
                <a:latin typeface="Droid Sans"/>
              </a:rPr>
              <a:t>doi</a:t>
            </a:r>
            <a:r>
              <a:rPr lang="en-US" dirty="0">
                <a:latin typeface="Droid Sans"/>
              </a:rPr>
              <a:t>: </a:t>
            </a:r>
            <a:r>
              <a:rPr lang="en-US" dirty="0">
                <a:latin typeface="Droid Sans"/>
                <a:hlinkClick r:id="rId3"/>
              </a:rPr>
              <a:t>http://</a:t>
            </a:r>
            <a:r>
              <a:rPr lang="en-US" dirty="0" smtClean="0">
                <a:latin typeface="Droid Sans"/>
                <a:hlinkClick r:id="rId3"/>
              </a:rPr>
              <a:t>dx.doi.org/10.1016/j.cageo.2015.04.006</a:t>
            </a:r>
            <a:r>
              <a:rPr lang="en-US" dirty="0" smtClean="0">
                <a:latin typeface="Droid Sans"/>
              </a:rPr>
              <a:t>. </a:t>
            </a:r>
            <a:endParaRPr lang="en-US" dirty="0"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1726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smtClean="0"/>
              <a:t>Example 2</a:t>
            </a:r>
            <a:r>
              <a:rPr lang="en-US" dirty="0" smtClean="0"/>
              <a:t>: Geographic </a:t>
            </a:r>
            <a:r>
              <a:rPr lang="en-US" dirty="0"/>
              <a:t>Focus Generation for TV </a:t>
            </a:r>
            <a:r>
              <a:rPr lang="en-US" dirty="0" smtClean="0"/>
              <a:t>News (1/3)</a:t>
            </a:r>
            <a:endParaRPr lang="en-US" dirty="0"/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27" y="1484784"/>
            <a:ext cx="728028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5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New Applications (2/3)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-108520" y="1477977"/>
            <a:ext cx="3024336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 smtClean="0">
                <a:solidFill>
                  <a:schemeClr val="bg1"/>
                </a:solidFill>
                <a:latin typeface="Droid Sans"/>
              </a:rPr>
              <a:t>Smart Cities</a:t>
            </a:r>
            <a:endParaRPr lang="en-US" sz="2400" b="1" cap="small" dirty="0">
              <a:solidFill>
                <a:schemeClr val="bg1"/>
              </a:solidFill>
              <a:latin typeface="Droid San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018899" y="4061115"/>
            <a:ext cx="20425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https://www.structuralia.com</a:t>
            </a:r>
          </a:p>
        </p:txBody>
      </p:sp>
      <p:pic>
        <p:nvPicPr>
          <p:cNvPr id="9" name="Picture 4" descr="http://www.eoi.es/blogs/redinnovacionEOI/files/2015/10/Smart-Cit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608512" cy="39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323528" y="5825182"/>
            <a:ext cx="13361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http://www.eoi.es</a:t>
            </a:r>
          </a:p>
        </p:txBody>
      </p:sp>
      <p:pic>
        <p:nvPicPr>
          <p:cNvPr id="11" name="Picture 2" descr="smart city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1199355"/>
            <a:ext cx="5209526" cy="274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35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 2</a:t>
            </a:r>
            <a:r>
              <a:rPr lang="en-US" dirty="0"/>
              <a:t>: Geographic Focus Generation for TV </a:t>
            </a:r>
            <a:r>
              <a:rPr lang="en-US" dirty="0" smtClean="0"/>
              <a:t>News (2/3)</a:t>
            </a:r>
            <a:endParaRPr lang="en-US" dirty="0"/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99813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3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 2</a:t>
            </a:r>
            <a:r>
              <a:rPr lang="en-US" dirty="0"/>
              <a:t>: Geographic Focus Generation for TV </a:t>
            </a:r>
            <a:r>
              <a:rPr lang="en-US" dirty="0" smtClean="0"/>
              <a:t>News (3/3)</a:t>
            </a:r>
            <a:endParaRPr lang="en-US" dirty="0"/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>
          <a:xfrm>
            <a:off x="0" y="116632"/>
            <a:ext cx="9036496" cy="490364"/>
          </a:xfrm>
        </p:spPr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7"/>
            <a:ext cx="7920880" cy="48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lipse"/>
          <p:cNvSpPr/>
          <p:nvPr/>
        </p:nvSpPr>
        <p:spPr>
          <a:xfrm>
            <a:off x="4067944" y="3451007"/>
            <a:ext cx="2520280" cy="11521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41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 3: </a:t>
            </a:r>
            <a:r>
              <a:rPr lang="en-US" dirty="0"/>
              <a:t>Federation of LOD Feature and Coverage Datasets</a:t>
            </a:r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sp>
        <p:nvSpPr>
          <p:cNvPr id="6" name="5 Disco magnético"/>
          <p:cNvSpPr/>
          <p:nvPr/>
        </p:nvSpPr>
        <p:spPr>
          <a:xfrm>
            <a:off x="107504" y="3546028"/>
            <a:ext cx="1368152" cy="1611164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Spatial</a:t>
            </a:r>
            <a:endParaRPr lang="es-ES" dirty="0" smtClean="0"/>
          </a:p>
          <a:p>
            <a:pPr algn="ctr"/>
            <a:r>
              <a:rPr lang="es-ES" dirty="0" err="1" smtClean="0"/>
              <a:t>Semantic</a:t>
            </a:r>
            <a:endParaRPr lang="es-ES" dirty="0" smtClean="0"/>
          </a:p>
          <a:p>
            <a:pPr algn="ctr"/>
            <a:r>
              <a:rPr lang="es-ES" dirty="0" smtClean="0"/>
              <a:t>Storage</a:t>
            </a:r>
            <a:endParaRPr lang="es-ES" dirty="0"/>
          </a:p>
        </p:txBody>
      </p:sp>
      <p:sp>
        <p:nvSpPr>
          <p:cNvPr id="7" name="6 Trapecio"/>
          <p:cNvSpPr/>
          <p:nvPr/>
        </p:nvSpPr>
        <p:spPr>
          <a:xfrm>
            <a:off x="107504" y="2393900"/>
            <a:ext cx="5328592" cy="936104"/>
          </a:xfrm>
          <a:prstGeom prst="trapezoid">
            <a:avLst>
              <a:gd name="adj" fmla="val 0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GeoSPARQL</a:t>
            </a:r>
            <a:r>
              <a:rPr lang="es-ES" dirty="0" smtClean="0"/>
              <a:t> </a:t>
            </a:r>
            <a:r>
              <a:rPr lang="es-ES" dirty="0" err="1" smtClean="0"/>
              <a:t>Engine</a:t>
            </a:r>
            <a:endParaRPr lang="es-ES" dirty="0"/>
          </a:p>
        </p:txBody>
      </p:sp>
      <p:sp>
        <p:nvSpPr>
          <p:cNvPr id="9" name="8 Disco magnético"/>
          <p:cNvSpPr/>
          <p:nvPr/>
        </p:nvSpPr>
        <p:spPr>
          <a:xfrm>
            <a:off x="1907704" y="4149080"/>
            <a:ext cx="1368152" cy="1080120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Feature</a:t>
            </a:r>
            <a:endParaRPr lang="es-ES" dirty="0" smtClean="0"/>
          </a:p>
          <a:p>
            <a:pPr algn="ctr"/>
            <a:r>
              <a:rPr lang="es-ES" dirty="0" smtClean="0"/>
              <a:t>Data </a:t>
            </a:r>
            <a:r>
              <a:rPr lang="es-ES" dirty="0" err="1" smtClean="0"/>
              <a:t>Source</a:t>
            </a:r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1907704" y="3546028"/>
            <a:ext cx="1368152" cy="43204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R2RML</a:t>
            </a:r>
            <a:endParaRPr lang="es-ES" dirty="0"/>
          </a:p>
        </p:txBody>
      </p:sp>
      <p:sp>
        <p:nvSpPr>
          <p:cNvPr id="11" name="10 Disco magnético"/>
          <p:cNvSpPr/>
          <p:nvPr/>
        </p:nvSpPr>
        <p:spPr>
          <a:xfrm>
            <a:off x="3851920" y="4149080"/>
            <a:ext cx="1368152" cy="1080120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Coverage</a:t>
            </a:r>
            <a:endParaRPr lang="es-ES" dirty="0" smtClean="0"/>
          </a:p>
          <a:p>
            <a:pPr algn="ctr"/>
            <a:r>
              <a:rPr lang="es-ES" dirty="0" smtClean="0"/>
              <a:t>Data </a:t>
            </a:r>
            <a:r>
              <a:rPr lang="es-ES" dirty="0" err="1" smtClean="0"/>
              <a:t>Source</a:t>
            </a:r>
            <a:endParaRPr lang="es-ES" dirty="0" smtClean="0"/>
          </a:p>
        </p:txBody>
      </p:sp>
      <p:sp>
        <p:nvSpPr>
          <p:cNvPr id="12" name="11 Rectángulo"/>
          <p:cNvSpPr/>
          <p:nvPr/>
        </p:nvSpPr>
        <p:spPr>
          <a:xfrm>
            <a:off x="3851920" y="3546028"/>
            <a:ext cx="1368152" cy="43204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C2RML</a:t>
            </a:r>
            <a:endParaRPr lang="es-ES" dirty="0"/>
          </a:p>
        </p:txBody>
      </p:sp>
      <p:sp>
        <p:nvSpPr>
          <p:cNvPr id="13" name="12 Trapecio"/>
          <p:cNvSpPr/>
          <p:nvPr/>
        </p:nvSpPr>
        <p:spPr>
          <a:xfrm>
            <a:off x="107504" y="1484784"/>
            <a:ext cx="5328592" cy="693414"/>
          </a:xfrm>
          <a:prstGeom prst="trapezoid">
            <a:avLst>
              <a:gd name="adj" fmla="val 0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GeoSparql</a:t>
            </a:r>
            <a:r>
              <a:rPr lang="es-ES" dirty="0" smtClean="0"/>
              <a:t> </a:t>
            </a:r>
            <a:r>
              <a:rPr lang="es-ES" dirty="0" err="1" smtClean="0"/>
              <a:t>End</a:t>
            </a:r>
            <a:r>
              <a:rPr lang="es-ES" dirty="0" smtClean="0"/>
              <a:t> Point</a:t>
            </a:r>
            <a:endParaRPr lang="es-ES" dirty="0"/>
          </a:p>
        </p:txBody>
      </p:sp>
      <p:sp>
        <p:nvSpPr>
          <p:cNvPr id="14" name="13 Explosión 2"/>
          <p:cNvSpPr/>
          <p:nvPr/>
        </p:nvSpPr>
        <p:spPr>
          <a:xfrm>
            <a:off x="5425715" y="1831491"/>
            <a:ext cx="3635896" cy="2781324"/>
          </a:xfrm>
          <a:prstGeom prst="irregularSeal2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“</a:t>
            </a:r>
            <a:r>
              <a:rPr lang="es-ES" b="1" dirty="0" err="1" smtClean="0">
                <a:solidFill>
                  <a:schemeClr val="bg1"/>
                </a:solidFill>
              </a:rPr>
              <a:t>Limited</a:t>
            </a:r>
            <a:r>
              <a:rPr lang="es-ES" b="1" dirty="0" smtClean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s-ES" b="1" dirty="0" err="1" smtClean="0">
                <a:solidFill>
                  <a:schemeClr val="bg1"/>
                </a:solidFill>
              </a:rPr>
              <a:t>Spatial</a:t>
            </a:r>
            <a:r>
              <a:rPr lang="es-ES" b="1" dirty="0" smtClean="0">
                <a:solidFill>
                  <a:schemeClr val="bg1"/>
                </a:solidFill>
              </a:rPr>
              <a:t> Data Management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1547664" y="3978076"/>
            <a:ext cx="4032448" cy="20432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16 Conector recto de flecha"/>
          <p:cNvCxnSpPr>
            <a:stCxn id="15" idx="6"/>
          </p:cNvCxnSpPr>
          <p:nvPr/>
        </p:nvCxnSpPr>
        <p:spPr>
          <a:xfrm flipV="1">
            <a:off x="5580112" y="4351610"/>
            <a:ext cx="504056" cy="6480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1907704" y="5229200"/>
            <a:ext cx="1437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Spatial</a:t>
            </a:r>
            <a:r>
              <a:rPr lang="es-ES" dirty="0" smtClean="0"/>
              <a:t> DBMS</a:t>
            </a:r>
          </a:p>
          <a:p>
            <a:pPr algn="ctr"/>
            <a:r>
              <a:rPr lang="es-ES" dirty="0" smtClean="0"/>
              <a:t>WFS</a:t>
            </a:r>
            <a:endParaRPr lang="es-ES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882323" y="5229200"/>
            <a:ext cx="1307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Array</a:t>
            </a:r>
            <a:r>
              <a:rPr lang="es-ES" dirty="0" smtClean="0"/>
              <a:t> DBMS</a:t>
            </a:r>
          </a:p>
          <a:p>
            <a:pPr algn="ctr"/>
            <a:r>
              <a:rPr lang="es-ES" dirty="0" smtClean="0"/>
              <a:t>WCS, WCPS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706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 3: </a:t>
            </a:r>
            <a:r>
              <a:rPr lang="en-US" dirty="0"/>
              <a:t>Federation of LOD Feature and Coverage Datasets</a:t>
            </a:r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pic>
        <p:nvPicPr>
          <p:cNvPr id="5" name="4 Imagen" descr="arc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928992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6300192" y="4941168"/>
            <a:ext cx="2376264" cy="1656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7380312" y="3789040"/>
            <a:ext cx="1296144" cy="9721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692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 4: </a:t>
            </a:r>
            <a:r>
              <a:rPr lang="en-US" dirty="0"/>
              <a:t>Keyword-Based Search over Environmental Data </a:t>
            </a:r>
            <a:r>
              <a:rPr lang="en-US" dirty="0" smtClean="0"/>
              <a:t>Sources (1/6)</a:t>
            </a:r>
            <a:endParaRPr lang="en-US" dirty="0"/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74356"/>
            <a:ext cx="4729403" cy="352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844594" y="1196752"/>
            <a:ext cx="304788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High</a:t>
            </a:r>
            <a:r>
              <a:rPr lang="es-ES" b="1" dirty="0" smtClean="0"/>
              <a:t> </a:t>
            </a:r>
            <a:r>
              <a:rPr lang="es-ES" b="1" dirty="0" smtClean="0">
                <a:solidFill>
                  <a:srgbClr val="C44207"/>
                </a:solidFill>
              </a:rPr>
              <a:t>Sea Surface </a:t>
            </a:r>
            <a:r>
              <a:rPr lang="es-ES" b="1" dirty="0" err="1" smtClean="0">
                <a:solidFill>
                  <a:srgbClr val="C44207"/>
                </a:solidFill>
              </a:rPr>
              <a:t>Temperature</a:t>
            </a:r>
            <a:endParaRPr lang="es-ES" b="1" dirty="0" smtClean="0">
              <a:solidFill>
                <a:srgbClr val="C44207"/>
              </a:solidFill>
            </a:endParaRPr>
          </a:p>
          <a:p>
            <a:r>
              <a:rPr lang="es-ES" b="1" dirty="0" smtClean="0">
                <a:solidFill>
                  <a:srgbClr val="92D050"/>
                </a:solidFill>
              </a:rPr>
              <a:t>AND</a:t>
            </a:r>
            <a:r>
              <a:rPr lang="es-ES" b="1" dirty="0" smtClean="0"/>
              <a:t> </a:t>
            </a:r>
            <a:r>
              <a:rPr lang="es-ES" b="1" dirty="0" err="1" smtClean="0">
                <a:solidFill>
                  <a:schemeClr val="tx2"/>
                </a:solidFill>
              </a:rPr>
              <a:t>Near</a:t>
            </a:r>
            <a:r>
              <a:rPr lang="es-ES" b="1" dirty="0" smtClean="0">
                <a:solidFill>
                  <a:schemeClr val="tx2"/>
                </a:solidFill>
              </a:rPr>
              <a:t> </a:t>
            </a:r>
            <a:r>
              <a:rPr lang="es-ES" b="1" dirty="0" smtClean="0">
                <a:solidFill>
                  <a:srgbClr val="FF0000"/>
                </a:solidFill>
              </a:rPr>
              <a:t>Camping Miño 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5" name="4 Flecha abajo"/>
          <p:cNvSpPr/>
          <p:nvPr/>
        </p:nvSpPr>
        <p:spPr>
          <a:xfrm>
            <a:off x="6864693" y="1959698"/>
            <a:ext cx="1163691" cy="1152128"/>
          </a:xfrm>
          <a:prstGeom prst="downArrow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544842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6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 4: </a:t>
            </a:r>
            <a:r>
              <a:rPr lang="en-US" dirty="0"/>
              <a:t>Keyword-Based Search over Environmental Data </a:t>
            </a:r>
            <a:r>
              <a:rPr lang="en-US" dirty="0" smtClean="0"/>
              <a:t>Sources (2/6)</a:t>
            </a:r>
            <a:endParaRPr lang="en-US" dirty="0"/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5"/>
            <a:ext cx="3888432" cy="559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0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 4: </a:t>
            </a:r>
            <a:r>
              <a:rPr lang="en-US" dirty="0"/>
              <a:t>Keyword-Based Search over Environmental Data </a:t>
            </a:r>
            <a:r>
              <a:rPr lang="en-US" dirty="0" smtClean="0"/>
              <a:t>Sources (3/6)</a:t>
            </a:r>
            <a:endParaRPr lang="en-US" dirty="0"/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pic>
        <p:nvPicPr>
          <p:cNvPr id="15" name="Shape 182" descr="temperatura-world.gif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417650"/>
            <a:ext cx="2790369" cy="192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83" descr="Conjuntos-borroso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050" y="1417649"/>
            <a:ext cx="6151949" cy="172723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84"/>
          <p:cNvSpPr txBox="1"/>
          <p:nvPr/>
        </p:nvSpPr>
        <p:spPr>
          <a:xfrm>
            <a:off x="3154500" y="2022362"/>
            <a:ext cx="1238400" cy="51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73763"/>
                </a:solidFill>
              </a:rPr>
              <a:t>Very Low</a:t>
            </a:r>
            <a:endParaRPr lang="en-US" dirty="0">
              <a:solidFill>
                <a:srgbClr val="073763"/>
              </a:solidFill>
            </a:endParaRPr>
          </a:p>
        </p:txBody>
      </p:sp>
      <p:sp>
        <p:nvSpPr>
          <p:cNvPr id="18" name="Shape 185"/>
          <p:cNvSpPr txBox="1"/>
          <p:nvPr/>
        </p:nvSpPr>
        <p:spPr>
          <a:xfrm>
            <a:off x="4392887" y="2022375"/>
            <a:ext cx="1238400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274E13"/>
                </a:solidFill>
              </a:rPr>
              <a:t>Low</a:t>
            </a:r>
            <a:endParaRPr lang="en-US" dirty="0">
              <a:solidFill>
                <a:srgbClr val="274E13"/>
              </a:solidFill>
            </a:endParaRPr>
          </a:p>
        </p:txBody>
      </p:sp>
      <p:sp>
        <p:nvSpPr>
          <p:cNvPr id="19" name="Shape 186"/>
          <p:cNvSpPr txBox="1"/>
          <p:nvPr/>
        </p:nvSpPr>
        <p:spPr>
          <a:xfrm>
            <a:off x="5448812" y="2022375"/>
            <a:ext cx="1238400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6000"/>
                </a:solidFill>
              </a:rPr>
              <a:t>Normal</a:t>
            </a:r>
            <a:endParaRPr lang="en-US" dirty="0">
              <a:solidFill>
                <a:srgbClr val="7F6000"/>
              </a:solidFill>
            </a:endParaRPr>
          </a:p>
        </p:txBody>
      </p:sp>
      <p:sp>
        <p:nvSpPr>
          <p:cNvPr id="20" name="Shape 187"/>
          <p:cNvSpPr txBox="1"/>
          <p:nvPr/>
        </p:nvSpPr>
        <p:spPr>
          <a:xfrm>
            <a:off x="6496887" y="2022375"/>
            <a:ext cx="1238400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83F04"/>
                </a:solidFill>
              </a:rPr>
              <a:t>High</a:t>
            </a:r>
            <a:endParaRPr lang="en-US" dirty="0">
              <a:solidFill>
                <a:srgbClr val="783F04"/>
              </a:solidFill>
            </a:endParaRPr>
          </a:p>
        </p:txBody>
      </p:sp>
      <p:sp>
        <p:nvSpPr>
          <p:cNvPr id="21" name="Shape 188"/>
          <p:cNvSpPr txBox="1"/>
          <p:nvPr/>
        </p:nvSpPr>
        <p:spPr>
          <a:xfrm>
            <a:off x="7797512" y="2022375"/>
            <a:ext cx="1238400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660000"/>
                </a:solidFill>
              </a:rPr>
              <a:t>Very High</a:t>
            </a:r>
            <a:endParaRPr lang="en-US" dirty="0">
              <a:solidFill>
                <a:srgbClr val="660000"/>
              </a:solidFill>
            </a:endParaRPr>
          </a:p>
        </p:txBody>
      </p:sp>
      <p:cxnSp>
        <p:nvCxnSpPr>
          <p:cNvPr id="22" name="Shape 189"/>
          <p:cNvCxnSpPr>
            <a:stCxn id="17" idx="2"/>
            <a:endCxn id="27" idx="0"/>
          </p:cNvCxnSpPr>
          <p:nvPr/>
        </p:nvCxnSpPr>
        <p:spPr>
          <a:xfrm flipH="1">
            <a:off x="2751300" y="2540162"/>
            <a:ext cx="1022400" cy="1080600"/>
          </a:xfrm>
          <a:prstGeom prst="straightConnector1">
            <a:avLst/>
          </a:prstGeom>
          <a:noFill/>
          <a:ln w="9525" cap="flat" cmpd="sng">
            <a:solidFill>
              <a:srgbClr val="3D85C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191"/>
          <p:cNvCxnSpPr>
            <a:stCxn id="18" idx="2"/>
            <a:endCxn id="30" idx="0"/>
          </p:cNvCxnSpPr>
          <p:nvPr/>
        </p:nvCxnSpPr>
        <p:spPr>
          <a:xfrm flipH="1">
            <a:off x="4126487" y="2540175"/>
            <a:ext cx="885600" cy="1079700"/>
          </a:xfrm>
          <a:prstGeom prst="straightConnector1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193"/>
          <p:cNvCxnSpPr>
            <a:stCxn id="19" idx="2"/>
            <a:endCxn id="28" idx="0"/>
          </p:cNvCxnSpPr>
          <p:nvPr/>
        </p:nvCxnSpPr>
        <p:spPr>
          <a:xfrm flipH="1">
            <a:off x="5535812" y="2540175"/>
            <a:ext cx="532200" cy="1081800"/>
          </a:xfrm>
          <a:prstGeom prst="straightConnector1">
            <a:avLst/>
          </a:prstGeom>
          <a:noFill/>
          <a:ln w="9525" cap="flat" cmpd="sng">
            <a:solidFill>
              <a:srgbClr val="F1C23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" name="Shape 195"/>
          <p:cNvCxnSpPr>
            <a:stCxn id="20" idx="2"/>
            <a:endCxn id="29" idx="0"/>
          </p:cNvCxnSpPr>
          <p:nvPr/>
        </p:nvCxnSpPr>
        <p:spPr>
          <a:xfrm flipH="1">
            <a:off x="6944787" y="2540175"/>
            <a:ext cx="171300" cy="1074000"/>
          </a:xfrm>
          <a:prstGeom prst="straightConnector1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" name="Shape 197"/>
          <p:cNvCxnSpPr>
            <a:stCxn id="21" idx="2"/>
            <a:endCxn id="31" idx="0"/>
          </p:cNvCxnSpPr>
          <p:nvPr/>
        </p:nvCxnSpPr>
        <p:spPr>
          <a:xfrm flipH="1">
            <a:off x="8354012" y="2540175"/>
            <a:ext cx="62700" cy="10806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7" name="Shape 190"/>
          <p:cNvPicPr preferRelativeResize="0"/>
          <p:nvPr/>
        </p:nvPicPr>
        <p:blipFill rotWithShape="1">
          <a:blip r:embed="rId4">
            <a:alphaModFix/>
          </a:blip>
          <a:srcRect l="29319" t="22341" r="30312" b="41838"/>
          <a:stretch/>
        </p:blipFill>
        <p:spPr>
          <a:xfrm>
            <a:off x="2217974" y="3620612"/>
            <a:ext cx="1066648" cy="7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194" descr="cubo-tiles-amarillo.png"/>
          <p:cNvPicPr preferRelativeResize="0"/>
          <p:nvPr/>
        </p:nvPicPr>
        <p:blipFill rotWithShape="1">
          <a:blip r:embed="rId5">
            <a:alphaModFix/>
          </a:blip>
          <a:srcRect l="29367" t="23270" r="30747" b="43584"/>
          <a:stretch/>
        </p:blipFill>
        <p:spPr>
          <a:xfrm>
            <a:off x="4968524" y="3621850"/>
            <a:ext cx="1134300" cy="70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196" descr="cubo-tiles-naranja.png"/>
          <p:cNvPicPr preferRelativeResize="0"/>
          <p:nvPr/>
        </p:nvPicPr>
        <p:blipFill rotWithShape="1">
          <a:blip r:embed="rId6">
            <a:alphaModFix/>
          </a:blip>
          <a:srcRect l="29511" t="22676" r="30758" b="43594"/>
          <a:stretch/>
        </p:blipFill>
        <p:spPr>
          <a:xfrm>
            <a:off x="6377625" y="3614225"/>
            <a:ext cx="1134300" cy="72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192" descr="cubo-tiles-verde.png"/>
          <p:cNvPicPr preferRelativeResize="0"/>
          <p:nvPr/>
        </p:nvPicPr>
        <p:blipFill rotWithShape="1">
          <a:blip r:embed="rId7">
            <a:alphaModFix/>
          </a:blip>
          <a:srcRect l="29814" t="23938" r="31333" b="43594"/>
          <a:stretch/>
        </p:blipFill>
        <p:spPr>
          <a:xfrm>
            <a:off x="3559422" y="3619886"/>
            <a:ext cx="1134300" cy="71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198" descr="cubo-tiles-rojo.png"/>
          <p:cNvPicPr preferRelativeResize="0"/>
          <p:nvPr/>
        </p:nvPicPr>
        <p:blipFill rotWithShape="1">
          <a:blip r:embed="rId8">
            <a:alphaModFix/>
          </a:blip>
          <a:srcRect l="29283" t="23601" r="30607" b="42948"/>
          <a:stretch/>
        </p:blipFill>
        <p:spPr>
          <a:xfrm>
            <a:off x="7786721" y="3620637"/>
            <a:ext cx="1134302" cy="7098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200"/>
          <p:cNvSpPr txBox="1"/>
          <p:nvPr/>
        </p:nvSpPr>
        <p:spPr>
          <a:xfrm>
            <a:off x="7830150" y="2704325"/>
            <a:ext cx="1238400" cy="61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dirty="0" smtClean="0"/>
              <a:t>º C</a:t>
            </a:r>
            <a:endParaRPr lang="en-US" dirty="0"/>
          </a:p>
        </p:txBody>
      </p:sp>
      <p:sp>
        <p:nvSpPr>
          <p:cNvPr id="33" name="Shape 201"/>
          <p:cNvSpPr/>
          <p:nvPr/>
        </p:nvSpPr>
        <p:spPr>
          <a:xfrm rot="5400000">
            <a:off x="1070325" y="3289900"/>
            <a:ext cx="681000" cy="10647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4" name="Shape 202"/>
          <p:cNvSpPr/>
          <p:nvPr/>
        </p:nvSpPr>
        <p:spPr>
          <a:xfrm>
            <a:off x="2649637" y="4948500"/>
            <a:ext cx="1616700" cy="1054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5" name="Shape 203"/>
          <p:cNvSpPr/>
          <p:nvPr/>
        </p:nvSpPr>
        <p:spPr>
          <a:xfrm>
            <a:off x="2649637" y="4608525"/>
            <a:ext cx="2103000" cy="339900"/>
          </a:xfrm>
          <a:prstGeom prst="parallelogram">
            <a:avLst>
              <a:gd name="adj" fmla="val 14102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6" name="Shape 204"/>
          <p:cNvSpPr/>
          <p:nvPr/>
        </p:nvSpPr>
        <p:spPr>
          <a:xfrm rot="-2125474">
            <a:off x="3902821" y="4879047"/>
            <a:ext cx="1201282" cy="852648"/>
          </a:xfrm>
          <a:prstGeom prst="parallelogram">
            <a:avLst>
              <a:gd name="adj" fmla="val 70851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7" name="Shape 206"/>
          <p:cNvSpPr txBox="1"/>
          <p:nvPr/>
        </p:nvSpPr>
        <p:spPr>
          <a:xfrm>
            <a:off x="1835696" y="5292999"/>
            <a:ext cx="813941" cy="409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dirty="0" smtClean="0"/>
              <a:t>180</a:t>
            </a:r>
            <a:endParaRPr lang="en-US" dirty="0"/>
          </a:p>
        </p:txBody>
      </p:sp>
      <p:sp>
        <p:nvSpPr>
          <p:cNvPr id="38" name="Shape 207"/>
          <p:cNvSpPr txBox="1"/>
          <p:nvPr/>
        </p:nvSpPr>
        <p:spPr>
          <a:xfrm>
            <a:off x="4468287" y="5702475"/>
            <a:ext cx="6849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39" name="Shape 208"/>
          <p:cNvSpPr/>
          <p:nvPr/>
        </p:nvSpPr>
        <p:spPr>
          <a:xfrm rot="-9486658" flipH="1">
            <a:off x="2096829" y="4411502"/>
            <a:ext cx="546390" cy="541822"/>
          </a:xfrm>
          <a:prstGeom prst="bentArrow">
            <a:avLst>
              <a:gd name="adj1" fmla="val 5753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0" name="Shape 209"/>
          <p:cNvSpPr txBox="1"/>
          <p:nvPr/>
        </p:nvSpPr>
        <p:spPr>
          <a:xfrm>
            <a:off x="5535824" y="4855050"/>
            <a:ext cx="2835443" cy="124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360 x 180 x 20 x 64 bits = </a:t>
            </a:r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algn="ctr" rtl="0">
              <a:spcBef>
                <a:spcPts val="0"/>
              </a:spcBef>
              <a:buNone/>
            </a:pPr>
            <a:r>
              <a:rPr lang="en-US" b="1" dirty="0" smtClean="0"/>
              <a:t>10,04 MB</a:t>
            </a:r>
            <a:endParaRPr lang="en-US" b="1" dirty="0"/>
          </a:p>
        </p:txBody>
      </p:sp>
      <p:sp>
        <p:nvSpPr>
          <p:cNvPr id="41" name="Shape 205"/>
          <p:cNvSpPr txBox="1"/>
          <p:nvPr/>
        </p:nvSpPr>
        <p:spPr>
          <a:xfrm>
            <a:off x="3106237" y="6002775"/>
            <a:ext cx="703500" cy="36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dirty="0" smtClean="0"/>
              <a:t>360</a:t>
            </a:r>
            <a:endParaRPr lang="en-US" dirty="0"/>
          </a:p>
        </p:txBody>
      </p:sp>
      <p:sp>
        <p:nvSpPr>
          <p:cNvPr id="5" name="4 CuadroTexto"/>
          <p:cNvSpPr txBox="1"/>
          <p:nvPr/>
        </p:nvSpPr>
        <p:spPr>
          <a:xfrm>
            <a:off x="452469" y="1090724"/>
            <a:ext cx="188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Property of Space</a:t>
            </a:r>
            <a:endParaRPr lang="en-US" b="1" dirty="0"/>
          </a:p>
        </p:txBody>
      </p:sp>
      <p:sp>
        <p:nvSpPr>
          <p:cNvPr id="44" name="43 CuadroTexto"/>
          <p:cNvSpPr txBox="1"/>
          <p:nvPr/>
        </p:nvSpPr>
        <p:spPr>
          <a:xfrm>
            <a:off x="5005629" y="1090724"/>
            <a:ext cx="232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Fuzzy Linguistic Values</a:t>
            </a:r>
            <a:endParaRPr lang="en-US" b="1" dirty="0"/>
          </a:p>
        </p:txBody>
      </p:sp>
      <p:sp>
        <p:nvSpPr>
          <p:cNvPr id="45" name="44 CuadroTexto"/>
          <p:cNvSpPr txBox="1"/>
          <p:nvPr/>
        </p:nvSpPr>
        <p:spPr>
          <a:xfrm>
            <a:off x="381067" y="4302169"/>
            <a:ext cx="1454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Membership </a:t>
            </a:r>
          </a:p>
          <a:p>
            <a:r>
              <a:rPr lang="en-US" b="1" dirty="0" smtClean="0"/>
              <a:t>Raster Tiles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28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 4: </a:t>
            </a:r>
            <a:r>
              <a:rPr lang="en-US" dirty="0"/>
              <a:t>Keyword-Based Search over Environmental Data </a:t>
            </a:r>
            <a:r>
              <a:rPr lang="en-US" dirty="0" smtClean="0"/>
              <a:t>Sources (4/6)</a:t>
            </a:r>
            <a:endParaRPr lang="en-US" dirty="0"/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60127"/>
            <a:ext cx="5058434" cy="3554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/datosred/modelos/mohid/r0/00/anim_mohid_d95_temp_sfc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1" y="1052736"/>
            <a:ext cx="2719446" cy="20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/datosred/modelos/wrf_arw_det/r0/00/anim_wrf_arw_det_d31_temp_sfc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073" y="1196752"/>
            <a:ext cx="2432330" cy="182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/datosred/modelos/wrf_arw_det/r0/00/anim_wrf_arw_det_d31_vento_sfc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00703"/>
            <a:ext cx="2700572" cy="20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Nube"/>
          <p:cNvSpPr/>
          <p:nvPr/>
        </p:nvSpPr>
        <p:spPr>
          <a:xfrm>
            <a:off x="6155396" y="3645024"/>
            <a:ext cx="2988604" cy="2309018"/>
          </a:xfrm>
          <a:prstGeom prst="cloud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Spatial and Temporal</a:t>
            </a:r>
          </a:p>
          <a:p>
            <a:pPr algn="ctr"/>
            <a:r>
              <a:rPr lang="en-US" sz="2000" b="1" dirty="0" smtClean="0"/>
              <a:t>Multiresolution</a:t>
            </a:r>
          </a:p>
          <a:p>
            <a:pPr algn="ctr"/>
            <a:r>
              <a:rPr lang="en-US" sz="2000" b="1" dirty="0" smtClean="0"/>
              <a:t>Pyramids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175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 4: </a:t>
            </a:r>
            <a:r>
              <a:rPr lang="en-US" dirty="0"/>
              <a:t>Keyword-Based Search over Environmental Data </a:t>
            </a:r>
            <a:r>
              <a:rPr lang="en-US" dirty="0" smtClean="0"/>
              <a:t>Sources (5/6)</a:t>
            </a:r>
            <a:endParaRPr lang="en-US" dirty="0"/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0" y="1124744"/>
            <a:ext cx="7924842" cy="261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61048"/>
            <a:ext cx="3456384" cy="295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Nube"/>
          <p:cNvSpPr/>
          <p:nvPr/>
        </p:nvSpPr>
        <p:spPr>
          <a:xfrm>
            <a:off x="395536" y="4005064"/>
            <a:ext cx="2988604" cy="2309018"/>
          </a:xfrm>
          <a:prstGeom prst="cloud">
            <a:avLst/>
          </a:prstGeom>
          <a:solidFill>
            <a:srgbClr val="F66025"/>
          </a:solidFill>
          <a:ln>
            <a:solidFill>
              <a:srgbClr val="F66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Harmonized Vocabulary</a:t>
            </a:r>
          </a:p>
          <a:p>
            <a:pPr algn="ctr"/>
            <a:r>
              <a:rPr lang="en-US" sz="2000" b="1" dirty="0" smtClean="0"/>
              <a:t>+</a:t>
            </a:r>
          </a:p>
          <a:p>
            <a:pPr algn="ctr"/>
            <a:r>
              <a:rPr lang="en-US" sz="2000" b="1" dirty="0" smtClean="0"/>
              <a:t>Index Structure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00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 4: </a:t>
            </a:r>
            <a:r>
              <a:rPr lang="en-US" dirty="0"/>
              <a:t>Keyword-Based Search over Environmental Data </a:t>
            </a:r>
            <a:r>
              <a:rPr lang="en-US" dirty="0" smtClean="0"/>
              <a:t>Sources (6/6)</a:t>
            </a:r>
            <a:endParaRPr lang="en-US" dirty="0"/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Examples of ongoing work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0834"/>
            <a:ext cx="8784976" cy="569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68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New Applications (3/3)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-108520" y="1477977"/>
            <a:ext cx="6552728" cy="438855"/>
          </a:xfrm>
          <a:prstGeom prst="roundRect">
            <a:avLst>
              <a:gd name="adj" fmla="val 23230"/>
            </a:avLst>
          </a:prstGeom>
          <a:solidFill>
            <a:srgbClr val="F36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/>
            <a:r>
              <a:rPr lang="en-US" sz="2400" b="1" cap="small" dirty="0">
                <a:solidFill>
                  <a:schemeClr val="bg1"/>
                </a:solidFill>
                <a:latin typeface="Droid Sans"/>
              </a:rPr>
              <a:t>Volunteered geographic information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8741"/>
            <a:ext cx="8820472" cy="480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32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Semantic Keyword-based Search on Geospatial Data </a:t>
            </a:r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11" name="10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 err="1" smtClean="0"/>
              <a:t>Thank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!</a:t>
            </a:r>
            <a:endParaRPr lang="es-ES_tradnl" dirty="0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dirty="0"/>
              <a:t>https://citius.usc.es/equipo/persoal-adscrito/jose-ramon-rios-viqueira</a:t>
            </a:r>
            <a:endParaRPr lang="es-ES" dirty="0" smtClean="0"/>
          </a:p>
          <a:p>
            <a:r>
              <a:rPr lang="es-ES" dirty="0" smtClean="0"/>
              <a:t>jrr.viqueira@usc.es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01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4188</TotalTime>
  <Words>4785</Words>
  <Application>Microsoft Office PowerPoint</Application>
  <PresentationFormat>Presentación en pantalla (4:3)</PresentationFormat>
  <Paragraphs>1053</Paragraphs>
  <Slides>90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90</vt:i4>
      </vt:variant>
    </vt:vector>
  </HeadingPairs>
  <TitlesOfParts>
    <vt:vector size="9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felix</dc:creator>
  <cp:lastModifiedBy>jrr.viqueira</cp:lastModifiedBy>
  <cp:revision>334</cp:revision>
  <dcterms:created xsi:type="dcterms:W3CDTF">2013-04-29T16:34:58Z</dcterms:created>
  <dcterms:modified xsi:type="dcterms:W3CDTF">2017-08-23T12:53:01Z</dcterms:modified>
</cp:coreProperties>
</file>