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67"/>
  </p:notesMasterIdLst>
  <p:handoutMasterIdLst>
    <p:handoutMasterId r:id="rId68"/>
  </p:handoutMasterIdLst>
  <p:sldIdLst>
    <p:sldId id="256" r:id="rId2"/>
    <p:sldId id="259" r:id="rId3"/>
    <p:sldId id="260" r:id="rId4"/>
    <p:sldId id="261" r:id="rId5"/>
    <p:sldId id="262" r:id="rId6"/>
    <p:sldId id="263" r:id="rId7"/>
    <p:sldId id="266" r:id="rId8"/>
    <p:sldId id="265" r:id="rId9"/>
    <p:sldId id="267" r:id="rId10"/>
    <p:sldId id="264" r:id="rId11"/>
    <p:sldId id="268" r:id="rId12"/>
    <p:sldId id="269" r:id="rId13"/>
    <p:sldId id="271" r:id="rId14"/>
    <p:sldId id="270" r:id="rId15"/>
    <p:sldId id="272" r:id="rId16"/>
    <p:sldId id="309" r:id="rId17"/>
    <p:sldId id="273" r:id="rId18"/>
    <p:sldId id="274" r:id="rId19"/>
    <p:sldId id="316" r:id="rId20"/>
    <p:sldId id="275" r:id="rId21"/>
    <p:sldId id="283" r:id="rId22"/>
    <p:sldId id="314" r:id="rId23"/>
    <p:sldId id="319" r:id="rId24"/>
    <p:sldId id="320" r:id="rId25"/>
    <p:sldId id="321" r:id="rId26"/>
    <p:sldId id="322" r:id="rId27"/>
    <p:sldId id="284" r:id="rId28"/>
    <p:sldId id="285" r:id="rId29"/>
    <p:sldId id="286" r:id="rId30"/>
    <p:sldId id="287" r:id="rId31"/>
    <p:sldId id="288" r:id="rId32"/>
    <p:sldId id="289" r:id="rId33"/>
    <p:sldId id="290" r:id="rId34"/>
    <p:sldId id="291" r:id="rId35"/>
    <p:sldId id="313" r:id="rId36"/>
    <p:sldId id="312" r:id="rId37"/>
    <p:sldId id="276" r:id="rId38"/>
    <p:sldId id="280" r:id="rId39"/>
    <p:sldId id="293" r:id="rId40"/>
    <p:sldId id="292" r:id="rId41"/>
    <p:sldId id="296" r:id="rId42"/>
    <p:sldId id="294" r:id="rId43"/>
    <p:sldId id="295" r:id="rId44"/>
    <p:sldId id="297" r:id="rId45"/>
    <p:sldId id="282" r:id="rId46"/>
    <p:sldId id="298" r:id="rId47"/>
    <p:sldId id="277" r:id="rId48"/>
    <p:sldId id="299" r:id="rId49"/>
    <p:sldId id="300" r:id="rId50"/>
    <p:sldId id="301" r:id="rId51"/>
    <p:sldId id="304" r:id="rId52"/>
    <p:sldId id="303" r:id="rId53"/>
    <p:sldId id="305" r:id="rId54"/>
    <p:sldId id="302" r:id="rId55"/>
    <p:sldId id="278" r:id="rId56"/>
    <p:sldId id="306" r:id="rId57"/>
    <p:sldId id="307" r:id="rId58"/>
    <p:sldId id="308" r:id="rId59"/>
    <p:sldId id="279" r:id="rId60"/>
    <p:sldId id="323" r:id="rId61"/>
    <p:sldId id="311" r:id="rId62"/>
    <p:sldId id="325" r:id="rId63"/>
    <p:sldId id="310" r:id="rId64"/>
    <p:sldId id="324" r:id="rId65"/>
    <p:sldId id="318"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36">
          <p15:clr>
            <a:srgbClr val="A4A3A4"/>
          </p15:clr>
        </p15:guide>
        <p15:guide id="2" pos="40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1B00"/>
    <a:srgbClr val="59358A"/>
    <a:srgbClr val="ECF4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1" autoAdjust="0"/>
    <p:restoredTop sz="78835" autoAdjust="0"/>
  </p:normalViewPr>
  <p:slideViewPr>
    <p:cSldViewPr snapToGrid="0" showGuides="1">
      <p:cViewPr varScale="1">
        <p:scale>
          <a:sx n="92" d="100"/>
          <a:sy n="92" d="100"/>
        </p:scale>
        <p:origin x="2344" y="184"/>
      </p:cViewPr>
      <p:guideLst>
        <p:guide orient="horz" pos="1836"/>
        <p:guide pos="40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9" d="100"/>
          <a:sy n="89" d="100"/>
        </p:scale>
        <p:origin x="263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eremy:Dropbox:Viva%20presentation:sourc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eremy:Dropbox:Viva%20presentation:sourc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Sheet1!$B$10</c:f>
              <c:strCache>
                <c:ptCount val="1"/>
                <c:pt idx="0">
                  <c:v>Naïve</c:v>
                </c:pt>
              </c:strCache>
            </c:strRef>
          </c:tx>
          <c:spPr>
            <a:solidFill>
              <a:schemeClr val="accent1"/>
            </a:solidFill>
          </c:spPr>
          <c:invertIfNegative val="0"/>
          <c:cat>
            <c:strRef>
              <c:f>Sheet1!$C$9:$H$9</c:f>
              <c:strCache>
                <c:ptCount val="6"/>
                <c:pt idx="0">
                  <c:v>75K</c:v>
                </c:pt>
                <c:pt idx="1">
                  <c:v>270K</c:v>
                </c:pt>
                <c:pt idx="2">
                  <c:v>1M</c:v>
                </c:pt>
                <c:pt idx="3">
                  <c:v>2M</c:v>
                </c:pt>
                <c:pt idx="4">
                  <c:v>15M</c:v>
                </c:pt>
                <c:pt idx="5">
                  <c:v>100M</c:v>
                </c:pt>
              </c:strCache>
            </c:strRef>
          </c:cat>
          <c:val>
            <c:numRef>
              <c:f>Sheet1!$C$10:$H$10</c:f>
              <c:numCache>
                <c:formatCode>General</c:formatCode>
                <c:ptCount val="6"/>
                <c:pt idx="0">
                  <c:v>1161.64</c:v>
                </c:pt>
                <c:pt idx="1">
                  <c:v>7703.37</c:v>
                </c:pt>
                <c:pt idx="2">
                  <c:v>100000.0</c:v>
                </c:pt>
                <c:pt idx="3">
                  <c:v>100000.0</c:v>
                </c:pt>
                <c:pt idx="4">
                  <c:v>100000.0</c:v>
                </c:pt>
                <c:pt idx="5">
                  <c:v>100000.0</c:v>
                </c:pt>
              </c:numCache>
            </c:numRef>
          </c:val>
        </c:ser>
        <c:ser>
          <c:idx val="1"/>
          <c:order val="1"/>
          <c:tx>
            <c:strRef>
              <c:f>Sheet1!$B$11</c:f>
              <c:strCache>
                <c:ptCount val="1"/>
                <c:pt idx="0">
                  <c:v>Reservoir</c:v>
                </c:pt>
              </c:strCache>
            </c:strRef>
          </c:tx>
          <c:spPr>
            <a:pattFill prst="smGrid">
              <a:fgClr>
                <a:schemeClr val="accent1"/>
              </a:fgClr>
              <a:bgClr>
                <a:schemeClr val="bg1"/>
              </a:bgClr>
            </a:pattFill>
          </c:spPr>
          <c:invertIfNegative val="0"/>
          <c:cat>
            <c:strRef>
              <c:f>Sheet1!$C$9:$H$9</c:f>
              <c:strCache>
                <c:ptCount val="6"/>
                <c:pt idx="0">
                  <c:v>75K</c:v>
                </c:pt>
                <c:pt idx="1">
                  <c:v>270K</c:v>
                </c:pt>
                <c:pt idx="2">
                  <c:v>1M</c:v>
                </c:pt>
                <c:pt idx="3">
                  <c:v>2M</c:v>
                </c:pt>
                <c:pt idx="4">
                  <c:v>15M</c:v>
                </c:pt>
                <c:pt idx="5">
                  <c:v>100M</c:v>
                </c:pt>
              </c:strCache>
            </c:strRef>
          </c:cat>
          <c:val>
            <c:numRef>
              <c:f>Sheet1!$C$11:$H$11</c:f>
              <c:numCache>
                <c:formatCode>General</c:formatCode>
                <c:ptCount val="6"/>
                <c:pt idx="0">
                  <c:v>423.39</c:v>
                </c:pt>
                <c:pt idx="1">
                  <c:v>409.671</c:v>
                </c:pt>
                <c:pt idx="2">
                  <c:v>242.53</c:v>
                </c:pt>
                <c:pt idx="3">
                  <c:v>137.89</c:v>
                </c:pt>
                <c:pt idx="4">
                  <c:v>7544.9</c:v>
                </c:pt>
                <c:pt idx="5">
                  <c:v>2102.56</c:v>
                </c:pt>
              </c:numCache>
            </c:numRef>
          </c:val>
        </c:ser>
        <c:ser>
          <c:idx val="2"/>
          <c:order val="2"/>
          <c:tx>
            <c:strRef>
              <c:f>Sheet1!$B$12</c:f>
              <c:strCache>
                <c:ptCount val="1"/>
                <c:pt idx="0">
                  <c:v>Stratified</c:v>
                </c:pt>
              </c:strCache>
            </c:strRef>
          </c:tx>
          <c:spPr>
            <a:pattFill prst="lgConfetti">
              <a:fgClr>
                <a:schemeClr val="accent1"/>
              </a:fgClr>
              <a:bgClr>
                <a:schemeClr val="bg1"/>
              </a:bgClr>
            </a:pattFill>
          </c:spPr>
          <c:invertIfNegative val="0"/>
          <c:cat>
            <c:strRef>
              <c:f>Sheet1!$C$9:$H$9</c:f>
              <c:strCache>
                <c:ptCount val="6"/>
                <c:pt idx="0">
                  <c:v>75K</c:v>
                </c:pt>
                <c:pt idx="1">
                  <c:v>270K</c:v>
                </c:pt>
                <c:pt idx="2">
                  <c:v>1M</c:v>
                </c:pt>
                <c:pt idx="3">
                  <c:v>2M</c:v>
                </c:pt>
                <c:pt idx="4">
                  <c:v>15M</c:v>
                </c:pt>
                <c:pt idx="5">
                  <c:v>100M</c:v>
                </c:pt>
              </c:strCache>
            </c:strRef>
          </c:cat>
          <c:val>
            <c:numRef>
              <c:f>Sheet1!$C$12:$H$12</c:f>
              <c:numCache>
                <c:formatCode>General</c:formatCode>
                <c:ptCount val="6"/>
                <c:pt idx="0">
                  <c:v>71.07</c:v>
                </c:pt>
                <c:pt idx="1">
                  <c:v>242.15</c:v>
                </c:pt>
                <c:pt idx="2">
                  <c:v>163.6</c:v>
                </c:pt>
                <c:pt idx="3">
                  <c:v>141.6</c:v>
                </c:pt>
                <c:pt idx="4">
                  <c:v>282.02</c:v>
                </c:pt>
                <c:pt idx="5">
                  <c:v>2538.54</c:v>
                </c:pt>
              </c:numCache>
            </c:numRef>
          </c:val>
        </c:ser>
        <c:dLbls>
          <c:showLegendKey val="0"/>
          <c:showVal val="0"/>
          <c:showCatName val="0"/>
          <c:showSerName val="0"/>
          <c:showPercent val="0"/>
          <c:showBubbleSize val="0"/>
        </c:dLbls>
        <c:gapWidth val="150"/>
        <c:axId val="1464329200"/>
        <c:axId val="1464332592"/>
      </c:barChart>
      <c:catAx>
        <c:axId val="1464329200"/>
        <c:scaling>
          <c:orientation val="minMax"/>
        </c:scaling>
        <c:delete val="0"/>
        <c:axPos val="b"/>
        <c:title>
          <c:tx>
            <c:rich>
              <a:bodyPr/>
              <a:lstStyle/>
              <a:p>
                <a:pPr>
                  <a:defRPr/>
                </a:pPr>
                <a:r>
                  <a:rPr lang="en-US" sz="1800" b="1" i="0" baseline="0">
                    <a:effectLst/>
                  </a:rPr>
                  <a:t>Dataset Size in Triples</a:t>
                </a:r>
                <a:endParaRPr lang="en-US">
                  <a:effectLst/>
                </a:endParaRPr>
              </a:p>
            </c:rich>
          </c:tx>
          <c:layout/>
          <c:overlay val="0"/>
        </c:title>
        <c:numFmt formatCode="General" sourceLinked="0"/>
        <c:majorTickMark val="out"/>
        <c:minorTickMark val="none"/>
        <c:tickLblPos val="nextTo"/>
        <c:txPr>
          <a:bodyPr/>
          <a:lstStyle/>
          <a:p>
            <a:pPr>
              <a:defRPr sz="1400"/>
            </a:pPr>
            <a:endParaRPr lang="en-US"/>
          </a:p>
        </c:txPr>
        <c:crossAx val="1464332592"/>
        <c:crosses val="autoZero"/>
        <c:auto val="1"/>
        <c:lblAlgn val="ctr"/>
        <c:lblOffset val="100"/>
        <c:noMultiLvlLbl val="0"/>
      </c:catAx>
      <c:valAx>
        <c:axId val="1464332592"/>
        <c:scaling>
          <c:logBase val="10.0"/>
          <c:orientation val="minMax"/>
        </c:scaling>
        <c:delete val="0"/>
        <c:axPos val="l"/>
        <c:majorGridlines/>
        <c:title>
          <c:tx>
            <c:rich>
              <a:bodyPr rot="-5400000" vert="horz"/>
              <a:lstStyle/>
              <a:p>
                <a:pPr>
                  <a:defRPr/>
                </a:pPr>
                <a:r>
                  <a:rPr lang="en-US" sz="1800" b="1" i="0" baseline="0">
                    <a:effectLst/>
                  </a:rPr>
                  <a:t>Logarithmic Time in Seconds</a:t>
                </a:r>
                <a:endParaRPr lang="en-US">
                  <a:effectLst/>
                </a:endParaRPr>
              </a:p>
            </c:rich>
          </c:tx>
          <c:layout/>
          <c:overlay val="0"/>
        </c:title>
        <c:numFmt formatCode="General" sourceLinked="1"/>
        <c:majorTickMark val="out"/>
        <c:minorTickMark val="none"/>
        <c:tickLblPos val="nextTo"/>
        <c:txPr>
          <a:bodyPr/>
          <a:lstStyle/>
          <a:p>
            <a:pPr>
              <a:defRPr sz="1400"/>
            </a:pPr>
            <a:endParaRPr lang="en-US"/>
          </a:p>
        </c:txPr>
        <c:crossAx val="146432920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C0504D"/>
            </a:solidFill>
          </c:spPr>
          <c:invertIfNegative val="0"/>
          <c:cat>
            <c:strRef>
              <c:f>Sheet1!$C$16:$H$16</c:f>
              <c:strCache>
                <c:ptCount val="6"/>
                <c:pt idx="0">
                  <c:v>75K</c:v>
                </c:pt>
                <c:pt idx="1">
                  <c:v>270K</c:v>
                </c:pt>
                <c:pt idx="2">
                  <c:v>1M</c:v>
                </c:pt>
                <c:pt idx="3">
                  <c:v>2M</c:v>
                </c:pt>
                <c:pt idx="4">
                  <c:v>15M</c:v>
                </c:pt>
                <c:pt idx="5">
                  <c:v>100M</c:v>
                </c:pt>
              </c:strCache>
            </c:strRef>
          </c:cat>
          <c:val>
            <c:numRef>
              <c:f>Sheet1!$C$17:$H$17</c:f>
              <c:numCache>
                <c:formatCode>General</c:formatCode>
                <c:ptCount val="6"/>
                <c:pt idx="0">
                  <c:v>81.33</c:v>
                </c:pt>
                <c:pt idx="1">
                  <c:v>375.87</c:v>
                </c:pt>
                <c:pt idx="2">
                  <c:v>7366.22</c:v>
                </c:pt>
                <c:pt idx="3">
                  <c:v>96511.33</c:v>
                </c:pt>
                <c:pt idx="4">
                  <c:v>100000.0</c:v>
                </c:pt>
                <c:pt idx="5">
                  <c:v>100000.0</c:v>
                </c:pt>
              </c:numCache>
            </c:numRef>
          </c:val>
        </c:ser>
        <c:ser>
          <c:idx val="1"/>
          <c:order val="1"/>
          <c:spPr>
            <a:pattFill prst="smGrid">
              <a:fgClr>
                <a:srgbClr val="C0504D"/>
              </a:fgClr>
              <a:bgClr>
                <a:schemeClr val="bg1"/>
              </a:bgClr>
            </a:pattFill>
          </c:spPr>
          <c:invertIfNegative val="0"/>
          <c:cat>
            <c:strRef>
              <c:f>Sheet1!$C$16:$H$16</c:f>
              <c:strCache>
                <c:ptCount val="6"/>
                <c:pt idx="0">
                  <c:v>75K</c:v>
                </c:pt>
                <c:pt idx="1">
                  <c:v>270K</c:v>
                </c:pt>
                <c:pt idx="2">
                  <c:v>1M</c:v>
                </c:pt>
                <c:pt idx="3">
                  <c:v>2M</c:v>
                </c:pt>
                <c:pt idx="4">
                  <c:v>15M</c:v>
                </c:pt>
                <c:pt idx="5">
                  <c:v>100M</c:v>
                </c:pt>
              </c:strCache>
            </c:strRef>
          </c:cat>
          <c:val>
            <c:numRef>
              <c:f>Sheet1!$C$18:$H$18</c:f>
              <c:numCache>
                <c:formatCode>General</c:formatCode>
                <c:ptCount val="6"/>
                <c:pt idx="0">
                  <c:v>2.21</c:v>
                </c:pt>
                <c:pt idx="1">
                  <c:v>2.98</c:v>
                </c:pt>
                <c:pt idx="2">
                  <c:v>20.275</c:v>
                </c:pt>
                <c:pt idx="3">
                  <c:v>35.38</c:v>
                </c:pt>
                <c:pt idx="4">
                  <c:v>190.705</c:v>
                </c:pt>
                <c:pt idx="5">
                  <c:v>2664.485</c:v>
                </c:pt>
              </c:numCache>
            </c:numRef>
          </c:val>
        </c:ser>
        <c:dLbls>
          <c:showLegendKey val="0"/>
          <c:showVal val="0"/>
          <c:showCatName val="0"/>
          <c:showSerName val="0"/>
          <c:showPercent val="0"/>
          <c:showBubbleSize val="0"/>
        </c:dLbls>
        <c:gapWidth val="150"/>
        <c:axId val="1464343424"/>
        <c:axId val="1463225280"/>
      </c:barChart>
      <c:catAx>
        <c:axId val="1464343424"/>
        <c:scaling>
          <c:orientation val="minMax"/>
        </c:scaling>
        <c:delete val="0"/>
        <c:axPos val="b"/>
        <c:title>
          <c:tx>
            <c:rich>
              <a:bodyPr/>
              <a:lstStyle/>
              <a:p>
                <a:pPr>
                  <a:defRPr/>
                </a:pPr>
                <a:r>
                  <a:rPr lang="en-US" sz="1800" b="1" i="0" baseline="0">
                    <a:effectLst/>
                  </a:rPr>
                  <a:t>Dataset Size in Triples</a:t>
                </a:r>
                <a:endParaRPr lang="en-US">
                  <a:effectLst/>
                </a:endParaRPr>
              </a:p>
            </c:rich>
          </c:tx>
          <c:layout/>
          <c:overlay val="0"/>
        </c:title>
        <c:numFmt formatCode="General" sourceLinked="0"/>
        <c:majorTickMark val="out"/>
        <c:minorTickMark val="none"/>
        <c:tickLblPos val="nextTo"/>
        <c:txPr>
          <a:bodyPr/>
          <a:lstStyle/>
          <a:p>
            <a:pPr>
              <a:defRPr sz="1400"/>
            </a:pPr>
            <a:endParaRPr lang="en-US"/>
          </a:p>
        </c:txPr>
        <c:crossAx val="1463225280"/>
        <c:crosses val="autoZero"/>
        <c:auto val="1"/>
        <c:lblAlgn val="ctr"/>
        <c:lblOffset val="100"/>
        <c:noMultiLvlLbl val="0"/>
      </c:catAx>
      <c:valAx>
        <c:axId val="1463225280"/>
        <c:scaling>
          <c:logBase val="10.0"/>
          <c:orientation val="minMax"/>
        </c:scaling>
        <c:delete val="0"/>
        <c:axPos val="l"/>
        <c:majorGridlines/>
        <c:title>
          <c:tx>
            <c:rich>
              <a:bodyPr rot="-5400000" vert="horz"/>
              <a:lstStyle/>
              <a:p>
                <a:pPr>
                  <a:defRPr/>
                </a:pPr>
                <a:r>
                  <a:rPr lang="en-US" sz="1800" b="1" i="0" baseline="0">
                    <a:effectLst/>
                  </a:rPr>
                  <a:t>Logarithmic Time in Seconds</a:t>
                </a:r>
                <a:endParaRPr lang="en-US">
                  <a:effectLst/>
                </a:endParaRPr>
              </a:p>
            </c:rich>
          </c:tx>
          <c:layout/>
          <c:overlay val="0"/>
        </c:title>
        <c:numFmt formatCode="General" sourceLinked="1"/>
        <c:majorTickMark val="out"/>
        <c:minorTickMark val="none"/>
        <c:tickLblPos val="nextTo"/>
        <c:txPr>
          <a:bodyPr/>
          <a:lstStyle/>
          <a:p>
            <a:pPr>
              <a:defRPr sz="1400"/>
            </a:pPr>
            <a:endParaRPr lang="en-US"/>
          </a:p>
        </c:txPr>
        <c:crossAx val="1464343424"/>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DBD896-600E-7A4C-9389-E7CDB15C9AEA}"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GB"/>
        </a:p>
      </dgm:t>
    </dgm:pt>
    <dgm:pt modelId="{8459DF06-5602-9D46-B801-6C117FA26FE1}">
      <dgm:prSet phldrT="[Text]" custT="1"/>
      <dgm:spPr/>
      <dgm:t>
        <a:bodyPr/>
        <a:lstStyle/>
        <a:p>
          <a:r>
            <a:rPr lang="en-GB" sz="1800" dirty="0" smtClean="0"/>
            <a:t>Sampling</a:t>
          </a:r>
          <a:endParaRPr lang="en-GB" sz="1800" dirty="0"/>
        </a:p>
      </dgm:t>
    </dgm:pt>
    <dgm:pt modelId="{4F78993D-1EA0-4B4A-BFB2-EF19290598C7}" type="parTrans" cxnId="{E733A7CF-D394-4C49-A343-AC58A3773A4F}">
      <dgm:prSet/>
      <dgm:spPr/>
      <dgm:t>
        <a:bodyPr/>
        <a:lstStyle/>
        <a:p>
          <a:endParaRPr lang="en-GB" sz="2400"/>
        </a:p>
      </dgm:t>
    </dgm:pt>
    <dgm:pt modelId="{B6D82E5D-BBBB-7843-9134-378405653B6F}" type="sibTrans" cxnId="{E733A7CF-D394-4C49-A343-AC58A3773A4F}">
      <dgm:prSet/>
      <dgm:spPr/>
      <dgm:t>
        <a:bodyPr/>
        <a:lstStyle/>
        <a:p>
          <a:endParaRPr lang="en-GB" sz="2400"/>
        </a:p>
      </dgm:t>
    </dgm:pt>
    <dgm:pt modelId="{00F61072-A948-914B-A06F-B87BA71B8194}">
      <dgm:prSet phldrT="[Text]" custT="1"/>
      <dgm:spPr/>
      <dgm:t>
        <a:bodyPr/>
        <a:lstStyle/>
        <a:p>
          <a:r>
            <a:rPr lang="en-GB" sz="1400" dirty="0" err="1" smtClean="0"/>
            <a:t>Dereferenceability</a:t>
          </a:r>
          <a:r>
            <a:rPr lang="en-GB" sz="1400" dirty="0" smtClean="0"/>
            <a:t> Metric</a:t>
          </a:r>
          <a:endParaRPr lang="en-GB" sz="1400" dirty="0"/>
        </a:p>
      </dgm:t>
    </dgm:pt>
    <dgm:pt modelId="{5F2F8FA4-CDC6-A845-B90C-A5AEE1D3A7A6}" type="parTrans" cxnId="{9148146F-A7AA-184F-9CA8-48E97DF26505}">
      <dgm:prSet/>
      <dgm:spPr/>
      <dgm:t>
        <a:bodyPr/>
        <a:lstStyle/>
        <a:p>
          <a:endParaRPr lang="en-GB" sz="2400"/>
        </a:p>
      </dgm:t>
    </dgm:pt>
    <dgm:pt modelId="{53B7BC60-27AF-4143-AAF2-D753509B7B13}" type="sibTrans" cxnId="{9148146F-A7AA-184F-9CA8-48E97DF26505}">
      <dgm:prSet/>
      <dgm:spPr/>
      <dgm:t>
        <a:bodyPr/>
        <a:lstStyle/>
        <a:p>
          <a:endParaRPr lang="en-GB" sz="2400"/>
        </a:p>
      </dgm:t>
    </dgm:pt>
    <dgm:pt modelId="{E5C6F838-4D93-0249-A6F4-3493523AF994}">
      <dgm:prSet phldrT="[Text]" custT="1"/>
      <dgm:spPr/>
      <dgm:t>
        <a:bodyPr/>
        <a:lstStyle/>
        <a:p>
          <a:r>
            <a:rPr lang="en-GB" sz="1400" dirty="0" smtClean="0"/>
            <a:t>Links to External Data Providers Metric</a:t>
          </a:r>
          <a:endParaRPr lang="en-GB" sz="1400" dirty="0"/>
        </a:p>
      </dgm:t>
    </dgm:pt>
    <dgm:pt modelId="{0C08B3CD-B100-6244-9652-6C4BF7FEA925}" type="parTrans" cxnId="{671F9A22-0CD6-E240-9B4C-4B48C5AE5970}">
      <dgm:prSet/>
      <dgm:spPr/>
      <dgm:t>
        <a:bodyPr/>
        <a:lstStyle/>
        <a:p>
          <a:endParaRPr lang="en-GB" sz="2400"/>
        </a:p>
      </dgm:t>
    </dgm:pt>
    <dgm:pt modelId="{18E08302-2C44-EC4B-B19B-21C3835BF6A5}" type="sibTrans" cxnId="{671F9A22-0CD6-E240-9B4C-4B48C5AE5970}">
      <dgm:prSet/>
      <dgm:spPr/>
      <dgm:t>
        <a:bodyPr/>
        <a:lstStyle/>
        <a:p>
          <a:endParaRPr lang="en-GB" sz="2400"/>
        </a:p>
      </dgm:t>
    </dgm:pt>
    <dgm:pt modelId="{61676E65-82F6-2D47-B91A-E2442A78804C}">
      <dgm:prSet phldrT="[Text]" custT="1"/>
      <dgm:spPr>
        <a:solidFill>
          <a:srgbClr val="009374"/>
        </a:solidFill>
      </dgm:spPr>
      <dgm:t>
        <a:bodyPr/>
        <a:lstStyle/>
        <a:p>
          <a:r>
            <a:rPr lang="en-GB" sz="1800" dirty="0" smtClean="0"/>
            <a:t>Bloom Filters</a:t>
          </a:r>
          <a:endParaRPr lang="en-GB" sz="1800" dirty="0"/>
        </a:p>
      </dgm:t>
    </dgm:pt>
    <dgm:pt modelId="{7703DD5F-A84B-7847-92EA-09907B88AFC7}" type="parTrans" cxnId="{AB9B7249-9DFF-1F47-B238-DACE7A7FDE89}">
      <dgm:prSet/>
      <dgm:spPr/>
      <dgm:t>
        <a:bodyPr/>
        <a:lstStyle/>
        <a:p>
          <a:endParaRPr lang="en-GB" sz="2400"/>
        </a:p>
      </dgm:t>
    </dgm:pt>
    <dgm:pt modelId="{7D99BB1F-71D4-B843-9A93-E5316C64D44E}" type="sibTrans" cxnId="{AB9B7249-9DFF-1F47-B238-DACE7A7FDE89}">
      <dgm:prSet/>
      <dgm:spPr/>
      <dgm:t>
        <a:bodyPr/>
        <a:lstStyle/>
        <a:p>
          <a:endParaRPr lang="en-GB" sz="2400"/>
        </a:p>
      </dgm:t>
    </dgm:pt>
    <dgm:pt modelId="{178696AF-5F9F-3D48-A17F-44F4C92D9C54}">
      <dgm:prSet phldrT="[Text]" custT="1"/>
      <dgm:spPr>
        <a:ln>
          <a:solidFill>
            <a:srgbClr val="009374"/>
          </a:solidFill>
        </a:ln>
      </dgm:spPr>
      <dgm:t>
        <a:bodyPr/>
        <a:lstStyle/>
        <a:p>
          <a:r>
            <a:rPr lang="en-GB" sz="1400" dirty="0" smtClean="0"/>
            <a:t>Extensional Conciseness</a:t>
          </a:r>
          <a:endParaRPr lang="en-GB" sz="1400" dirty="0"/>
        </a:p>
      </dgm:t>
    </dgm:pt>
    <dgm:pt modelId="{7077584D-7888-7B43-852E-CCE1AA2E9E31}" type="parTrans" cxnId="{93CEC4A5-5ECF-104E-9360-F60F04989AC5}">
      <dgm:prSet/>
      <dgm:spPr>
        <a:ln>
          <a:solidFill>
            <a:srgbClr val="009374"/>
          </a:solidFill>
        </a:ln>
      </dgm:spPr>
      <dgm:t>
        <a:bodyPr/>
        <a:lstStyle/>
        <a:p>
          <a:endParaRPr lang="en-GB" sz="2400"/>
        </a:p>
      </dgm:t>
    </dgm:pt>
    <dgm:pt modelId="{B167B06B-5213-F64C-99F4-98032A37BEEE}" type="sibTrans" cxnId="{93CEC4A5-5ECF-104E-9360-F60F04989AC5}">
      <dgm:prSet/>
      <dgm:spPr/>
      <dgm:t>
        <a:bodyPr/>
        <a:lstStyle/>
        <a:p>
          <a:endParaRPr lang="en-GB" sz="2400"/>
        </a:p>
      </dgm:t>
    </dgm:pt>
    <dgm:pt modelId="{3B289F12-A4AA-CA40-B19C-C12EAF333A19}" type="pres">
      <dgm:prSet presAssocID="{F7DBD896-600E-7A4C-9389-E7CDB15C9AEA}" presName="diagram" presStyleCnt="0">
        <dgm:presLayoutVars>
          <dgm:chPref val="1"/>
          <dgm:dir/>
          <dgm:animOne val="branch"/>
          <dgm:animLvl val="lvl"/>
          <dgm:resizeHandles/>
        </dgm:presLayoutVars>
      </dgm:prSet>
      <dgm:spPr/>
      <dgm:t>
        <a:bodyPr/>
        <a:lstStyle/>
        <a:p>
          <a:endParaRPr lang="en-GB"/>
        </a:p>
      </dgm:t>
    </dgm:pt>
    <dgm:pt modelId="{FC810646-C534-964E-93E1-CACCF1FF4883}" type="pres">
      <dgm:prSet presAssocID="{8459DF06-5602-9D46-B801-6C117FA26FE1}" presName="root" presStyleCnt="0"/>
      <dgm:spPr/>
    </dgm:pt>
    <dgm:pt modelId="{855E0174-ACAA-3749-9F12-1F09E9C5687B}" type="pres">
      <dgm:prSet presAssocID="{8459DF06-5602-9D46-B801-6C117FA26FE1}" presName="rootComposite" presStyleCnt="0"/>
      <dgm:spPr/>
    </dgm:pt>
    <dgm:pt modelId="{EA729240-CC12-154C-9B1E-8D9559634703}" type="pres">
      <dgm:prSet presAssocID="{8459DF06-5602-9D46-B801-6C117FA26FE1}" presName="rootText" presStyleLbl="node1" presStyleIdx="0" presStyleCnt="2"/>
      <dgm:spPr/>
      <dgm:t>
        <a:bodyPr/>
        <a:lstStyle/>
        <a:p>
          <a:endParaRPr lang="en-GB"/>
        </a:p>
      </dgm:t>
    </dgm:pt>
    <dgm:pt modelId="{ACDDF069-F259-D148-B9DB-E4355956E67E}" type="pres">
      <dgm:prSet presAssocID="{8459DF06-5602-9D46-B801-6C117FA26FE1}" presName="rootConnector" presStyleLbl="node1" presStyleIdx="0" presStyleCnt="2"/>
      <dgm:spPr/>
      <dgm:t>
        <a:bodyPr/>
        <a:lstStyle/>
        <a:p>
          <a:endParaRPr lang="en-GB"/>
        </a:p>
      </dgm:t>
    </dgm:pt>
    <dgm:pt modelId="{4584B35A-1008-3C4C-9B23-134E80DD4A60}" type="pres">
      <dgm:prSet presAssocID="{8459DF06-5602-9D46-B801-6C117FA26FE1}" presName="childShape" presStyleCnt="0"/>
      <dgm:spPr/>
    </dgm:pt>
    <dgm:pt modelId="{12E841B1-FEBD-E344-931D-4F75E499CE3E}" type="pres">
      <dgm:prSet presAssocID="{5F2F8FA4-CDC6-A845-B90C-A5AEE1D3A7A6}" presName="Name13" presStyleLbl="parChTrans1D2" presStyleIdx="0" presStyleCnt="3"/>
      <dgm:spPr/>
      <dgm:t>
        <a:bodyPr/>
        <a:lstStyle/>
        <a:p>
          <a:endParaRPr lang="en-GB"/>
        </a:p>
      </dgm:t>
    </dgm:pt>
    <dgm:pt modelId="{E0C1B5AB-F316-D448-9CFE-2146AE232DB7}" type="pres">
      <dgm:prSet presAssocID="{00F61072-A948-914B-A06F-B87BA71B8194}" presName="childText" presStyleLbl="bgAcc1" presStyleIdx="0" presStyleCnt="3" custScaleX="110171">
        <dgm:presLayoutVars>
          <dgm:bulletEnabled val="1"/>
        </dgm:presLayoutVars>
      </dgm:prSet>
      <dgm:spPr/>
      <dgm:t>
        <a:bodyPr/>
        <a:lstStyle/>
        <a:p>
          <a:endParaRPr lang="en-GB"/>
        </a:p>
      </dgm:t>
    </dgm:pt>
    <dgm:pt modelId="{03A925B0-355E-5442-A7E3-C01DC3DDB1FC}" type="pres">
      <dgm:prSet presAssocID="{0C08B3CD-B100-6244-9652-6C4BF7FEA925}" presName="Name13" presStyleLbl="parChTrans1D2" presStyleIdx="1" presStyleCnt="3"/>
      <dgm:spPr/>
      <dgm:t>
        <a:bodyPr/>
        <a:lstStyle/>
        <a:p>
          <a:endParaRPr lang="en-GB"/>
        </a:p>
      </dgm:t>
    </dgm:pt>
    <dgm:pt modelId="{AAE67DD1-7940-A849-AB05-8E6ED05BCF63}" type="pres">
      <dgm:prSet presAssocID="{E5C6F838-4D93-0249-A6F4-3493523AF994}" presName="childText" presStyleLbl="bgAcc1" presStyleIdx="1" presStyleCnt="3">
        <dgm:presLayoutVars>
          <dgm:bulletEnabled val="1"/>
        </dgm:presLayoutVars>
      </dgm:prSet>
      <dgm:spPr/>
      <dgm:t>
        <a:bodyPr/>
        <a:lstStyle/>
        <a:p>
          <a:endParaRPr lang="en-GB"/>
        </a:p>
      </dgm:t>
    </dgm:pt>
    <dgm:pt modelId="{1CE8EF76-BC67-1B44-83E2-55F828F095BA}" type="pres">
      <dgm:prSet presAssocID="{61676E65-82F6-2D47-B91A-E2442A78804C}" presName="root" presStyleCnt="0"/>
      <dgm:spPr/>
    </dgm:pt>
    <dgm:pt modelId="{E3D0DD3B-FE41-9545-A5E7-04F03F4DDE34}" type="pres">
      <dgm:prSet presAssocID="{61676E65-82F6-2D47-B91A-E2442A78804C}" presName="rootComposite" presStyleCnt="0"/>
      <dgm:spPr/>
    </dgm:pt>
    <dgm:pt modelId="{625E9A2B-EA20-9847-8F02-195FFCC68A86}" type="pres">
      <dgm:prSet presAssocID="{61676E65-82F6-2D47-B91A-E2442A78804C}" presName="rootText" presStyleLbl="node1" presStyleIdx="1" presStyleCnt="2"/>
      <dgm:spPr/>
      <dgm:t>
        <a:bodyPr/>
        <a:lstStyle/>
        <a:p>
          <a:endParaRPr lang="en-GB"/>
        </a:p>
      </dgm:t>
    </dgm:pt>
    <dgm:pt modelId="{0A053BFB-0AC1-9E43-9D62-67EBF5794CAA}" type="pres">
      <dgm:prSet presAssocID="{61676E65-82F6-2D47-B91A-E2442A78804C}" presName="rootConnector" presStyleLbl="node1" presStyleIdx="1" presStyleCnt="2"/>
      <dgm:spPr/>
      <dgm:t>
        <a:bodyPr/>
        <a:lstStyle/>
        <a:p>
          <a:endParaRPr lang="en-GB"/>
        </a:p>
      </dgm:t>
    </dgm:pt>
    <dgm:pt modelId="{3E81405E-0F26-2E4C-BC64-25E7514B8C93}" type="pres">
      <dgm:prSet presAssocID="{61676E65-82F6-2D47-B91A-E2442A78804C}" presName="childShape" presStyleCnt="0"/>
      <dgm:spPr/>
    </dgm:pt>
    <dgm:pt modelId="{566CE782-8D02-BB46-A2A8-184E49AA1210}" type="pres">
      <dgm:prSet presAssocID="{7077584D-7888-7B43-852E-CCE1AA2E9E31}" presName="Name13" presStyleLbl="parChTrans1D2" presStyleIdx="2" presStyleCnt="3"/>
      <dgm:spPr/>
      <dgm:t>
        <a:bodyPr/>
        <a:lstStyle/>
        <a:p>
          <a:endParaRPr lang="en-GB"/>
        </a:p>
      </dgm:t>
    </dgm:pt>
    <dgm:pt modelId="{EF74B858-995E-6542-8607-708254346532}" type="pres">
      <dgm:prSet presAssocID="{178696AF-5F9F-3D48-A17F-44F4C92D9C54}" presName="childText" presStyleLbl="bgAcc1" presStyleIdx="2" presStyleCnt="3">
        <dgm:presLayoutVars>
          <dgm:bulletEnabled val="1"/>
        </dgm:presLayoutVars>
      </dgm:prSet>
      <dgm:spPr/>
      <dgm:t>
        <a:bodyPr/>
        <a:lstStyle/>
        <a:p>
          <a:endParaRPr lang="en-GB"/>
        </a:p>
      </dgm:t>
    </dgm:pt>
  </dgm:ptLst>
  <dgm:cxnLst>
    <dgm:cxn modelId="{0FB92D46-FDFB-A043-AD73-487099561108}" type="presOf" srcId="{61676E65-82F6-2D47-B91A-E2442A78804C}" destId="{625E9A2B-EA20-9847-8F02-195FFCC68A86}" srcOrd="0" destOrd="0" presId="urn:microsoft.com/office/officeart/2005/8/layout/hierarchy3"/>
    <dgm:cxn modelId="{671F9A22-0CD6-E240-9B4C-4B48C5AE5970}" srcId="{8459DF06-5602-9D46-B801-6C117FA26FE1}" destId="{E5C6F838-4D93-0249-A6F4-3493523AF994}" srcOrd="1" destOrd="0" parTransId="{0C08B3CD-B100-6244-9652-6C4BF7FEA925}" sibTransId="{18E08302-2C44-EC4B-B19B-21C3835BF6A5}"/>
    <dgm:cxn modelId="{E733A7CF-D394-4C49-A343-AC58A3773A4F}" srcId="{F7DBD896-600E-7A4C-9389-E7CDB15C9AEA}" destId="{8459DF06-5602-9D46-B801-6C117FA26FE1}" srcOrd="0" destOrd="0" parTransId="{4F78993D-1EA0-4B4A-BFB2-EF19290598C7}" sibTransId="{B6D82E5D-BBBB-7843-9134-378405653B6F}"/>
    <dgm:cxn modelId="{03B1D3FC-7650-984A-A6B7-A3B1D4098D88}" type="presOf" srcId="{5F2F8FA4-CDC6-A845-B90C-A5AEE1D3A7A6}" destId="{12E841B1-FEBD-E344-931D-4F75E499CE3E}" srcOrd="0" destOrd="0" presId="urn:microsoft.com/office/officeart/2005/8/layout/hierarchy3"/>
    <dgm:cxn modelId="{0CD93912-1C06-5047-BD20-40ABEB0D331F}" type="presOf" srcId="{8459DF06-5602-9D46-B801-6C117FA26FE1}" destId="{EA729240-CC12-154C-9B1E-8D9559634703}" srcOrd="0" destOrd="0" presId="urn:microsoft.com/office/officeart/2005/8/layout/hierarchy3"/>
    <dgm:cxn modelId="{AF9D7228-1C2C-1543-8F97-1A4302361365}" type="presOf" srcId="{8459DF06-5602-9D46-B801-6C117FA26FE1}" destId="{ACDDF069-F259-D148-B9DB-E4355956E67E}" srcOrd="1" destOrd="0" presId="urn:microsoft.com/office/officeart/2005/8/layout/hierarchy3"/>
    <dgm:cxn modelId="{C0381612-373F-2142-BD58-61CB82ADB311}" type="presOf" srcId="{00F61072-A948-914B-A06F-B87BA71B8194}" destId="{E0C1B5AB-F316-D448-9CFE-2146AE232DB7}" srcOrd="0" destOrd="0" presId="urn:microsoft.com/office/officeart/2005/8/layout/hierarchy3"/>
    <dgm:cxn modelId="{9148146F-A7AA-184F-9CA8-48E97DF26505}" srcId="{8459DF06-5602-9D46-B801-6C117FA26FE1}" destId="{00F61072-A948-914B-A06F-B87BA71B8194}" srcOrd="0" destOrd="0" parTransId="{5F2F8FA4-CDC6-A845-B90C-A5AEE1D3A7A6}" sibTransId="{53B7BC60-27AF-4143-AAF2-D753509B7B13}"/>
    <dgm:cxn modelId="{C7BEFEB4-0B37-E04F-BFEE-E67FEBC82B72}" type="presOf" srcId="{F7DBD896-600E-7A4C-9389-E7CDB15C9AEA}" destId="{3B289F12-A4AA-CA40-B19C-C12EAF333A19}" srcOrd="0" destOrd="0" presId="urn:microsoft.com/office/officeart/2005/8/layout/hierarchy3"/>
    <dgm:cxn modelId="{9F399FE9-2746-124A-8BC6-E4D03DAA6F1C}" type="presOf" srcId="{0C08B3CD-B100-6244-9652-6C4BF7FEA925}" destId="{03A925B0-355E-5442-A7E3-C01DC3DDB1FC}" srcOrd="0" destOrd="0" presId="urn:microsoft.com/office/officeart/2005/8/layout/hierarchy3"/>
    <dgm:cxn modelId="{7BCAA8A8-4317-7943-A966-6E511D89BD14}" type="presOf" srcId="{E5C6F838-4D93-0249-A6F4-3493523AF994}" destId="{AAE67DD1-7940-A849-AB05-8E6ED05BCF63}" srcOrd="0" destOrd="0" presId="urn:microsoft.com/office/officeart/2005/8/layout/hierarchy3"/>
    <dgm:cxn modelId="{226C2C25-5D0E-E24B-AC75-ADC9F856DFD8}" type="presOf" srcId="{7077584D-7888-7B43-852E-CCE1AA2E9E31}" destId="{566CE782-8D02-BB46-A2A8-184E49AA1210}" srcOrd="0" destOrd="0" presId="urn:microsoft.com/office/officeart/2005/8/layout/hierarchy3"/>
    <dgm:cxn modelId="{93CEC4A5-5ECF-104E-9360-F60F04989AC5}" srcId="{61676E65-82F6-2D47-B91A-E2442A78804C}" destId="{178696AF-5F9F-3D48-A17F-44F4C92D9C54}" srcOrd="0" destOrd="0" parTransId="{7077584D-7888-7B43-852E-CCE1AA2E9E31}" sibTransId="{B167B06B-5213-F64C-99F4-98032A37BEEE}"/>
    <dgm:cxn modelId="{F5E947C1-BD7D-C640-A2C8-E6D1A1A0F4CE}" type="presOf" srcId="{61676E65-82F6-2D47-B91A-E2442A78804C}" destId="{0A053BFB-0AC1-9E43-9D62-67EBF5794CAA}" srcOrd="1" destOrd="0" presId="urn:microsoft.com/office/officeart/2005/8/layout/hierarchy3"/>
    <dgm:cxn modelId="{AB9B7249-9DFF-1F47-B238-DACE7A7FDE89}" srcId="{F7DBD896-600E-7A4C-9389-E7CDB15C9AEA}" destId="{61676E65-82F6-2D47-B91A-E2442A78804C}" srcOrd="1" destOrd="0" parTransId="{7703DD5F-A84B-7847-92EA-09907B88AFC7}" sibTransId="{7D99BB1F-71D4-B843-9A93-E5316C64D44E}"/>
    <dgm:cxn modelId="{52C792B9-6E34-1F45-BF3D-413A5F9F5DE3}" type="presOf" srcId="{178696AF-5F9F-3D48-A17F-44F4C92D9C54}" destId="{EF74B858-995E-6542-8607-708254346532}" srcOrd="0" destOrd="0" presId="urn:microsoft.com/office/officeart/2005/8/layout/hierarchy3"/>
    <dgm:cxn modelId="{05C3AAC7-38EC-804B-B68A-62DB3C2F0954}" type="presParOf" srcId="{3B289F12-A4AA-CA40-B19C-C12EAF333A19}" destId="{FC810646-C534-964E-93E1-CACCF1FF4883}" srcOrd="0" destOrd="0" presId="urn:microsoft.com/office/officeart/2005/8/layout/hierarchy3"/>
    <dgm:cxn modelId="{D7700FEB-8A88-2A48-80B0-A95D01EA74A8}" type="presParOf" srcId="{FC810646-C534-964E-93E1-CACCF1FF4883}" destId="{855E0174-ACAA-3749-9F12-1F09E9C5687B}" srcOrd="0" destOrd="0" presId="urn:microsoft.com/office/officeart/2005/8/layout/hierarchy3"/>
    <dgm:cxn modelId="{FC2637EE-F197-4348-8737-AE83B222D7A1}" type="presParOf" srcId="{855E0174-ACAA-3749-9F12-1F09E9C5687B}" destId="{EA729240-CC12-154C-9B1E-8D9559634703}" srcOrd="0" destOrd="0" presId="urn:microsoft.com/office/officeart/2005/8/layout/hierarchy3"/>
    <dgm:cxn modelId="{A7AE2F1D-9F96-0544-9C91-2A832FFD2862}" type="presParOf" srcId="{855E0174-ACAA-3749-9F12-1F09E9C5687B}" destId="{ACDDF069-F259-D148-B9DB-E4355956E67E}" srcOrd="1" destOrd="0" presId="urn:microsoft.com/office/officeart/2005/8/layout/hierarchy3"/>
    <dgm:cxn modelId="{48D452BA-DA94-F548-9A70-D7993F48B32C}" type="presParOf" srcId="{FC810646-C534-964E-93E1-CACCF1FF4883}" destId="{4584B35A-1008-3C4C-9B23-134E80DD4A60}" srcOrd="1" destOrd="0" presId="urn:microsoft.com/office/officeart/2005/8/layout/hierarchy3"/>
    <dgm:cxn modelId="{98B90320-218C-4E44-B5D9-A33872C61C99}" type="presParOf" srcId="{4584B35A-1008-3C4C-9B23-134E80DD4A60}" destId="{12E841B1-FEBD-E344-931D-4F75E499CE3E}" srcOrd="0" destOrd="0" presId="urn:microsoft.com/office/officeart/2005/8/layout/hierarchy3"/>
    <dgm:cxn modelId="{E49D2943-4821-3742-A678-013948BEF50D}" type="presParOf" srcId="{4584B35A-1008-3C4C-9B23-134E80DD4A60}" destId="{E0C1B5AB-F316-D448-9CFE-2146AE232DB7}" srcOrd="1" destOrd="0" presId="urn:microsoft.com/office/officeart/2005/8/layout/hierarchy3"/>
    <dgm:cxn modelId="{27792741-E5C9-154B-ACF8-CD143F3FCE4C}" type="presParOf" srcId="{4584B35A-1008-3C4C-9B23-134E80DD4A60}" destId="{03A925B0-355E-5442-A7E3-C01DC3DDB1FC}" srcOrd="2" destOrd="0" presId="urn:microsoft.com/office/officeart/2005/8/layout/hierarchy3"/>
    <dgm:cxn modelId="{17AE1E63-891C-3444-A41E-223B7A60746D}" type="presParOf" srcId="{4584B35A-1008-3C4C-9B23-134E80DD4A60}" destId="{AAE67DD1-7940-A849-AB05-8E6ED05BCF63}" srcOrd="3" destOrd="0" presId="urn:microsoft.com/office/officeart/2005/8/layout/hierarchy3"/>
    <dgm:cxn modelId="{4F0A626B-E416-6C4F-AA04-20D83E5D463F}" type="presParOf" srcId="{3B289F12-A4AA-CA40-B19C-C12EAF333A19}" destId="{1CE8EF76-BC67-1B44-83E2-55F828F095BA}" srcOrd="1" destOrd="0" presId="urn:microsoft.com/office/officeart/2005/8/layout/hierarchy3"/>
    <dgm:cxn modelId="{3F5E5F78-5D38-9E4C-BEE8-12AA031A6AD8}" type="presParOf" srcId="{1CE8EF76-BC67-1B44-83E2-55F828F095BA}" destId="{E3D0DD3B-FE41-9545-A5E7-04F03F4DDE34}" srcOrd="0" destOrd="0" presId="urn:microsoft.com/office/officeart/2005/8/layout/hierarchy3"/>
    <dgm:cxn modelId="{E3C3F942-2295-B345-99B9-64E2344490A4}" type="presParOf" srcId="{E3D0DD3B-FE41-9545-A5E7-04F03F4DDE34}" destId="{625E9A2B-EA20-9847-8F02-195FFCC68A86}" srcOrd="0" destOrd="0" presId="urn:microsoft.com/office/officeart/2005/8/layout/hierarchy3"/>
    <dgm:cxn modelId="{0C634738-8B3D-BD45-B30D-3CC59B3755B3}" type="presParOf" srcId="{E3D0DD3B-FE41-9545-A5E7-04F03F4DDE34}" destId="{0A053BFB-0AC1-9E43-9D62-67EBF5794CAA}" srcOrd="1" destOrd="0" presId="urn:microsoft.com/office/officeart/2005/8/layout/hierarchy3"/>
    <dgm:cxn modelId="{88CA5AAE-3A56-6C4F-AF4A-7447402D07B9}" type="presParOf" srcId="{1CE8EF76-BC67-1B44-83E2-55F828F095BA}" destId="{3E81405E-0F26-2E4C-BC64-25E7514B8C93}" srcOrd="1" destOrd="0" presId="urn:microsoft.com/office/officeart/2005/8/layout/hierarchy3"/>
    <dgm:cxn modelId="{F715E82E-D5D0-3042-9D5F-D812B234C715}" type="presParOf" srcId="{3E81405E-0F26-2E4C-BC64-25E7514B8C93}" destId="{566CE782-8D02-BB46-A2A8-184E49AA1210}" srcOrd="0" destOrd="0" presId="urn:microsoft.com/office/officeart/2005/8/layout/hierarchy3"/>
    <dgm:cxn modelId="{9B3F3542-7703-CF4B-A68C-90CAE0D7AECF}" type="presParOf" srcId="{3E81405E-0F26-2E4C-BC64-25E7514B8C93}" destId="{EF74B858-995E-6542-8607-70825434653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729240-CC12-154C-9B1E-8D9559634703}">
      <dsp:nvSpPr>
        <dsp:cNvPr id="0" name=""/>
        <dsp:cNvSpPr/>
      </dsp:nvSpPr>
      <dsp:spPr>
        <a:xfrm>
          <a:off x="1294964" y="3100"/>
          <a:ext cx="2100522" cy="10502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GB" sz="1800" kern="1200" dirty="0" smtClean="0"/>
            <a:t>Sampling</a:t>
          </a:r>
          <a:endParaRPr lang="en-GB" sz="1800" kern="1200" dirty="0"/>
        </a:p>
      </dsp:txBody>
      <dsp:txXfrm>
        <a:off x="1325725" y="33861"/>
        <a:ext cx="2039000" cy="988739"/>
      </dsp:txXfrm>
    </dsp:sp>
    <dsp:sp modelId="{12E841B1-FEBD-E344-931D-4F75E499CE3E}">
      <dsp:nvSpPr>
        <dsp:cNvPr id="0" name=""/>
        <dsp:cNvSpPr/>
      </dsp:nvSpPr>
      <dsp:spPr>
        <a:xfrm>
          <a:off x="1505017" y="1053361"/>
          <a:ext cx="210052" cy="787695"/>
        </a:xfrm>
        <a:custGeom>
          <a:avLst/>
          <a:gdLst/>
          <a:ahLst/>
          <a:cxnLst/>
          <a:rect l="0" t="0" r="0" b="0"/>
          <a:pathLst>
            <a:path>
              <a:moveTo>
                <a:pt x="0" y="0"/>
              </a:moveTo>
              <a:lnTo>
                <a:pt x="0" y="787695"/>
              </a:lnTo>
              <a:lnTo>
                <a:pt x="210052" y="7876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C1B5AB-F316-D448-9CFE-2146AE232DB7}">
      <dsp:nvSpPr>
        <dsp:cNvPr id="0" name=""/>
        <dsp:cNvSpPr/>
      </dsp:nvSpPr>
      <dsp:spPr>
        <a:xfrm>
          <a:off x="1715069" y="1315926"/>
          <a:ext cx="1851333" cy="10502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GB" sz="1400" kern="1200" dirty="0" err="1" smtClean="0"/>
            <a:t>Dereferenceability</a:t>
          </a:r>
          <a:r>
            <a:rPr lang="en-GB" sz="1400" kern="1200" dirty="0" smtClean="0"/>
            <a:t> Metric</a:t>
          </a:r>
          <a:endParaRPr lang="en-GB" sz="1400" kern="1200" dirty="0"/>
        </a:p>
      </dsp:txBody>
      <dsp:txXfrm>
        <a:off x="1745830" y="1346687"/>
        <a:ext cx="1789811" cy="988739"/>
      </dsp:txXfrm>
    </dsp:sp>
    <dsp:sp modelId="{03A925B0-355E-5442-A7E3-C01DC3DDB1FC}">
      <dsp:nvSpPr>
        <dsp:cNvPr id="0" name=""/>
        <dsp:cNvSpPr/>
      </dsp:nvSpPr>
      <dsp:spPr>
        <a:xfrm>
          <a:off x="1505017" y="1053361"/>
          <a:ext cx="210052" cy="2100522"/>
        </a:xfrm>
        <a:custGeom>
          <a:avLst/>
          <a:gdLst/>
          <a:ahLst/>
          <a:cxnLst/>
          <a:rect l="0" t="0" r="0" b="0"/>
          <a:pathLst>
            <a:path>
              <a:moveTo>
                <a:pt x="0" y="0"/>
              </a:moveTo>
              <a:lnTo>
                <a:pt x="0" y="2100522"/>
              </a:lnTo>
              <a:lnTo>
                <a:pt x="210052" y="21005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E67DD1-7940-A849-AB05-8E6ED05BCF63}">
      <dsp:nvSpPr>
        <dsp:cNvPr id="0" name=""/>
        <dsp:cNvSpPr/>
      </dsp:nvSpPr>
      <dsp:spPr>
        <a:xfrm>
          <a:off x="1715069" y="2628753"/>
          <a:ext cx="1680417" cy="10502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GB" sz="1400" kern="1200" dirty="0" smtClean="0"/>
            <a:t>Links to External Data Providers Metric</a:t>
          </a:r>
          <a:endParaRPr lang="en-GB" sz="1400" kern="1200" dirty="0"/>
        </a:p>
      </dsp:txBody>
      <dsp:txXfrm>
        <a:off x="1745830" y="2659514"/>
        <a:ext cx="1618895" cy="988739"/>
      </dsp:txXfrm>
    </dsp:sp>
    <dsp:sp modelId="{625E9A2B-EA20-9847-8F02-195FFCC68A86}">
      <dsp:nvSpPr>
        <dsp:cNvPr id="0" name=""/>
        <dsp:cNvSpPr/>
      </dsp:nvSpPr>
      <dsp:spPr>
        <a:xfrm>
          <a:off x="3920617" y="3100"/>
          <a:ext cx="2100522" cy="1050261"/>
        </a:xfrm>
        <a:prstGeom prst="roundRect">
          <a:avLst>
            <a:gd name="adj" fmla="val 10000"/>
          </a:avLst>
        </a:prstGeom>
        <a:solidFill>
          <a:srgbClr val="0093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GB" sz="1800" kern="1200" dirty="0" smtClean="0"/>
            <a:t>Bloom Filters</a:t>
          </a:r>
          <a:endParaRPr lang="en-GB" sz="1800" kern="1200" dirty="0"/>
        </a:p>
      </dsp:txBody>
      <dsp:txXfrm>
        <a:off x="3951378" y="33861"/>
        <a:ext cx="2039000" cy="988739"/>
      </dsp:txXfrm>
    </dsp:sp>
    <dsp:sp modelId="{566CE782-8D02-BB46-A2A8-184E49AA1210}">
      <dsp:nvSpPr>
        <dsp:cNvPr id="0" name=""/>
        <dsp:cNvSpPr/>
      </dsp:nvSpPr>
      <dsp:spPr>
        <a:xfrm>
          <a:off x="4130670" y="1053361"/>
          <a:ext cx="210052" cy="787695"/>
        </a:xfrm>
        <a:custGeom>
          <a:avLst/>
          <a:gdLst/>
          <a:ahLst/>
          <a:cxnLst/>
          <a:rect l="0" t="0" r="0" b="0"/>
          <a:pathLst>
            <a:path>
              <a:moveTo>
                <a:pt x="0" y="0"/>
              </a:moveTo>
              <a:lnTo>
                <a:pt x="0" y="787695"/>
              </a:lnTo>
              <a:lnTo>
                <a:pt x="210052" y="787695"/>
              </a:lnTo>
            </a:path>
          </a:pathLst>
        </a:custGeom>
        <a:noFill/>
        <a:ln w="25400" cap="flat" cmpd="sng" algn="ctr">
          <a:solidFill>
            <a:srgbClr val="009374"/>
          </a:solidFill>
          <a:prstDash val="solid"/>
        </a:ln>
        <a:effectLst/>
      </dsp:spPr>
      <dsp:style>
        <a:lnRef idx="2">
          <a:scrgbClr r="0" g="0" b="0"/>
        </a:lnRef>
        <a:fillRef idx="0">
          <a:scrgbClr r="0" g="0" b="0"/>
        </a:fillRef>
        <a:effectRef idx="0">
          <a:scrgbClr r="0" g="0" b="0"/>
        </a:effectRef>
        <a:fontRef idx="minor"/>
      </dsp:style>
    </dsp:sp>
    <dsp:sp modelId="{EF74B858-995E-6542-8607-708254346532}">
      <dsp:nvSpPr>
        <dsp:cNvPr id="0" name=""/>
        <dsp:cNvSpPr/>
      </dsp:nvSpPr>
      <dsp:spPr>
        <a:xfrm>
          <a:off x="4340722" y="1315926"/>
          <a:ext cx="1680417" cy="1050261"/>
        </a:xfrm>
        <a:prstGeom prst="roundRect">
          <a:avLst>
            <a:gd name="adj" fmla="val 10000"/>
          </a:avLst>
        </a:prstGeom>
        <a:solidFill>
          <a:schemeClr val="lt1">
            <a:alpha val="90000"/>
            <a:hueOff val="0"/>
            <a:satOff val="0"/>
            <a:lumOff val="0"/>
            <a:alphaOff val="0"/>
          </a:schemeClr>
        </a:solidFill>
        <a:ln w="25400" cap="flat" cmpd="sng" algn="ctr">
          <a:solidFill>
            <a:srgbClr val="009374"/>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GB" sz="1400" kern="1200" dirty="0" smtClean="0"/>
            <a:t>Extensional Conciseness</a:t>
          </a:r>
          <a:endParaRPr lang="en-GB" sz="1400" kern="1200" dirty="0"/>
        </a:p>
      </dsp:txBody>
      <dsp:txXfrm>
        <a:off x="4371483" y="1346687"/>
        <a:ext cx="1618895" cy="9887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E5499E-1971-024F-AD4F-BDC026A1E532}" type="datetimeFigureOut">
              <a:rPr lang="en-US" smtClean="0"/>
              <a:t>8/22/17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113DB3-CE71-8D48-968A-74D199F4463A}" type="slidenum">
              <a:rPr lang="en-US" smtClean="0"/>
              <a:t>‹#›</a:t>
            </a:fld>
            <a:endParaRPr lang="en-US"/>
          </a:p>
        </p:txBody>
      </p:sp>
    </p:spTree>
    <p:extLst>
      <p:ext uri="{BB962C8B-B14F-4D97-AF65-F5344CB8AC3E}">
        <p14:creationId xmlns:p14="http://schemas.microsoft.com/office/powerpoint/2010/main" val="467399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1581A-2679-114B-B401-CA4C9ABE2822}" type="datetimeFigureOut">
              <a:rPr lang="en-US" smtClean="0"/>
              <a:t>8/22/17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42D8E-958B-5741-9E18-84D19CD2E399}" type="slidenum">
              <a:rPr lang="en-US" smtClean="0"/>
              <a:t>‹#›</a:t>
            </a:fld>
            <a:endParaRPr lang="en-US"/>
          </a:p>
        </p:txBody>
      </p:sp>
    </p:spTree>
    <p:extLst>
      <p:ext uri="{BB962C8B-B14F-4D97-AF65-F5344CB8AC3E}">
        <p14:creationId xmlns:p14="http://schemas.microsoft.com/office/powerpoint/2010/main" val="1118592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242D8E-958B-5741-9E18-84D19CD2E399}" type="slidenum">
              <a:rPr lang="en-US" smtClean="0"/>
              <a:t>0</a:t>
            </a:fld>
            <a:endParaRPr lang="en-US"/>
          </a:p>
        </p:txBody>
      </p:sp>
    </p:spTree>
    <p:extLst>
      <p:ext uri="{BB962C8B-B14F-4D97-AF65-F5344CB8AC3E}">
        <p14:creationId xmlns:p14="http://schemas.microsoft.com/office/powerpoint/2010/main" val="1223356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Following our introduction on quality, the rest of the lecture will cover the following:</a:t>
            </a:r>
          </a:p>
          <a:p>
            <a:pPr marL="171450" indent="-171450">
              <a:buFont typeface="Arial" charset="0"/>
              <a:buChar char="•"/>
            </a:pPr>
            <a:r>
              <a:rPr lang="en-US" dirty="0" smtClean="0"/>
              <a:t>First</a:t>
            </a:r>
            <a:r>
              <a:rPr lang="en-US" baseline="0" dirty="0" smtClean="0"/>
              <a:t> we look at a conceptual methodology for assessing data quality </a:t>
            </a:r>
            <a:r>
              <a:rPr lang="mr-IN" baseline="0" dirty="0" smtClean="0"/>
              <a:t>–</a:t>
            </a:r>
            <a:r>
              <a:rPr lang="en-US" baseline="0" dirty="0" smtClean="0"/>
              <a:t> here I will briefly discuss the steps required to assess datasets to </a:t>
            </a:r>
            <a:r>
              <a:rPr lang="en-GB" baseline="0" dirty="0" smtClean="0"/>
              <a:t>characterise fitness for intended use</a:t>
            </a:r>
            <a:endParaRPr lang="en-US" baseline="0" dirty="0" smtClean="0"/>
          </a:p>
          <a:p>
            <a:pPr marL="171450" indent="-171450">
              <a:buFont typeface="Arial" charset="0"/>
              <a:buChar char="•"/>
            </a:pPr>
            <a:r>
              <a:rPr lang="en-US" baseline="0" dirty="0" smtClean="0"/>
              <a:t>We then look at the state of the art in linked data quality assessment, going into some detail of how RDF unit and </a:t>
            </a:r>
            <a:r>
              <a:rPr lang="en-US" baseline="0" dirty="0" err="1" smtClean="0"/>
              <a:t>Luzzu</a:t>
            </a:r>
            <a:r>
              <a:rPr lang="en-US" baseline="0" dirty="0" smtClean="0"/>
              <a:t> work</a:t>
            </a:r>
          </a:p>
          <a:p>
            <a:pPr marL="171450" indent="-171450">
              <a:buFont typeface="Arial" charset="0"/>
              <a:buChar char="•"/>
            </a:pPr>
            <a:r>
              <a:rPr lang="en-US" baseline="0" dirty="0" smtClean="0"/>
              <a:t>Following that, we will discuss linked data quality metrics and how </a:t>
            </a:r>
            <a:r>
              <a:rPr lang="en-US" baseline="0" dirty="0" err="1" smtClean="0"/>
              <a:t>probablistic</a:t>
            </a:r>
            <a:r>
              <a:rPr lang="en-US" baseline="0" dirty="0" smtClean="0"/>
              <a:t> techniques can improve their computational time whilst still giving a acceptable results</a:t>
            </a:r>
          </a:p>
          <a:p>
            <a:pPr marL="171450" indent="-171450">
              <a:buFont typeface="Arial" charset="0"/>
              <a:buChar char="•"/>
            </a:pPr>
            <a:r>
              <a:rPr lang="en-US" baseline="0" dirty="0" smtClean="0"/>
              <a:t>We then look at how quality assessment results can be described using ontologies</a:t>
            </a:r>
          </a:p>
          <a:p>
            <a:pPr marL="171450" indent="-171450">
              <a:buFont typeface="Arial" charset="0"/>
              <a:buChar char="•"/>
            </a:pPr>
            <a:r>
              <a:rPr lang="en-US" dirty="0" smtClean="0"/>
              <a:t>I</a:t>
            </a:r>
            <a:r>
              <a:rPr lang="en-US" baseline="0" dirty="0" smtClean="0"/>
              <a:t> will also give an overview on the quality of the datasets making up the previous LOD cloud</a:t>
            </a:r>
          </a:p>
          <a:p>
            <a:pPr marL="171450" indent="-171450">
              <a:buFont typeface="Arial" charset="0"/>
              <a:buChar char="•"/>
            </a:pPr>
            <a:r>
              <a:rPr lang="en-US" baseline="0" dirty="0" smtClean="0"/>
              <a:t>And finally before my take home message, I will present some of the work my master student is doing on assessing ontology quality and his proposed framework linking two semantic-based tools to help users find better fit ontologies for their task at hand.</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9</a:t>
            </a:fld>
            <a:endParaRPr lang="en-US"/>
          </a:p>
        </p:txBody>
      </p:sp>
    </p:spTree>
    <p:extLst>
      <p:ext uri="{BB962C8B-B14F-4D97-AF65-F5344CB8AC3E}">
        <p14:creationId xmlns:p14="http://schemas.microsoft.com/office/powerpoint/2010/main" val="1178196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smtClean="0"/>
              <a:t>In order to enable the characterisation of fitness for </a:t>
            </a:r>
            <a:r>
              <a:rPr lang="en-GB" baseline="0" dirty="0" err="1" smtClean="0"/>
              <a:t>intendend</a:t>
            </a:r>
            <a:r>
              <a:rPr lang="en-GB" baseline="0" dirty="0" smtClean="0"/>
              <a:t> use based on a specific task, I will explain a </a:t>
            </a:r>
            <a:r>
              <a:rPr lang="en-GB" b="1" baseline="0" dirty="0" smtClean="0"/>
              <a:t>holistic</a:t>
            </a:r>
            <a:r>
              <a:rPr lang="en-GB" baseline="0" dirty="0" smtClean="0"/>
              <a:t> </a:t>
            </a:r>
            <a:r>
              <a:rPr lang="en-GB" b="1" baseline="0" dirty="0" smtClean="0"/>
              <a:t>conceptual</a:t>
            </a:r>
            <a:r>
              <a:rPr lang="en-GB" baseline="0" dirty="0" smtClean="0"/>
              <a:t> </a:t>
            </a:r>
            <a:r>
              <a:rPr lang="en-GB" b="1" baseline="0" dirty="0" smtClean="0"/>
              <a:t>methodology</a:t>
            </a:r>
          </a:p>
        </p:txBody>
      </p:sp>
      <p:sp>
        <p:nvSpPr>
          <p:cNvPr id="4" name="Slide Number Placeholder 3"/>
          <p:cNvSpPr>
            <a:spLocks noGrp="1"/>
          </p:cNvSpPr>
          <p:nvPr>
            <p:ph type="sldNum" sz="quarter" idx="10"/>
          </p:nvPr>
        </p:nvSpPr>
        <p:spPr/>
        <p:txBody>
          <a:bodyPr/>
          <a:lstStyle/>
          <a:p>
            <a:fld id="{A1242D8E-958B-5741-9E18-84D19CD2E399}" type="slidenum">
              <a:rPr lang="en-US" smtClean="0"/>
              <a:t>10</a:t>
            </a:fld>
            <a:endParaRPr lang="en-US"/>
          </a:p>
        </p:txBody>
      </p:sp>
    </p:spTree>
    <p:extLst>
      <p:ext uri="{BB962C8B-B14F-4D97-AF65-F5344CB8AC3E}">
        <p14:creationId xmlns:p14="http://schemas.microsoft.com/office/powerpoint/2010/main" val="5601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smtClean="0"/>
              <a:t>In the first step, the stakeholder, </a:t>
            </a:r>
            <a:r>
              <a:rPr lang="en-GB" b="1" baseline="0" dirty="0" smtClean="0"/>
              <a:t>identifies</a:t>
            </a:r>
            <a:r>
              <a:rPr lang="en-GB" baseline="0" dirty="0" smtClean="0"/>
              <a:t> </a:t>
            </a:r>
            <a:r>
              <a:rPr lang="en-GB" b="1" baseline="0" dirty="0" smtClean="0"/>
              <a:t>the</a:t>
            </a:r>
            <a:r>
              <a:rPr lang="en-GB" baseline="0" dirty="0" smtClean="0"/>
              <a:t> </a:t>
            </a:r>
            <a:r>
              <a:rPr lang="en-GB" b="1" baseline="0" dirty="0" smtClean="0"/>
              <a:t>important</a:t>
            </a:r>
            <a:r>
              <a:rPr lang="en-GB" baseline="0" dirty="0" smtClean="0"/>
              <a:t> </a:t>
            </a:r>
            <a:r>
              <a:rPr lang="en-GB" b="1" baseline="0" dirty="0" smtClean="0"/>
              <a:t>quality</a:t>
            </a:r>
            <a:r>
              <a:rPr lang="en-GB" baseline="0" dirty="0" smtClean="0"/>
              <a:t> metrics for the task at hand. Basically at this point we identify the important characteristics of my task, for example I require that the resources in this dataset are updated regularly. As explained in the challenges, different tasks would require that datasets are assessed over different metrics.</a:t>
            </a:r>
          </a:p>
          <a:p>
            <a:pPr marL="171450" indent="-171450">
              <a:buFontTx/>
              <a:buChar char="-"/>
            </a:pPr>
            <a:r>
              <a:rPr lang="en-GB" baseline="0" dirty="0" smtClean="0"/>
              <a:t>For each identified metric, the stakeholder than has to either </a:t>
            </a:r>
            <a:r>
              <a:rPr lang="en-GB" b="1" baseline="0" dirty="0" smtClean="0"/>
              <a:t>reuse the metric </a:t>
            </a:r>
            <a:r>
              <a:rPr lang="en-GB" baseline="0" dirty="0" smtClean="0"/>
              <a:t>in a quality assessment tool, or </a:t>
            </a:r>
            <a:r>
              <a:rPr lang="en-GB" b="1" baseline="0" dirty="0" smtClean="0"/>
              <a:t>define the metric in a </a:t>
            </a:r>
            <a:r>
              <a:rPr lang="en-GB" b="1" baseline="0" dirty="0" err="1" smtClean="0"/>
              <a:t>declerative</a:t>
            </a:r>
            <a:r>
              <a:rPr lang="en-GB" b="1" baseline="0" dirty="0" smtClean="0"/>
              <a:t> </a:t>
            </a:r>
            <a:r>
              <a:rPr lang="en-GB" baseline="0" dirty="0" smtClean="0"/>
              <a:t>or procedural manner, depending on the assessment tool used.</a:t>
            </a:r>
          </a:p>
          <a:p>
            <a:pPr marL="171450" indent="-171450">
              <a:buFontTx/>
              <a:buChar char="-"/>
            </a:pPr>
            <a:r>
              <a:rPr lang="en-GB" baseline="0" dirty="0" smtClean="0"/>
              <a:t>Then, the stakeholder should prepare the </a:t>
            </a:r>
            <a:r>
              <a:rPr lang="en-GB" b="1" baseline="0" dirty="0" smtClean="0"/>
              <a:t>candidate dataset access point </a:t>
            </a:r>
            <a:r>
              <a:rPr lang="en-GB" baseline="0" dirty="0" smtClean="0"/>
              <a:t>(e.g. location of data dump or </a:t>
            </a:r>
            <a:r>
              <a:rPr lang="en-GB" baseline="0" dirty="0" err="1" smtClean="0"/>
              <a:t>sparql</a:t>
            </a:r>
            <a:r>
              <a:rPr lang="en-GB" baseline="0" dirty="0" smtClean="0"/>
              <a:t> endpoint) </a:t>
            </a:r>
            <a:r>
              <a:rPr lang="en-GB" b="1" baseline="0" dirty="0" smtClean="0"/>
              <a:t>and any required external sources </a:t>
            </a:r>
            <a:r>
              <a:rPr lang="en-GB" baseline="0" dirty="0" smtClean="0"/>
              <a:t>that are required for the completion of the assessment such as gold standards.</a:t>
            </a:r>
          </a:p>
          <a:p>
            <a:pPr marL="171450" indent="-171450">
              <a:buFontTx/>
              <a:buChar char="-"/>
            </a:pPr>
            <a:r>
              <a:rPr lang="en-GB" baseline="0" dirty="0" smtClean="0"/>
              <a:t>Using this information the quality framework </a:t>
            </a:r>
            <a:r>
              <a:rPr lang="en-GB" b="1" baseline="0" dirty="0" smtClean="0"/>
              <a:t>runs the assessment</a:t>
            </a:r>
            <a:r>
              <a:rPr lang="en-GB" baseline="0" dirty="0" smtClean="0"/>
              <a:t>, </a:t>
            </a:r>
            <a:r>
              <a:rPr lang="en-GB" b="1" baseline="0" dirty="0" smtClean="0"/>
              <a:t>assessing</a:t>
            </a:r>
            <a:r>
              <a:rPr lang="en-GB" baseline="0" dirty="0" smtClean="0"/>
              <a:t> each triple on the metrics conditions, and </a:t>
            </a:r>
            <a:r>
              <a:rPr lang="en-GB" b="1" baseline="0" dirty="0" smtClean="0"/>
              <a:t>recording quality results and problems</a:t>
            </a:r>
            <a:r>
              <a:rPr lang="en-GB" baseline="0" dirty="0" smtClean="0"/>
              <a:t>.</a:t>
            </a:r>
          </a:p>
          <a:p>
            <a:pPr marL="171450" indent="-171450">
              <a:buFontTx/>
              <a:buChar char="-"/>
            </a:pPr>
            <a:r>
              <a:rPr lang="en-GB" baseline="0" dirty="0" smtClean="0"/>
              <a:t>Finally, any assessment output can be either </a:t>
            </a:r>
            <a:r>
              <a:rPr lang="en-GB" b="1" baseline="0" dirty="0" smtClean="0"/>
              <a:t>used immediately</a:t>
            </a:r>
            <a:r>
              <a:rPr lang="en-GB" baseline="0" dirty="0" smtClean="0"/>
              <a:t>, for example problem reports can be used in data cleaning solutions; or long-term use, for example quality metadata results can be used for ranking.</a:t>
            </a: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11</a:t>
            </a:fld>
            <a:endParaRPr lang="en-US"/>
          </a:p>
        </p:txBody>
      </p:sp>
    </p:spTree>
    <p:extLst>
      <p:ext uri="{BB962C8B-B14F-4D97-AF65-F5344CB8AC3E}">
        <p14:creationId xmlns:p14="http://schemas.microsoft.com/office/powerpoint/2010/main" val="173628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12</a:t>
            </a:fld>
            <a:endParaRPr lang="en-US"/>
          </a:p>
        </p:txBody>
      </p:sp>
    </p:spTree>
    <p:extLst>
      <p:ext uri="{BB962C8B-B14F-4D97-AF65-F5344CB8AC3E}">
        <p14:creationId xmlns:p14="http://schemas.microsoft.com/office/powerpoint/2010/main" val="1413791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Over these</a:t>
            </a:r>
            <a:r>
              <a:rPr lang="en-US" baseline="0" dirty="0" smtClean="0"/>
              <a:t> last years there was a number research works that described different data quality framework for linked data</a:t>
            </a:r>
          </a:p>
          <a:p>
            <a:pPr marL="171450" indent="-171450">
              <a:buFont typeface="Arial" charset="0"/>
              <a:buChar char="•"/>
            </a:pPr>
            <a:r>
              <a:rPr lang="en-US" baseline="0" dirty="0" smtClean="0"/>
              <a:t>In this section we will mention and compare 10 frameworks, going into a bit more detail for 2 of these frameworks</a:t>
            </a:r>
          </a:p>
          <a:p>
            <a:pPr marL="171450" indent="-171450">
              <a:buFont typeface="Arial" charset="0"/>
              <a:buChar char="•"/>
            </a:pPr>
            <a:r>
              <a:rPr lang="en-US" b="1" baseline="0" dirty="0" err="1" smtClean="0"/>
              <a:t>Flemming</a:t>
            </a:r>
            <a:r>
              <a:rPr lang="en-US" baseline="0" dirty="0" smtClean="0"/>
              <a:t> provides a </a:t>
            </a:r>
            <a:r>
              <a:rPr lang="en-US" b="1" baseline="0" dirty="0" smtClean="0"/>
              <a:t>simple web user interface </a:t>
            </a:r>
            <a:r>
              <a:rPr lang="en-US" baseline="0" dirty="0" smtClean="0"/>
              <a:t>and a set of metrics related to the publishing of Linked Data. Users can </a:t>
            </a:r>
            <a:r>
              <a:rPr lang="en-US" b="1" baseline="0" dirty="0" smtClean="0"/>
              <a:t>input their dataset and give weights to the different metrics </a:t>
            </a:r>
            <a:r>
              <a:rPr lang="en-US" baseline="0" dirty="0" smtClean="0"/>
              <a:t>provided. The framework </a:t>
            </a:r>
            <a:r>
              <a:rPr lang="en-US" b="1" baseline="0" dirty="0" smtClean="0"/>
              <a:t>cannot be extended </a:t>
            </a:r>
            <a:r>
              <a:rPr lang="en-US" baseline="0" dirty="0" smtClean="0"/>
              <a:t>and a problem report highlighting quality issues found in the dataset are generated in HTML format</a:t>
            </a:r>
          </a:p>
          <a:p>
            <a:pPr marL="171450" indent="-171450">
              <a:buFont typeface="Arial" charset="0"/>
              <a:buChar char="•"/>
            </a:pPr>
            <a:r>
              <a:rPr lang="en-US" b="1" baseline="0" dirty="0" err="1" smtClean="0"/>
              <a:t>LinkQA</a:t>
            </a:r>
            <a:r>
              <a:rPr lang="en-US" baseline="0" dirty="0" smtClean="0"/>
              <a:t> is an assessment tool used to measure the quality of a dataset using </a:t>
            </a:r>
            <a:r>
              <a:rPr lang="en-US" b="1" baseline="0" dirty="0" smtClean="0"/>
              <a:t>network analysis measures</a:t>
            </a:r>
            <a:r>
              <a:rPr lang="en-US" baseline="0" dirty="0" smtClean="0"/>
              <a:t>. New </a:t>
            </a:r>
            <a:r>
              <a:rPr lang="en-US" b="1" baseline="0" dirty="0" smtClean="0"/>
              <a:t>network-based metrics can be added </a:t>
            </a:r>
            <a:r>
              <a:rPr lang="en-US" baseline="0" dirty="0" smtClean="0"/>
              <a:t>to the tool. Similar to </a:t>
            </a:r>
            <a:r>
              <a:rPr lang="en-US" baseline="0" dirty="0" err="1" smtClean="0"/>
              <a:t>Flemming</a:t>
            </a:r>
            <a:r>
              <a:rPr lang="en-US" baseline="0" dirty="0" smtClean="0"/>
              <a:t>, a quality problem report is generated in HTML format</a:t>
            </a:r>
          </a:p>
          <a:p>
            <a:pPr marL="171450" indent="-171450">
              <a:buFont typeface="Arial" charset="0"/>
              <a:buChar char="•"/>
            </a:pPr>
            <a:r>
              <a:rPr lang="en-US" b="1" baseline="0" dirty="0" smtClean="0"/>
              <a:t>Sieve</a:t>
            </a:r>
            <a:r>
              <a:rPr lang="en-US" baseline="0" dirty="0" smtClean="0"/>
              <a:t> uses </a:t>
            </a:r>
            <a:r>
              <a:rPr lang="en-US" b="1" baseline="0" dirty="0" smtClean="0"/>
              <a:t>metadata about named graphs </a:t>
            </a:r>
            <a:r>
              <a:rPr lang="en-US" baseline="0" dirty="0" smtClean="0"/>
              <a:t>to assess data quality where custom metrics can be defined using an </a:t>
            </a:r>
            <a:r>
              <a:rPr lang="en-US" b="1" baseline="0" dirty="0" smtClean="0"/>
              <a:t>XML-like configuration</a:t>
            </a:r>
            <a:r>
              <a:rPr lang="en-US" baseline="0" dirty="0" smtClean="0"/>
              <a:t>. Unlike the rest of the tools in this table, </a:t>
            </a:r>
            <a:r>
              <a:rPr lang="en-US" b="1" baseline="0" dirty="0" smtClean="0"/>
              <a:t>Sieve has its own data cleaning process</a:t>
            </a:r>
            <a:r>
              <a:rPr lang="en-US" baseline="0" dirty="0" smtClean="0"/>
              <a:t>, correcting or removing incorrect data from a dataset.</a:t>
            </a:r>
          </a:p>
          <a:p>
            <a:pPr marL="171450" indent="-171450">
              <a:buFont typeface="Arial" charset="0"/>
              <a:buChar char="•"/>
            </a:pPr>
            <a:r>
              <a:rPr lang="en-US" b="1" baseline="0" dirty="0" smtClean="0"/>
              <a:t>RDF unit </a:t>
            </a:r>
            <a:r>
              <a:rPr lang="en-US" baseline="0" dirty="0" smtClean="0"/>
              <a:t>provides a </a:t>
            </a:r>
            <a:r>
              <a:rPr lang="en-US" b="1" baseline="0" dirty="0" smtClean="0"/>
              <a:t>test-driven quality assessment </a:t>
            </a:r>
            <a:r>
              <a:rPr lang="en-US" baseline="0" dirty="0" smtClean="0"/>
              <a:t>for linked data using SPARQL templates. Different </a:t>
            </a:r>
            <a:r>
              <a:rPr lang="en-US" b="1" baseline="0" dirty="0" smtClean="0"/>
              <a:t>SPARQL patterns can be added </a:t>
            </a:r>
            <a:r>
              <a:rPr lang="en-US" baseline="0" dirty="0" smtClean="0"/>
              <a:t>to extend the framework and quality metadata is provided following an assessment using the </a:t>
            </a:r>
            <a:r>
              <a:rPr lang="en-US" b="1" baseline="0" dirty="0" smtClean="0"/>
              <a:t>W3C data quality </a:t>
            </a:r>
            <a:r>
              <a:rPr lang="en-US" baseline="0" dirty="0" smtClean="0"/>
              <a:t>vocabulary. We will talk more about RDF unit in the next slide</a:t>
            </a:r>
          </a:p>
          <a:p>
            <a:pPr marL="171450" indent="-171450">
              <a:buFont typeface="Arial" charset="0"/>
              <a:buChar char="•"/>
            </a:pPr>
            <a:r>
              <a:rPr lang="en-US" b="1" baseline="0" dirty="0" smtClean="0"/>
              <a:t>Triple checkmate </a:t>
            </a:r>
            <a:r>
              <a:rPr lang="en-US" baseline="0" dirty="0" smtClean="0"/>
              <a:t>is a </a:t>
            </a:r>
            <a:r>
              <a:rPr lang="en-US" b="1" baseline="0" dirty="0" smtClean="0"/>
              <a:t>crowd sourcing tool </a:t>
            </a:r>
            <a:r>
              <a:rPr lang="en-US" baseline="0" dirty="0" smtClean="0"/>
              <a:t>for linked data quality assessment, supported by semi-automatic verification.</a:t>
            </a:r>
          </a:p>
          <a:p>
            <a:pPr marL="171450" indent="-171450">
              <a:buFont typeface="Arial" charset="0"/>
              <a:buChar char="•"/>
            </a:pPr>
            <a:r>
              <a:rPr lang="en-US" b="1" baseline="0" dirty="0" smtClean="0"/>
              <a:t>Liquate</a:t>
            </a:r>
            <a:r>
              <a:rPr lang="en-US" baseline="0" dirty="0" smtClean="0"/>
              <a:t> </a:t>
            </a:r>
            <a:r>
              <a:rPr lang="en-US" baseline="0" dirty="0" err="1" smtClean="0"/>
              <a:t>analyse</a:t>
            </a:r>
            <a:r>
              <a:rPr lang="en-US" baseline="0" dirty="0" smtClean="0"/>
              <a:t> the quality of datasets identifying </a:t>
            </a:r>
            <a:r>
              <a:rPr lang="en-US" b="1" baseline="0" dirty="0" smtClean="0"/>
              <a:t>potential quality problems and ambiguities </a:t>
            </a:r>
            <a:r>
              <a:rPr lang="en-US" baseline="0" dirty="0" smtClean="0"/>
              <a:t>using </a:t>
            </a:r>
            <a:r>
              <a:rPr lang="en-US" b="1" baseline="0" dirty="0" err="1" smtClean="0"/>
              <a:t>bayesian</a:t>
            </a:r>
            <a:r>
              <a:rPr lang="en-US" b="1" baseline="0" dirty="0" smtClean="0"/>
              <a:t> networks</a:t>
            </a:r>
            <a:r>
              <a:rPr lang="en-US" baseline="0" dirty="0" smtClean="0"/>
              <a:t>. New metrics can also be added using </a:t>
            </a:r>
            <a:r>
              <a:rPr lang="en-US" baseline="0" dirty="0" err="1" smtClean="0"/>
              <a:t>bayesian</a:t>
            </a:r>
            <a:r>
              <a:rPr lang="en-US" baseline="0" dirty="0" smtClean="0"/>
              <a:t> rules</a:t>
            </a:r>
          </a:p>
          <a:p>
            <a:pPr marL="171450" indent="-171450">
              <a:buFont typeface="Arial" charset="0"/>
              <a:buChar char="•"/>
            </a:pPr>
            <a:r>
              <a:rPr lang="en-US" b="1" baseline="0" dirty="0" smtClean="0"/>
              <a:t>Trellis</a:t>
            </a:r>
            <a:r>
              <a:rPr lang="en-US" baseline="0" dirty="0" smtClean="0"/>
              <a:t> is another </a:t>
            </a:r>
            <a:r>
              <a:rPr lang="en-US" b="1" baseline="0" dirty="0" smtClean="0"/>
              <a:t>crowd source tool enabling </a:t>
            </a:r>
            <a:r>
              <a:rPr lang="en-US" baseline="0" dirty="0" smtClean="0"/>
              <a:t>users to </a:t>
            </a:r>
            <a:r>
              <a:rPr lang="en-US" b="1" baseline="0" dirty="0" smtClean="0"/>
              <a:t>annotate facts based on subjective observations, opinions and conclusions</a:t>
            </a:r>
          </a:p>
          <a:p>
            <a:pPr marL="171450" indent="-171450">
              <a:buFont typeface="Arial" charset="0"/>
              <a:buChar char="•"/>
            </a:pPr>
            <a:r>
              <a:rPr lang="en-US" b="1" baseline="0" dirty="0" err="1" smtClean="0"/>
              <a:t>tRDF</a:t>
            </a:r>
            <a:r>
              <a:rPr lang="en-US" baseline="0" dirty="0" smtClean="0"/>
              <a:t> framework provides a number of </a:t>
            </a:r>
            <a:r>
              <a:rPr lang="en-US" b="1" baseline="0" dirty="0" smtClean="0"/>
              <a:t>trust assessment metrics </a:t>
            </a:r>
            <a:r>
              <a:rPr lang="en-US" baseline="0" dirty="0" smtClean="0"/>
              <a:t>to determine how trustworthy the  RDF statements are. This framework can be </a:t>
            </a:r>
            <a:r>
              <a:rPr lang="en-US" b="1" baseline="0" dirty="0" smtClean="0"/>
              <a:t>extended using the </a:t>
            </a:r>
            <a:r>
              <a:rPr lang="en-US" b="1" baseline="0" dirty="0" err="1" smtClean="0"/>
              <a:t>tSPARQL</a:t>
            </a:r>
            <a:r>
              <a:rPr lang="en-US" b="1" baseline="0" dirty="0" smtClean="0"/>
              <a:t> specification</a:t>
            </a:r>
          </a:p>
          <a:p>
            <a:pPr marL="171450" indent="-171450">
              <a:buFont typeface="Arial" charset="0"/>
              <a:buChar char="•"/>
            </a:pPr>
            <a:r>
              <a:rPr lang="en-US" baseline="0" dirty="0" smtClean="0"/>
              <a:t>WIQA is an assessment framework with </a:t>
            </a:r>
            <a:r>
              <a:rPr lang="en-US" b="1" baseline="0" dirty="0" smtClean="0"/>
              <a:t>policies based on provenance and background context </a:t>
            </a:r>
            <a:r>
              <a:rPr lang="en-US" baseline="0" dirty="0" smtClean="0"/>
              <a:t>related to data providers.</a:t>
            </a:r>
          </a:p>
          <a:p>
            <a:pPr marL="171450" indent="-171450">
              <a:buFont typeface="Arial" charset="0"/>
              <a:buChar char="•"/>
            </a:pPr>
            <a:r>
              <a:rPr lang="en-US" baseline="0" dirty="0" smtClean="0"/>
              <a:t>Finally, </a:t>
            </a:r>
            <a:r>
              <a:rPr lang="en-US" baseline="0" dirty="0" err="1" smtClean="0"/>
              <a:t>Luzzu</a:t>
            </a:r>
            <a:r>
              <a:rPr lang="en-US" baseline="0" dirty="0" smtClean="0"/>
              <a:t> is an extensible quality assessment framework, where users can create their own metrics using Java or the </a:t>
            </a:r>
            <a:r>
              <a:rPr lang="en-US" baseline="0" dirty="0" err="1" smtClean="0"/>
              <a:t>Luzzu</a:t>
            </a:r>
            <a:r>
              <a:rPr lang="en-US" baseline="0" dirty="0" smtClean="0"/>
              <a:t> quality metric language. Assessment results are described as linked data using the </a:t>
            </a:r>
            <a:r>
              <a:rPr lang="en-US" baseline="0" dirty="0" err="1" smtClean="0"/>
              <a:t>daQ</a:t>
            </a:r>
            <a:r>
              <a:rPr lang="en-US" baseline="0" dirty="0" smtClean="0"/>
              <a:t> vocabulary and quality report can be fed to other semantic-based cleaning tools. We will discuss </a:t>
            </a:r>
            <a:r>
              <a:rPr lang="en-US" baseline="0" dirty="0" err="1" smtClean="0"/>
              <a:t>luzzu</a:t>
            </a:r>
            <a:r>
              <a:rPr lang="en-US" baseline="0" dirty="0" smtClean="0"/>
              <a:t> and other features of this framework during this lecture.</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13</a:t>
            </a:fld>
            <a:endParaRPr lang="en-US"/>
          </a:p>
        </p:txBody>
      </p:sp>
    </p:spTree>
    <p:extLst>
      <p:ext uri="{BB962C8B-B14F-4D97-AF65-F5344CB8AC3E}">
        <p14:creationId xmlns:p14="http://schemas.microsoft.com/office/powerpoint/2010/main" val="762779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RDFUnit</a:t>
            </a:r>
            <a:r>
              <a:rPr lang="en-US" dirty="0" smtClean="0"/>
              <a:t> is a framework supporting test-driven development</a:t>
            </a:r>
          </a:p>
          <a:p>
            <a:r>
              <a:rPr lang="en-US" dirty="0" smtClean="0"/>
              <a:t>The idea is that ontologies,</a:t>
            </a:r>
            <a:r>
              <a:rPr lang="en-US" baseline="0" dirty="0" smtClean="0"/>
              <a:t> vocabularies and knowledge bases are accompanied by a number of test-cases, ensuring a basic level of quality</a:t>
            </a:r>
          </a:p>
          <a:p>
            <a:r>
              <a:rPr lang="en-US" baseline="0" dirty="0" smtClean="0"/>
              <a:t>An example test case would be that a person should never have a birth date after a death date</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14</a:t>
            </a:fld>
            <a:endParaRPr lang="en-US"/>
          </a:p>
        </p:txBody>
      </p:sp>
    </p:spTree>
    <p:extLst>
      <p:ext uri="{BB962C8B-B14F-4D97-AF65-F5344CB8AC3E}">
        <p14:creationId xmlns:p14="http://schemas.microsoft.com/office/powerpoint/2010/main" val="705592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RDFUnit</a:t>
            </a:r>
            <a:r>
              <a:rPr lang="en-US" dirty="0" smtClean="0"/>
              <a:t> has a number of abstract data quality test patterns, each of which can be further refined into concrete data quality test</a:t>
            </a:r>
            <a:r>
              <a:rPr lang="en-US" baseline="0" dirty="0" smtClean="0"/>
              <a:t> cases using test pattern bindings</a:t>
            </a:r>
          </a:p>
          <a:p>
            <a:r>
              <a:rPr lang="en-US" baseline="0" dirty="0" smtClean="0"/>
              <a:t>So in this example we see that we have two property bindings related to the birthdate and </a:t>
            </a:r>
            <a:r>
              <a:rPr lang="en-US" baseline="0" dirty="0" err="1" smtClean="0"/>
              <a:t>deathdate</a:t>
            </a:r>
            <a:r>
              <a:rPr lang="en-US" baseline="0" dirty="0" smtClean="0"/>
              <a:t> and an operator</a:t>
            </a:r>
          </a:p>
          <a:p>
            <a:r>
              <a:rPr lang="en-US" baseline="0" dirty="0" err="1" smtClean="0"/>
              <a:t>RDFUnit</a:t>
            </a:r>
            <a:r>
              <a:rPr lang="en-US" baseline="0" dirty="0" smtClean="0"/>
              <a:t> also support auto generation of tests where the framework takes the schemas being used and check for any constraints defined in these schemas. The framework will generate patterns based on these constrains and test the dataset for any violation</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15</a:t>
            </a:fld>
            <a:endParaRPr lang="en-US"/>
          </a:p>
        </p:txBody>
      </p:sp>
    </p:spTree>
    <p:extLst>
      <p:ext uri="{BB962C8B-B14F-4D97-AF65-F5344CB8AC3E}">
        <p14:creationId xmlns:p14="http://schemas.microsoft.com/office/powerpoint/2010/main" val="1226217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err="1" smtClean="0"/>
              <a:t>Luzzu</a:t>
            </a:r>
            <a:r>
              <a:rPr lang="en-GB" baseline="0" dirty="0" smtClean="0"/>
              <a:t> is implemented with 4 principles in mind, which I will explain next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The first principle is </a:t>
            </a:r>
            <a:r>
              <a:rPr lang="en-GB" b="1" baseline="0" dirty="0" smtClean="0"/>
              <a:t>extensibility</a:t>
            </a:r>
            <a:r>
              <a:rPr lang="en-GB" baseline="0" dirty="0" smtClean="0"/>
              <a:t>. Third parties can </a:t>
            </a:r>
            <a:r>
              <a:rPr lang="en-GB" b="1" baseline="0" dirty="0" smtClean="0"/>
              <a:t>define</a:t>
            </a:r>
            <a:r>
              <a:rPr lang="en-GB" baseline="0" dirty="0" smtClean="0"/>
              <a:t> and use custom domain specific quality metrics, related to both the </a:t>
            </a:r>
            <a:r>
              <a:rPr lang="en-GB" b="1" baseline="0" dirty="0" smtClean="0"/>
              <a:t>inherent aspects of data </a:t>
            </a:r>
            <a:r>
              <a:rPr lang="en-GB" baseline="0" dirty="0" smtClean="0"/>
              <a:t>and </a:t>
            </a:r>
            <a:r>
              <a:rPr lang="en-GB" b="1" baseline="0" dirty="0" smtClean="0"/>
              <a:t>extrinsic aspect of data</a:t>
            </a:r>
            <a:r>
              <a:rPr lang="en-GB" baseline="0" dirty="0" smtClean="0"/>
              <a:t>. These metrics can be defined in a imperative or </a:t>
            </a:r>
            <a:r>
              <a:rPr lang="en-GB" baseline="0" dirty="0" err="1" smtClean="0"/>
              <a:t>declerative</a:t>
            </a:r>
            <a:r>
              <a:rPr lang="en-GB" baseline="0" dirty="0" smtClean="0"/>
              <a:t> fashion, </a:t>
            </a:r>
            <a:r>
              <a:rPr lang="en-GB" b="1" baseline="0" dirty="0" smtClean="0"/>
              <a:t>with the latter </a:t>
            </a:r>
            <a:r>
              <a:rPr lang="en-GB" baseline="0" dirty="0" smtClean="0"/>
              <a:t>using the </a:t>
            </a:r>
            <a:r>
              <a:rPr lang="en-GB" baseline="0" dirty="0" err="1" smtClean="0"/>
              <a:t>Luzzu</a:t>
            </a:r>
            <a:r>
              <a:rPr lang="en-GB" baseline="0" dirty="0" smtClean="0"/>
              <a:t> Quality Metric Language.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1" baseline="0" dirty="0" smtClean="0"/>
              <a:t>Scalability </a:t>
            </a:r>
            <a:r>
              <a:rPr lang="en-GB" b="0" baseline="0" dirty="0" smtClean="0"/>
              <a:t>is the second principle. In </a:t>
            </a:r>
            <a:r>
              <a:rPr lang="en-GB" b="0" baseline="0" dirty="0" err="1" smtClean="0"/>
              <a:t>luzzu</a:t>
            </a:r>
            <a:r>
              <a:rPr lang="en-GB" b="0" baseline="0" dirty="0" smtClean="0"/>
              <a:t>, data is processed in a streaming fashion in order to ensure a </a:t>
            </a:r>
            <a:r>
              <a:rPr lang="en-GB" b="1" baseline="0" dirty="0" smtClean="0"/>
              <a:t>linear running </a:t>
            </a:r>
            <a:r>
              <a:rPr lang="en-GB" b="0" baseline="0" dirty="0" smtClean="0"/>
              <a:t>time.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baseline="0" dirty="0" smtClean="0"/>
              <a:t>The third principle is </a:t>
            </a:r>
            <a:r>
              <a:rPr lang="en-GB" b="1" baseline="0" dirty="0" smtClean="0"/>
              <a:t>Interoperability. </a:t>
            </a:r>
            <a:r>
              <a:rPr lang="en-GB" b="0" baseline="0" dirty="0" err="1" smtClean="0"/>
              <a:t>Luzzu</a:t>
            </a:r>
            <a:r>
              <a:rPr lang="en-GB" b="0" baseline="0" dirty="0" smtClean="0"/>
              <a:t> is built on top of a number of </a:t>
            </a:r>
            <a:r>
              <a:rPr lang="en-GB" b="1" baseline="0" dirty="0" smtClean="0"/>
              <a:t>semantic vocabularies</a:t>
            </a:r>
            <a:r>
              <a:rPr lang="en-GB" b="0" baseline="0" dirty="0" smtClean="0"/>
              <a:t>, ensuring that outputs can be </a:t>
            </a:r>
            <a:r>
              <a:rPr lang="en-GB" b="1" baseline="0" dirty="0" smtClean="0"/>
              <a:t>reused in other semantic frameworks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The fourth principle is </a:t>
            </a:r>
            <a:r>
              <a:rPr lang="en-GB" b="1" baseline="0" dirty="0" smtClean="0"/>
              <a:t>Customisability </a:t>
            </a:r>
            <a:r>
              <a:rPr lang="en-GB" b="0" baseline="0" dirty="0" smtClean="0"/>
              <a:t>where, users can create </a:t>
            </a:r>
            <a:r>
              <a:rPr lang="en-GB" b="1" baseline="0" dirty="0" smtClean="0"/>
              <a:t>task-dependent quality profiles</a:t>
            </a:r>
            <a:r>
              <a:rPr lang="en-GB" b="0" baseline="0" dirty="0" smtClean="0"/>
              <a:t>, giving different </a:t>
            </a:r>
            <a:r>
              <a:rPr lang="en-GB" b="1" baseline="0" dirty="0" smtClean="0"/>
              <a:t>weight</a:t>
            </a:r>
            <a:r>
              <a:rPr lang="en-GB" b="0" baseline="0" dirty="0" smtClean="0"/>
              <a:t> to different quality </a:t>
            </a:r>
            <a:r>
              <a:rPr lang="en-GB" b="1" baseline="0" dirty="0" smtClean="0"/>
              <a:t>aspect</a:t>
            </a:r>
            <a:r>
              <a:rPr lang="en-GB" b="0" baseline="0" dirty="0" smtClean="0"/>
              <a:t> for quality-driven filtering and ranking.</a:t>
            </a:r>
            <a:endParaRPr lang="en-GB" baseline="0" dirty="0" smtClean="0"/>
          </a:p>
        </p:txBody>
      </p:sp>
      <p:sp>
        <p:nvSpPr>
          <p:cNvPr id="4" name="Slide Number Placeholder 3"/>
          <p:cNvSpPr>
            <a:spLocks noGrp="1"/>
          </p:cNvSpPr>
          <p:nvPr>
            <p:ph type="sldNum" sz="quarter" idx="10"/>
          </p:nvPr>
        </p:nvSpPr>
        <p:spPr/>
        <p:txBody>
          <a:bodyPr/>
          <a:lstStyle/>
          <a:p>
            <a:fld id="{A1242D8E-958B-5741-9E18-84D19CD2E399}" type="slidenum">
              <a:rPr lang="en-US" smtClean="0"/>
              <a:t>16</a:t>
            </a:fld>
            <a:endParaRPr lang="en-US"/>
          </a:p>
        </p:txBody>
      </p:sp>
    </p:spTree>
    <p:extLst>
      <p:ext uri="{BB962C8B-B14F-4D97-AF65-F5344CB8AC3E}">
        <p14:creationId xmlns:p14="http://schemas.microsoft.com/office/powerpoint/2010/main" val="1324595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smtClean="0"/>
              <a:t>Quality metrics can be </a:t>
            </a:r>
            <a:r>
              <a:rPr lang="en-GB" b="1" baseline="0" dirty="0" smtClean="0"/>
              <a:t>defined</a:t>
            </a:r>
            <a:r>
              <a:rPr lang="en-GB" baseline="0" dirty="0" smtClean="0"/>
              <a:t> using the </a:t>
            </a:r>
            <a:r>
              <a:rPr lang="en-GB" baseline="0" dirty="0" err="1" smtClean="0"/>
              <a:t>Luzzu</a:t>
            </a:r>
            <a:r>
              <a:rPr lang="en-GB" baseline="0" dirty="0" smtClean="0"/>
              <a:t> Quality Metric Language, a </a:t>
            </a:r>
            <a:r>
              <a:rPr lang="en-GB" b="1" baseline="0" dirty="0" smtClean="0"/>
              <a:t>declarative domain specific language </a:t>
            </a:r>
            <a:r>
              <a:rPr lang="en-GB" baseline="0" dirty="0" smtClean="0"/>
              <a:t>that enables experts and non-experts alike to define their own quality metrics.</a:t>
            </a:r>
          </a:p>
          <a:p>
            <a:pPr marL="171450" indent="-171450">
              <a:buFontTx/>
              <a:buChar char="-"/>
            </a:pPr>
            <a:r>
              <a:rPr lang="en-GB" baseline="0" dirty="0" smtClean="0"/>
              <a:t>with LQML, we aim to </a:t>
            </a:r>
            <a:r>
              <a:rPr lang="en-GB" b="1" baseline="0" dirty="0" smtClean="0"/>
              <a:t>lower the barriers </a:t>
            </a:r>
            <a:r>
              <a:rPr lang="en-GB" baseline="0" dirty="0" smtClean="0"/>
              <a:t>of defining quality metrics and thus </a:t>
            </a:r>
            <a:r>
              <a:rPr lang="en-GB" b="1" baseline="0" dirty="0" smtClean="0"/>
              <a:t>encouraging </a:t>
            </a:r>
            <a:r>
              <a:rPr lang="en-GB" b="0" baseline="0" dirty="0" smtClean="0"/>
              <a:t>even</a:t>
            </a:r>
            <a:r>
              <a:rPr lang="en-GB" baseline="0" dirty="0" smtClean="0"/>
              <a:t> more stakeholders to assess the quality of linked datasets.</a:t>
            </a:r>
          </a:p>
          <a:p>
            <a:pPr marL="171450" indent="-171450">
              <a:buFontTx/>
              <a:buChar char="-"/>
            </a:pPr>
            <a:r>
              <a:rPr lang="en-GB" baseline="0" dirty="0" smtClean="0"/>
              <a:t>LQML is a </a:t>
            </a:r>
            <a:r>
              <a:rPr lang="en-GB" b="1" baseline="0" dirty="0" smtClean="0"/>
              <a:t>light-weight rule-based languag</a:t>
            </a:r>
            <a:r>
              <a:rPr lang="en-GB" baseline="0" dirty="0" smtClean="0"/>
              <a:t>e that allows users to express aggregation, numeric, </a:t>
            </a:r>
            <a:r>
              <a:rPr lang="en-GB" baseline="0" dirty="0" err="1" smtClean="0"/>
              <a:t>rdf</a:t>
            </a:r>
            <a:r>
              <a:rPr lang="en-GB" baseline="0" dirty="0" smtClean="0"/>
              <a:t>-specific and user-defined functions.</a:t>
            </a:r>
          </a:p>
          <a:p>
            <a:pPr marL="171450" indent="-171450">
              <a:buFontTx/>
              <a:buChar char="-"/>
            </a:pPr>
            <a:r>
              <a:rPr lang="en-GB" baseline="0" dirty="0" smtClean="0"/>
              <a:t>For example, the </a:t>
            </a:r>
            <a:r>
              <a:rPr lang="en-GB" b="1" baseline="0" dirty="0" smtClean="0"/>
              <a:t>definition</a:t>
            </a:r>
            <a:r>
              <a:rPr lang="en-GB" b="0" baseline="0" dirty="0" smtClean="0"/>
              <a:t> shown in the box </a:t>
            </a:r>
            <a:r>
              <a:rPr lang="en-GB" b="1" baseline="0" dirty="0" smtClean="0"/>
              <a:t>demonstrates</a:t>
            </a:r>
            <a:r>
              <a:rPr lang="en-GB" b="0" baseline="0" dirty="0" smtClean="0"/>
              <a:t> </a:t>
            </a:r>
            <a:r>
              <a:rPr lang="en-GB" baseline="0" dirty="0" smtClean="0"/>
              <a:t> how a user can define a metric that finds the percentage of blank nodes in a dataset</a:t>
            </a: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17</a:t>
            </a:fld>
            <a:endParaRPr lang="en-US"/>
          </a:p>
        </p:txBody>
      </p:sp>
    </p:spTree>
    <p:extLst>
      <p:ext uri="{BB962C8B-B14F-4D97-AF65-F5344CB8AC3E}">
        <p14:creationId xmlns:p14="http://schemas.microsoft.com/office/powerpoint/2010/main" val="1928931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In </a:t>
            </a:r>
            <a:r>
              <a:rPr lang="en-GB" dirty="0" err="1" smtClean="0"/>
              <a:t>Luzzu</a:t>
            </a:r>
            <a:r>
              <a:rPr lang="en-GB" dirty="0" smtClean="0"/>
              <a:t> there are currently </a:t>
            </a:r>
            <a:r>
              <a:rPr lang="en-GB" baseline="0" dirty="0" smtClean="0"/>
              <a:t>4 data processors: </a:t>
            </a:r>
          </a:p>
          <a:p>
            <a:pPr marL="171450" indent="-171450">
              <a:buFontTx/>
              <a:buChar char="-"/>
            </a:pPr>
            <a:r>
              <a:rPr lang="en-GB" baseline="0" dirty="0" smtClean="0"/>
              <a:t>a stream processor that </a:t>
            </a:r>
            <a:r>
              <a:rPr lang="en-GB" b="1" baseline="0" dirty="0" smtClean="0"/>
              <a:t>streams triples or quads one by one </a:t>
            </a:r>
            <a:r>
              <a:rPr lang="en-GB" baseline="0" dirty="0" smtClean="0"/>
              <a:t>directly from a data dump on disk; </a:t>
            </a:r>
          </a:p>
          <a:p>
            <a:pPr marL="171450" indent="-171450">
              <a:buFontTx/>
              <a:buChar char="-"/>
            </a:pPr>
            <a:r>
              <a:rPr lang="en-GB" baseline="0" dirty="0" smtClean="0"/>
              <a:t>a SPARQL processor that streams triples from a </a:t>
            </a:r>
            <a:r>
              <a:rPr lang="en-GB" b="1" baseline="0" dirty="0" smtClean="0"/>
              <a:t>SPARQL endpoint</a:t>
            </a:r>
            <a:r>
              <a:rPr lang="en-GB" baseline="0" dirty="0" smtClean="0"/>
              <a:t>; in this case </a:t>
            </a:r>
            <a:r>
              <a:rPr lang="en-GB" baseline="0" dirty="0" err="1" smtClean="0"/>
              <a:t>luzzu</a:t>
            </a:r>
            <a:r>
              <a:rPr lang="en-GB" baseline="0" dirty="0" smtClean="0"/>
              <a:t> queries a knowledge base endpoint to retrieve all triples from a KB, using order by and offsets to make sure to get all triples once. this is super expensive and could run into potential problems for example time outs etc..</a:t>
            </a:r>
          </a:p>
          <a:p>
            <a:pPr marL="171450" indent="-171450">
              <a:buFontTx/>
              <a:buChar char="-"/>
            </a:pPr>
            <a:r>
              <a:rPr lang="en-GB" baseline="0" dirty="0" smtClean="0"/>
              <a:t>a SPARK processor that streams triples from </a:t>
            </a:r>
            <a:r>
              <a:rPr lang="en-GB" b="1" baseline="0" dirty="0" smtClean="0"/>
              <a:t>resilient distributed datasets</a:t>
            </a:r>
            <a:r>
              <a:rPr lang="en-GB" baseline="0" dirty="0" smtClean="0"/>
              <a:t>; </a:t>
            </a:r>
          </a:p>
          <a:p>
            <a:pPr marL="171450" indent="-171450">
              <a:buFontTx/>
              <a:buChar char="-"/>
            </a:pPr>
            <a:r>
              <a:rPr lang="en-GB" baseline="0" dirty="0" smtClean="0"/>
              <a:t>an in-memory processor streams triples from the </a:t>
            </a:r>
            <a:r>
              <a:rPr lang="en-GB" b="1" baseline="0" dirty="0" smtClean="0"/>
              <a:t>systems main memory</a:t>
            </a:r>
            <a:r>
              <a:rPr lang="en-GB" b="0" baseline="0" dirty="0" smtClean="0"/>
              <a:t>; usually this is great for small datasets unless you have some 1TB of ram available</a:t>
            </a:r>
            <a:endParaRPr lang="en-GB" baseline="0" dirty="0" smtClean="0"/>
          </a:p>
          <a:p>
            <a:pPr marL="171450" indent="-171450">
              <a:buFontTx/>
              <a:buChar char="-"/>
            </a:pPr>
            <a:r>
              <a:rPr lang="en-GB" baseline="0" dirty="0" smtClean="0"/>
              <a:t>and in the future an HDT processor </a:t>
            </a:r>
            <a:r>
              <a:rPr lang="mr-IN" baseline="0" dirty="0" smtClean="0"/>
              <a:t>–</a:t>
            </a:r>
            <a:r>
              <a:rPr lang="en-GB" baseline="0" dirty="0" smtClean="0"/>
              <a:t> you will hear a lot more about HDT tomorrow</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18</a:t>
            </a:fld>
            <a:endParaRPr lang="en-US"/>
          </a:p>
        </p:txBody>
      </p:sp>
    </p:spTree>
    <p:extLst>
      <p:ext uri="{BB962C8B-B14F-4D97-AF65-F5344CB8AC3E}">
        <p14:creationId xmlns:p14="http://schemas.microsoft.com/office/powerpoint/2010/main" val="1199036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If we go in that</a:t>
            </a:r>
            <a:r>
              <a:rPr lang="en-US" baseline="0" dirty="0" smtClean="0"/>
              <a:t> crowd and ask each and every person to define quality from their perspective, we will probably get different answers</a:t>
            </a:r>
            <a:r>
              <a:rPr lang="mr-IN" baseline="0" dirty="0" smtClean="0"/>
              <a:t>…</a:t>
            </a:r>
            <a:endParaRPr lang="en-GB" baseline="0" dirty="0" smtClean="0"/>
          </a:p>
          <a:p>
            <a:pPr marL="171450" indent="-171450">
              <a:buFont typeface="Arial" charset="0"/>
              <a:buChar char="•"/>
            </a:pPr>
            <a:r>
              <a:rPr lang="en-GB" baseline="0" dirty="0" smtClean="0"/>
              <a:t>So, let me ask you, “what does quality mean for you?” (wait for some response, if not ask someone)</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1</a:t>
            </a:fld>
            <a:endParaRPr lang="en-US"/>
          </a:p>
        </p:txBody>
      </p:sp>
    </p:spTree>
    <p:extLst>
      <p:ext uri="{BB962C8B-B14F-4D97-AF65-F5344CB8AC3E}">
        <p14:creationId xmlns:p14="http://schemas.microsoft.com/office/powerpoint/2010/main" val="693790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19</a:t>
            </a:fld>
            <a:endParaRPr lang="en-US"/>
          </a:p>
        </p:txBody>
      </p:sp>
    </p:spTree>
    <p:extLst>
      <p:ext uri="{BB962C8B-B14F-4D97-AF65-F5344CB8AC3E}">
        <p14:creationId xmlns:p14="http://schemas.microsoft.com/office/powerpoint/2010/main" val="229001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Through out the years, various work, working groups, researchers etc.. Pointed out different measures that one should take in order to have high quality data.</a:t>
            </a:r>
          </a:p>
          <a:p>
            <a:pPr marL="171450" indent="-171450">
              <a:buFontTx/>
              <a:buChar char="-"/>
            </a:pPr>
            <a:r>
              <a:rPr lang="en-US" dirty="0" smtClean="0"/>
              <a:t>In the Linked</a:t>
            </a:r>
            <a:r>
              <a:rPr lang="en-US" baseline="0" dirty="0" smtClean="0"/>
              <a:t> Data spectrum, we had various researchers identifying different quality metrics, mostly merging ideas from other communities and also based on linked data publishing best practices.</a:t>
            </a:r>
          </a:p>
          <a:p>
            <a:pPr marL="171450" indent="-171450">
              <a:buFontTx/>
              <a:buChar char="-"/>
            </a:pPr>
            <a:r>
              <a:rPr lang="en-US" baseline="0" dirty="0" smtClean="0"/>
              <a:t>In a recent survey paper, </a:t>
            </a:r>
            <a:r>
              <a:rPr lang="en-US" baseline="0" dirty="0" err="1" smtClean="0"/>
              <a:t>zaveri</a:t>
            </a:r>
            <a:r>
              <a:rPr lang="en-US" baseline="0" dirty="0" smtClean="0"/>
              <a:t> et al. have looked into the various quality metrics that were being proposed and classified them in 4 categories and a number dimensions</a:t>
            </a:r>
          </a:p>
          <a:p>
            <a:pPr marL="171450" indent="-171450">
              <a:buFontTx/>
              <a:buChar char="-"/>
            </a:pPr>
            <a:r>
              <a:rPr lang="en-US" baseline="0" dirty="0" smtClean="0"/>
              <a:t>In total there where 69 metrics classified into 18 dimensions and 4 categories. Let us briefly describe each category</a:t>
            </a:r>
          </a:p>
          <a:p>
            <a:pPr marL="171450" indent="-171450">
              <a:buFontTx/>
              <a:buChar char="-"/>
            </a:pPr>
            <a:r>
              <a:rPr lang="en-US" baseline="0" dirty="0" smtClean="0"/>
              <a:t>**CLICK** The accessibility category address the ease with which machines as well as humans can re-use linked data resources</a:t>
            </a:r>
          </a:p>
          <a:p>
            <a:pPr marL="171450" indent="-171450">
              <a:buFontTx/>
              <a:buChar char="-"/>
            </a:pPr>
            <a:r>
              <a:rPr lang="en-US" baseline="0" dirty="0" smtClean="0"/>
              <a:t>**CLICK** The representational category groups metrics that are related to the design of data</a:t>
            </a:r>
          </a:p>
          <a:p>
            <a:pPr marL="171450" indent="-171450">
              <a:buFontTx/>
              <a:buChar char="-"/>
            </a:pPr>
            <a:r>
              <a:rPr lang="en-US" baseline="0" dirty="0" smtClean="0"/>
              <a:t>**CLICK** The contextual category groups dimensions and metrics that are highly dependent on the task at hand, e.g. the relevancy of a dataset or the trustworthiness.</a:t>
            </a:r>
          </a:p>
          <a:p>
            <a:pPr marL="171450" indent="-171450">
              <a:buFontTx/>
              <a:buChar char="-"/>
            </a:pPr>
            <a:r>
              <a:rPr lang="en-US" baseline="0" dirty="0" smtClean="0"/>
              <a:t>**CLICK** The intrinsic category measures metrics that are related to the </a:t>
            </a:r>
            <a:r>
              <a:rPr lang="en-US" baseline="0" dirty="0" err="1" smtClean="0"/>
              <a:t>correcteness</a:t>
            </a:r>
            <a:r>
              <a:rPr lang="en-US" baseline="0" dirty="0" smtClean="0"/>
              <a:t> and coherence of the data.</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20</a:t>
            </a:fld>
            <a:endParaRPr lang="en-US"/>
          </a:p>
        </p:txBody>
      </p:sp>
    </p:spTree>
    <p:extLst>
      <p:ext uri="{BB962C8B-B14F-4D97-AF65-F5344CB8AC3E}">
        <p14:creationId xmlns:p14="http://schemas.microsoft.com/office/powerpoint/2010/main" val="222693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question for the audience</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21</a:t>
            </a:fld>
            <a:endParaRPr lang="en-US"/>
          </a:p>
        </p:txBody>
      </p:sp>
    </p:spTree>
    <p:extLst>
      <p:ext uri="{BB962C8B-B14F-4D97-AF65-F5344CB8AC3E}">
        <p14:creationId xmlns:p14="http://schemas.microsoft.com/office/powerpoint/2010/main" val="945420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to give you an idea of the metrics in the accessibility dimension we find:</a:t>
            </a:r>
          </a:p>
          <a:p>
            <a:pPr marL="171450" indent="-171450">
              <a:buFont typeface="Arial" charset="0"/>
              <a:buChar char="•"/>
            </a:pPr>
            <a:r>
              <a:rPr lang="en-US" baseline="0" dirty="0" smtClean="0"/>
              <a:t>the availability of </a:t>
            </a:r>
            <a:r>
              <a:rPr lang="en-US" baseline="0" dirty="0" err="1" smtClean="0"/>
              <a:t>sparql</a:t>
            </a:r>
            <a:r>
              <a:rPr lang="en-US" baseline="0" dirty="0" smtClean="0"/>
              <a:t> endpoints and </a:t>
            </a:r>
            <a:r>
              <a:rPr lang="en-US" baseline="0" dirty="0" err="1" smtClean="0"/>
              <a:t>rdf</a:t>
            </a:r>
            <a:r>
              <a:rPr lang="en-US" baseline="0" dirty="0" smtClean="0"/>
              <a:t> data dumps </a:t>
            </a:r>
            <a:r>
              <a:rPr lang="mr-IN" baseline="0" dirty="0" smtClean="0"/>
              <a:t>–</a:t>
            </a:r>
            <a:r>
              <a:rPr lang="en-US" baseline="0" dirty="0" smtClean="0"/>
              <a:t> one way of checking this is to check for predicates related to distributions or endpoints in schemas such as void and </a:t>
            </a:r>
            <a:r>
              <a:rPr lang="en-US" baseline="0" dirty="0" err="1" smtClean="0"/>
              <a:t>dcat</a:t>
            </a:r>
            <a:endParaRPr lang="en-US" baseline="0" dirty="0" smtClean="0"/>
          </a:p>
          <a:p>
            <a:pPr marL="171450" indent="-171450">
              <a:buFont typeface="Arial" charset="0"/>
              <a:buChar char="•"/>
            </a:pPr>
            <a:r>
              <a:rPr lang="en-US" baseline="0" dirty="0" err="1" smtClean="0"/>
              <a:t>dereferencability</a:t>
            </a:r>
            <a:r>
              <a:rPr lang="en-US" baseline="0" dirty="0" smtClean="0"/>
              <a:t> of resources is the process </a:t>
            </a:r>
            <a:r>
              <a:rPr lang="en-GB" b="0" baseline="0" dirty="0" smtClean="0"/>
              <a:t>that retrieves a </a:t>
            </a:r>
            <a:r>
              <a:rPr lang="en-GB" b="1" baseline="0" dirty="0" smtClean="0"/>
              <a:t>requested resource </a:t>
            </a:r>
            <a:r>
              <a:rPr lang="en-GB" b="0" baseline="0" dirty="0" smtClean="0"/>
              <a:t>from the </a:t>
            </a:r>
            <a:r>
              <a:rPr lang="en-GB" b="1" baseline="0" dirty="0" smtClean="0"/>
              <a:t>web. </a:t>
            </a:r>
            <a:r>
              <a:rPr lang="en-GB" b="0" baseline="0" dirty="0" smtClean="0"/>
              <a:t>More specifically such a metric checks if resources follow the best practises and check if resources are using 303 see other.</a:t>
            </a:r>
          </a:p>
          <a:p>
            <a:pPr marL="171450" indent="-171450">
              <a:buFont typeface="Arial" charset="0"/>
              <a:buChar char="•"/>
            </a:pPr>
            <a:r>
              <a:rPr lang="en-GB" b="0" baseline="0" dirty="0" smtClean="0"/>
              <a:t>Check if the dataset has a mention of some machine readable license or maybe a predicate with textual license</a:t>
            </a:r>
          </a:p>
          <a:p>
            <a:pPr marL="171450" indent="-171450">
              <a:buFont typeface="Arial" charset="0"/>
              <a:buChar char="•"/>
            </a:pPr>
            <a:r>
              <a:rPr lang="en-GB" b="0" baseline="0" dirty="0" smtClean="0"/>
              <a:t>Another metric could be to check the interlinking extent of the dataset with other external sources</a:t>
            </a:r>
          </a:p>
          <a:p>
            <a:pPr marL="171450" indent="-171450">
              <a:buFont typeface="Arial" charset="0"/>
              <a:buChar char="•"/>
            </a:pPr>
            <a:r>
              <a:rPr lang="en-GB" b="0" baseline="0" dirty="0" smtClean="0"/>
              <a:t>and maybe also checking whether a resource is using the correct hash or slash </a:t>
            </a:r>
            <a:r>
              <a:rPr lang="en-GB" b="0" baseline="0" dirty="0" err="1" smtClean="0"/>
              <a:t>uris</a:t>
            </a:r>
            <a:r>
              <a:rPr lang="en-GB" b="0" baseline="0" dirty="0" smtClean="0"/>
              <a:t> according to the amount of data </a:t>
            </a:r>
            <a:r>
              <a:rPr lang="mr-IN" b="0" baseline="0" dirty="0" smtClean="0"/>
              <a:t>–</a:t>
            </a:r>
            <a:r>
              <a:rPr lang="en-GB" b="0" baseline="0" dirty="0" smtClean="0"/>
              <a:t> hash URIs when there are millions of triples might lead to performance issues when requesting the resource (imagine </a:t>
            </a:r>
            <a:r>
              <a:rPr lang="en-GB" b="0" baseline="0" dirty="0" err="1" smtClean="0"/>
              <a:t>dbpedia</a:t>
            </a:r>
            <a:r>
              <a:rPr lang="en-GB" b="0" baseline="0" dirty="0" smtClean="0"/>
              <a:t> using hash URIs, each time we try to </a:t>
            </a:r>
            <a:r>
              <a:rPr lang="en-GB" b="0" baseline="0" dirty="0" err="1" smtClean="0"/>
              <a:t>retreive</a:t>
            </a:r>
            <a:r>
              <a:rPr lang="en-GB" b="0" baseline="0" dirty="0" smtClean="0"/>
              <a:t> some resource, we end up downloading the whole KB)</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22</a:t>
            </a:fld>
            <a:endParaRPr lang="en-US"/>
          </a:p>
        </p:txBody>
      </p:sp>
    </p:spTree>
    <p:extLst>
      <p:ext uri="{BB962C8B-B14F-4D97-AF65-F5344CB8AC3E}">
        <p14:creationId xmlns:p14="http://schemas.microsoft.com/office/powerpoint/2010/main" val="1200856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regard to the intrinsic</a:t>
            </a:r>
            <a:r>
              <a:rPr lang="en-US" baseline="0" dirty="0" smtClean="0"/>
              <a:t> category we have metrics such as:</a:t>
            </a:r>
          </a:p>
          <a:p>
            <a:pPr marL="171450" indent="-171450">
              <a:buFont typeface="Arial" charset="0"/>
              <a:buChar char="•"/>
            </a:pPr>
            <a:r>
              <a:rPr lang="en-US" baseline="0" dirty="0" smtClean="0"/>
              <a:t>checking the syntax validity of the dataset in question. if there are syntax errors the consumer might have problems in using that data</a:t>
            </a:r>
          </a:p>
          <a:p>
            <a:pPr marL="171450" indent="-171450">
              <a:buFont typeface="Arial" charset="0"/>
              <a:buChar char="•"/>
            </a:pPr>
            <a:r>
              <a:rPr lang="en-US" dirty="0" smtClean="0"/>
              <a:t>checking</a:t>
            </a:r>
            <a:r>
              <a:rPr lang="en-US" baseline="0" dirty="0" smtClean="0"/>
              <a:t> for the lexical syntax of literals, for example raising an error when the 23.42 literal has a datatype of integer attached to it</a:t>
            </a:r>
          </a:p>
          <a:p>
            <a:pPr marL="171450" indent="-171450">
              <a:buFont typeface="Arial" charset="0"/>
              <a:buChar char="•"/>
            </a:pPr>
            <a:r>
              <a:rPr lang="en-US" baseline="0" dirty="0" smtClean="0"/>
              <a:t>detect anomalies in data</a:t>
            </a:r>
          </a:p>
          <a:p>
            <a:pPr marL="171450" indent="-171450">
              <a:buFont typeface="Arial" charset="0"/>
              <a:buChar char="•"/>
            </a:pPr>
            <a:r>
              <a:rPr lang="en-US" baseline="0" dirty="0" smtClean="0"/>
              <a:t>check if predicates are using the correct domain and range types as defined in their schema</a:t>
            </a:r>
          </a:p>
          <a:p>
            <a:pPr marL="171450" indent="-171450">
              <a:buFont typeface="Arial" charset="0"/>
              <a:buChar char="•"/>
            </a:pPr>
            <a:r>
              <a:rPr lang="en-US" baseline="0" dirty="0" smtClean="0"/>
              <a:t>check for potential duplicate data</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23</a:t>
            </a:fld>
            <a:endParaRPr lang="en-US"/>
          </a:p>
        </p:txBody>
      </p:sp>
    </p:spTree>
    <p:extLst>
      <p:ext uri="{BB962C8B-B14F-4D97-AF65-F5344CB8AC3E}">
        <p14:creationId xmlns:p14="http://schemas.microsoft.com/office/powerpoint/2010/main" val="1546887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regard to the contextual category</a:t>
            </a:r>
            <a:r>
              <a:rPr lang="en-US" baseline="0" dirty="0" smtClean="0"/>
              <a:t> we find metrics such as:</a:t>
            </a:r>
          </a:p>
          <a:p>
            <a:pPr marL="171450" indent="-171450">
              <a:buFont typeface="Arial" charset="0"/>
              <a:buChar char="•"/>
            </a:pPr>
            <a:r>
              <a:rPr lang="en-US" baseline="0" dirty="0" smtClean="0"/>
              <a:t>checking for the trustworthiness of statements or information provider</a:t>
            </a:r>
          </a:p>
          <a:p>
            <a:pPr marL="171450" indent="-171450">
              <a:buFont typeface="Arial" charset="0"/>
              <a:buChar char="•"/>
            </a:pPr>
            <a:r>
              <a:rPr lang="en-US" dirty="0" smtClean="0"/>
              <a:t>checking</a:t>
            </a:r>
            <a:r>
              <a:rPr lang="en-US" baseline="0" dirty="0" smtClean="0"/>
              <a:t> for the data’s freshness</a:t>
            </a:r>
          </a:p>
          <a:p>
            <a:pPr marL="171450" indent="-171450">
              <a:buFont typeface="Arial" charset="0"/>
              <a:buChar char="•"/>
            </a:pPr>
            <a:r>
              <a:rPr lang="en-US" baseline="0" dirty="0" smtClean="0"/>
              <a:t>checking for provenance information, for example if a resource has metadata information related to its creation/modification </a:t>
            </a:r>
            <a:r>
              <a:rPr lang="en-US" baseline="0" dirty="0" err="1" smtClean="0"/>
              <a:t>etc</a:t>
            </a:r>
            <a:r>
              <a:rPr lang="mr-IN" baseline="0" dirty="0" smtClean="0"/>
              <a:t>…</a:t>
            </a:r>
            <a:endParaRPr lang="en-US" dirty="0" smtClean="0"/>
          </a:p>
        </p:txBody>
      </p:sp>
      <p:sp>
        <p:nvSpPr>
          <p:cNvPr id="4" name="Slide Number Placeholder 3"/>
          <p:cNvSpPr>
            <a:spLocks noGrp="1"/>
          </p:cNvSpPr>
          <p:nvPr>
            <p:ph type="sldNum" sz="quarter" idx="10"/>
          </p:nvPr>
        </p:nvSpPr>
        <p:spPr/>
        <p:txBody>
          <a:bodyPr/>
          <a:lstStyle/>
          <a:p>
            <a:fld id="{A1242D8E-958B-5741-9E18-84D19CD2E399}" type="slidenum">
              <a:rPr lang="en-US" smtClean="0"/>
              <a:t>24</a:t>
            </a:fld>
            <a:endParaRPr lang="en-US"/>
          </a:p>
        </p:txBody>
      </p:sp>
    </p:spTree>
    <p:extLst>
      <p:ext uri="{BB962C8B-B14F-4D97-AF65-F5344CB8AC3E}">
        <p14:creationId xmlns:p14="http://schemas.microsoft.com/office/powerpoint/2010/main" val="1813396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regard to the representational category we have</a:t>
            </a:r>
            <a:r>
              <a:rPr lang="en-US" baseline="0" dirty="0" smtClean="0"/>
              <a:t> metrics like those for:</a:t>
            </a:r>
          </a:p>
          <a:p>
            <a:pPr marL="171450" indent="-171450">
              <a:buFont typeface="Arial" charset="0"/>
              <a:buChar char="•"/>
            </a:pPr>
            <a:r>
              <a:rPr lang="en-US" baseline="0" dirty="0" smtClean="0"/>
              <a:t>checking if a dataset is using vocabularies that were already defined for their domain. for example one potential solution for data publishers is to use services such as LOV to search for datasets in that particular domain</a:t>
            </a:r>
          </a:p>
          <a:p>
            <a:pPr marL="171450" indent="-171450">
              <a:buFont typeface="Arial" charset="0"/>
              <a:buChar char="•"/>
            </a:pPr>
            <a:r>
              <a:rPr lang="en-US" baseline="0" dirty="0" smtClean="0"/>
              <a:t>checking if the dataset is using types or predicates there were not previously defined. so basically this metric dereferences and queries the vocabulary of the predicate or the type in question to check if the concept exists</a:t>
            </a:r>
          </a:p>
          <a:p>
            <a:pPr marL="171450" indent="-171450">
              <a:buFont typeface="Arial" charset="0"/>
              <a:buChar char="•"/>
            </a:pPr>
            <a:r>
              <a:rPr lang="en-US" baseline="0" dirty="0" smtClean="0"/>
              <a:t>check if a dataset is available in different </a:t>
            </a:r>
            <a:r>
              <a:rPr lang="en-US" baseline="0" dirty="0" err="1" smtClean="0"/>
              <a:t>serialisation</a:t>
            </a:r>
            <a:r>
              <a:rPr lang="en-US" baseline="0" dirty="0" smtClean="0"/>
              <a:t> formats </a:t>
            </a:r>
            <a:r>
              <a:rPr lang="en-US" baseline="0" dirty="0" err="1" smtClean="0"/>
              <a:t>e.g</a:t>
            </a:r>
            <a:r>
              <a:rPr lang="en-US" baseline="0" dirty="0" smtClean="0"/>
              <a:t> in turtle, </a:t>
            </a:r>
            <a:r>
              <a:rPr lang="en-US" baseline="0" dirty="0" err="1" smtClean="0"/>
              <a:t>rdf</a:t>
            </a:r>
            <a:r>
              <a:rPr lang="en-US" baseline="0" dirty="0" smtClean="0"/>
              <a:t>/xml, </a:t>
            </a:r>
            <a:r>
              <a:rPr lang="en-US" baseline="0" dirty="0" err="1" smtClean="0"/>
              <a:t>json-ld</a:t>
            </a:r>
            <a:r>
              <a:rPr lang="en-US" baseline="0" dirty="0" smtClean="0"/>
              <a:t> </a:t>
            </a:r>
            <a:r>
              <a:rPr lang="en-US" baseline="0" dirty="0" err="1" smtClean="0"/>
              <a:t>etc</a:t>
            </a:r>
            <a:r>
              <a:rPr lang="mr-IN" baseline="0" dirty="0" smtClean="0"/>
              <a:t>…</a:t>
            </a:r>
            <a:endParaRPr lang="en-GB" baseline="0" dirty="0" smtClean="0"/>
          </a:p>
          <a:p>
            <a:pPr marL="171450" indent="-171450">
              <a:buFont typeface="Arial" charset="0"/>
              <a:buChar char="•"/>
            </a:pPr>
            <a:r>
              <a:rPr lang="en-GB" baseline="0" dirty="0" smtClean="0"/>
              <a:t>and finally check if human readable labels and comments in resources are available in different languages to widen the audience</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25</a:t>
            </a:fld>
            <a:endParaRPr lang="en-US"/>
          </a:p>
        </p:txBody>
      </p:sp>
    </p:spTree>
    <p:extLst>
      <p:ext uri="{BB962C8B-B14F-4D97-AF65-F5344CB8AC3E}">
        <p14:creationId xmlns:p14="http://schemas.microsoft.com/office/powerpoint/2010/main" val="361092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sz="1200" kern="1200" dirty="0" smtClean="0">
                <a:solidFill>
                  <a:schemeClr val="tx1"/>
                </a:solidFill>
                <a:latin typeface="+mn-lt"/>
                <a:ea typeface="+mn-ea"/>
                <a:cs typeface="+mn-cs"/>
              </a:rPr>
              <a:t>When we started implementing metrics as</a:t>
            </a:r>
            <a:r>
              <a:rPr lang="en-US" sz="1200" kern="1200" baseline="0" dirty="0" smtClean="0">
                <a:solidFill>
                  <a:schemeClr val="tx1"/>
                </a:solidFill>
                <a:latin typeface="+mn-lt"/>
                <a:ea typeface="+mn-ea"/>
                <a:cs typeface="+mn-cs"/>
              </a:rPr>
              <a:t> </a:t>
            </a:r>
            <a:r>
              <a:rPr lang="en-US" sz="1200" b="1" kern="1200" baseline="0" dirty="0" smtClean="0">
                <a:solidFill>
                  <a:schemeClr val="tx1"/>
                </a:solidFill>
                <a:latin typeface="+mn-lt"/>
                <a:ea typeface="+mn-ea"/>
                <a:cs typeface="+mn-cs"/>
              </a:rPr>
              <a:t>described in the related literature</a:t>
            </a:r>
            <a:r>
              <a:rPr lang="en-US" sz="1200" kern="1200" baseline="0" dirty="0" smtClean="0">
                <a:solidFill>
                  <a:schemeClr val="tx1"/>
                </a:solidFill>
                <a:latin typeface="+mn-lt"/>
                <a:ea typeface="+mn-ea"/>
                <a:cs typeface="+mn-cs"/>
              </a:rPr>
              <a:t>, we noticed that large datasets brought </a:t>
            </a:r>
            <a:r>
              <a:rPr lang="en-US" sz="1200" b="1" kern="1200" baseline="0" dirty="0" smtClean="0">
                <a:solidFill>
                  <a:schemeClr val="tx1"/>
                </a:solidFill>
                <a:latin typeface="+mn-lt"/>
                <a:ea typeface="+mn-ea"/>
                <a:cs typeface="+mn-cs"/>
              </a:rPr>
              <a:t>unpredictable behavior in terms of size and time</a:t>
            </a:r>
            <a:r>
              <a:rPr lang="en-US" sz="1200" kern="1200" baseline="0" dirty="0" smtClean="0">
                <a:solidFill>
                  <a:schemeClr val="tx1"/>
                </a:solidFill>
                <a:latin typeface="+mn-lt"/>
                <a:ea typeface="+mn-ea"/>
                <a:cs typeface="+mn-cs"/>
              </a:rPr>
              <a:t>.</a:t>
            </a:r>
          </a:p>
          <a:p>
            <a:pPr marL="171450" lvl="0" indent="-171450">
              <a:buFontTx/>
              <a:buChar char="-"/>
            </a:pPr>
            <a:r>
              <a:rPr lang="en-US" sz="1200" kern="1200" baseline="0" dirty="0" smtClean="0">
                <a:solidFill>
                  <a:schemeClr val="tx1"/>
                </a:solidFill>
                <a:latin typeface="+mn-lt"/>
                <a:ea typeface="+mn-ea"/>
                <a:cs typeface="+mn-cs"/>
              </a:rPr>
              <a:t>This occurred since related literature aim was </a:t>
            </a:r>
            <a:r>
              <a:rPr lang="en-US" sz="1200" b="1" kern="1200" baseline="0" dirty="0" smtClean="0">
                <a:solidFill>
                  <a:schemeClr val="tx1"/>
                </a:solidFill>
                <a:latin typeface="+mn-lt"/>
                <a:ea typeface="+mn-ea"/>
                <a:cs typeface="+mn-cs"/>
              </a:rPr>
              <a:t>not scalability</a:t>
            </a:r>
            <a:r>
              <a:rPr lang="en-US" sz="1200" kern="1200" baseline="0" dirty="0" smtClean="0">
                <a:solidFill>
                  <a:schemeClr val="tx1"/>
                </a:solidFill>
                <a:latin typeface="+mn-lt"/>
                <a:ea typeface="+mn-ea"/>
                <a:cs typeface="+mn-cs"/>
              </a:rPr>
              <a:t>, but describing the quality issues.</a:t>
            </a:r>
          </a:p>
          <a:p>
            <a:pPr marL="171450" lvl="0" indent="-171450">
              <a:buFontTx/>
              <a:buChar char="-"/>
            </a:pPr>
            <a:r>
              <a:rPr lang="en-US" sz="1200" kern="1200" baseline="0" dirty="0" smtClean="0">
                <a:solidFill>
                  <a:schemeClr val="tx1"/>
                </a:solidFill>
                <a:latin typeface="+mn-lt"/>
                <a:ea typeface="+mn-ea"/>
                <a:cs typeface="+mn-cs"/>
              </a:rPr>
              <a:t>For example in some linked data quality metrics, one has to deal with </a:t>
            </a:r>
            <a:r>
              <a:rPr lang="en-US" sz="1200" b="1" kern="1200" baseline="0" dirty="0" smtClean="0">
                <a:solidFill>
                  <a:schemeClr val="tx1"/>
                </a:solidFill>
                <a:latin typeface="+mn-lt"/>
                <a:ea typeface="+mn-ea"/>
                <a:cs typeface="+mn-cs"/>
              </a:rPr>
              <a:t>external factors</a:t>
            </a:r>
            <a:r>
              <a:rPr lang="en-US" sz="1200" kern="1200" baseline="0" dirty="0" smtClean="0">
                <a:solidFill>
                  <a:schemeClr val="tx1"/>
                </a:solidFill>
                <a:latin typeface="+mn-lt"/>
                <a:ea typeface="+mn-ea"/>
                <a:cs typeface="+mn-cs"/>
              </a:rPr>
              <a:t>, such as network access latencies, which even in </a:t>
            </a:r>
            <a:r>
              <a:rPr lang="en-US" sz="1200" b="1" kern="1200" baseline="0" dirty="0" smtClean="0">
                <a:solidFill>
                  <a:schemeClr val="tx1"/>
                </a:solidFill>
                <a:latin typeface="+mn-lt"/>
                <a:ea typeface="+mn-ea"/>
                <a:cs typeface="+mn-cs"/>
              </a:rPr>
              <a:t>linear time </a:t>
            </a:r>
            <a:r>
              <a:rPr lang="en-US" sz="1200" kern="1200" baseline="0" dirty="0" smtClean="0">
                <a:solidFill>
                  <a:schemeClr val="tx1"/>
                </a:solidFill>
                <a:latin typeface="+mn-lt"/>
                <a:ea typeface="+mn-ea"/>
                <a:cs typeface="+mn-cs"/>
              </a:rPr>
              <a:t>metrics such as </a:t>
            </a:r>
            <a:r>
              <a:rPr lang="en-US" sz="1200" kern="1200" baseline="0" dirty="0" err="1" smtClean="0">
                <a:solidFill>
                  <a:schemeClr val="tx1"/>
                </a:solidFill>
                <a:latin typeface="+mn-lt"/>
                <a:ea typeface="+mn-ea"/>
                <a:cs typeface="+mn-cs"/>
              </a:rPr>
              <a:t>dereferencability</a:t>
            </a:r>
            <a:r>
              <a:rPr lang="en-US" sz="1200" kern="1200" baseline="0" dirty="0" smtClean="0">
                <a:solidFill>
                  <a:schemeClr val="tx1"/>
                </a:solidFill>
                <a:latin typeface="+mn-lt"/>
                <a:ea typeface="+mn-ea"/>
                <a:cs typeface="+mn-cs"/>
              </a:rPr>
              <a:t>, the larger the dataset being assessed, </a:t>
            </a:r>
            <a:r>
              <a:rPr lang="en-US" sz="1200" b="1" kern="1200" baseline="0" dirty="0" smtClean="0">
                <a:solidFill>
                  <a:schemeClr val="tx1"/>
                </a:solidFill>
                <a:latin typeface="+mn-lt"/>
                <a:ea typeface="+mn-ea"/>
                <a:cs typeface="+mn-cs"/>
              </a:rPr>
              <a:t>the more time it takes to finish </a:t>
            </a:r>
            <a:r>
              <a:rPr lang="en-US" sz="1200" kern="1200" baseline="0" dirty="0" smtClean="0">
                <a:solidFill>
                  <a:schemeClr val="tx1"/>
                </a:solidFill>
                <a:latin typeface="+mn-lt"/>
                <a:ea typeface="+mn-ea"/>
                <a:cs typeface="+mn-cs"/>
              </a:rPr>
              <a:t>its computation. </a:t>
            </a:r>
          </a:p>
          <a:p>
            <a:pPr marL="171450" lvl="0" indent="-171450">
              <a:buFontTx/>
              <a:buChar char="-"/>
            </a:pPr>
            <a:r>
              <a:rPr lang="en-US" sz="1200" kern="1200" baseline="0" dirty="0" smtClean="0">
                <a:solidFill>
                  <a:schemeClr val="tx1"/>
                </a:solidFill>
                <a:latin typeface="+mn-lt"/>
                <a:ea typeface="+mn-ea"/>
                <a:cs typeface="+mn-cs"/>
              </a:rPr>
              <a:t>This is because of the </a:t>
            </a:r>
            <a:r>
              <a:rPr lang="en-US" sz="1200" b="1" kern="1200" baseline="0" dirty="0" smtClean="0">
                <a:solidFill>
                  <a:schemeClr val="tx1"/>
                </a:solidFill>
                <a:latin typeface="+mn-lt"/>
                <a:ea typeface="+mn-ea"/>
                <a:cs typeface="+mn-cs"/>
              </a:rPr>
              <a:t>large number of http requests </a:t>
            </a:r>
            <a:r>
              <a:rPr lang="en-US" sz="1200" kern="1200" baseline="0" dirty="0" smtClean="0">
                <a:solidFill>
                  <a:schemeClr val="tx1"/>
                </a:solidFill>
                <a:latin typeface="+mn-lt"/>
                <a:ea typeface="+mn-ea"/>
                <a:cs typeface="+mn-cs"/>
              </a:rPr>
              <a:t>done on the external server. </a:t>
            </a:r>
          </a:p>
          <a:p>
            <a:pPr marL="171450" lvl="0" indent="-171450">
              <a:buFontTx/>
              <a:buChar char="-"/>
            </a:pPr>
            <a:r>
              <a:rPr lang="en-US" sz="1200" kern="1200" baseline="0" dirty="0" smtClean="0">
                <a:solidFill>
                  <a:schemeClr val="tx1"/>
                </a:solidFill>
                <a:latin typeface="+mn-lt"/>
                <a:ea typeface="+mn-ea"/>
                <a:cs typeface="+mn-cs"/>
              </a:rPr>
              <a:t>we thought we could find a way to decrease the computational time in order of magnitudes and space with the expense of the quality value precision</a:t>
            </a:r>
            <a:r>
              <a:rPr lang="en-US" sz="1200" kern="1200" baseline="0" dirty="0" smtClean="0">
                <a:solidFill>
                  <a:schemeClr val="tx1"/>
                </a:solidFill>
                <a:latin typeface="+mn-lt"/>
                <a:ea typeface="+mn-ea"/>
                <a:cs typeface="+mn-cs"/>
              </a:rPr>
              <a:t>.</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1242D8E-958B-5741-9E18-84D19CD2E399}" type="slidenum">
              <a:rPr lang="en-US" smtClean="0"/>
              <a:t>26</a:t>
            </a:fld>
            <a:endParaRPr lang="en-US"/>
          </a:p>
        </p:txBody>
      </p:sp>
    </p:spTree>
    <p:extLst>
      <p:ext uri="{BB962C8B-B14F-4D97-AF65-F5344CB8AC3E}">
        <p14:creationId xmlns:p14="http://schemas.microsoft.com/office/powerpoint/2010/main" val="607214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sz="1200" kern="1200" baseline="0" dirty="0" smtClean="0">
                <a:solidFill>
                  <a:schemeClr val="tx1"/>
                </a:solidFill>
                <a:latin typeface="+mn-lt"/>
                <a:ea typeface="+mn-ea"/>
                <a:cs typeface="+mn-cs"/>
              </a:rPr>
              <a:t>Here I present two probabilistic techniques that were applied on different quality metrics to improve their space and time complexity. </a:t>
            </a:r>
          </a:p>
          <a:p>
            <a:pPr marL="171450" lvl="0" indent="-171450">
              <a:buFontTx/>
              <a:buChar char="-"/>
            </a:pPr>
            <a:r>
              <a:rPr lang="en-US" sz="1200" kern="1200" baseline="0" dirty="0" smtClean="0">
                <a:solidFill>
                  <a:schemeClr val="tx1"/>
                </a:solidFill>
                <a:latin typeface="+mn-lt"/>
                <a:ea typeface="+mn-ea"/>
                <a:cs typeface="+mn-cs"/>
              </a:rPr>
              <a:t>The </a:t>
            </a:r>
            <a:r>
              <a:rPr lang="en-US" sz="1200" b="1" kern="1200" baseline="0" dirty="0" smtClean="0">
                <a:solidFill>
                  <a:schemeClr val="tx1"/>
                </a:solidFill>
                <a:latin typeface="+mn-lt"/>
                <a:ea typeface="+mn-ea"/>
                <a:cs typeface="+mn-cs"/>
              </a:rPr>
              <a:t>sampling techniques </a:t>
            </a:r>
            <a:r>
              <a:rPr lang="en-US" sz="1200" kern="1200" baseline="0" dirty="0" smtClean="0">
                <a:solidFill>
                  <a:schemeClr val="tx1"/>
                </a:solidFill>
                <a:latin typeface="+mn-lt"/>
                <a:ea typeface="+mn-ea"/>
                <a:cs typeface="+mn-cs"/>
              </a:rPr>
              <a:t>was applied in cases where we needed to </a:t>
            </a:r>
            <a:r>
              <a:rPr lang="en-US" sz="1200" b="1" kern="1200" baseline="0" dirty="0" smtClean="0">
                <a:solidFill>
                  <a:schemeClr val="tx1"/>
                </a:solidFill>
                <a:latin typeface="+mn-lt"/>
                <a:ea typeface="+mn-ea"/>
                <a:cs typeface="+mn-cs"/>
              </a:rPr>
              <a:t>reduce the data space </a:t>
            </a:r>
            <a:r>
              <a:rPr lang="en-US" sz="1200" kern="1200" baseline="0" dirty="0" smtClean="0">
                <a:solidFill>
                  <a:schemeClr val="tx1"/>
                </a:solidFill>
                <a:latin typeface="+mn-lt"/>
                <a:ea typeface="+mn-ea"/>
                <a:cs typeface="+mn-cs"/>
              </a:rPr>
              <a:t>of the assessed datasets, by selecting a subset of the data to be used during assessment.</a:t>
            </a:r>
          </a:p>
          <a:p>
            <a:pPr marL="171450" lvl="0" indent="-171450">
              <a:buFontTx/>
              <a:buChar char="-"/>
            </a:pPr>
            <a:r>
              <a:rPr lang="en-US" sz="1200" kern="1200" baseline="0" dirty="0" smtClean="0">
                <a:solidFill>
                  <a:schemeClr val="tx1"/>
                </a:solidFill>
                <a:latin typeface="+mn-lt"/>
                <a:ea typeface="+mn-ea"/>
                <a:cs typeface="+mn-cs"/>
              </a:rPr>
              <a:t>These are mostly used in linear time quality metrics but are affected by external factors.</a:t>
            </a:r>
          </a:p>
          <a:p>
            <a:pPr marL="171450" lvl="0" indent="-171450">
              <a:buFontTx/>
              <a:buChar char="-"/>
            </a:pPr>
            <a:r>
              <a:rPr lang="en-GB" sz="1200" kern="1200" baseline="0" dirty="0" smtClean="0">
                <a:solidFill>
                  <a:schemeClr val="tx1"/>
                </a:solidFill>
                <a:latin typeface="+mn-lt"/>
                <a:ea typeface="+mn-ea"/>
                <a:cs typeface="+mn-cs"/>
              </a:rPr>
              <a:t>Probabilistic techniques can also be used to </a:t>
            </a:r>
            <a:r>
              <a:rPr lang="en-GB" sz="1200" b="1" kern="1200" baseline="0" dirty="0" smtClean="0">
                <a:solidFill>
                  <a:schemeClr val="tx1"/>
                </a:solidFill>
                <a:latin typeface="+mn-lt"/>
                <a:ea typeface="+mn-ea"/>
                <a:cs typeface="+mn-cs"/>
              </a:rPr>
              <a:t>shift</a:t>
            </a:r>
            <a:r>
              <a:rPr lang="en-GB" sz="1200" kern="1200" baseline="0" dirty="0" smtClean="0">
                <a:solidFill>
                  <a:schemeClr val="tx1"/>
                </a:solidFill>
                <a:latin typeface="+mn-lt"/>
                <a:ea typeface="+mn-ea"/>
                <a:cs typeface="+mn-cs"/>
              </a:rPr>
              <a:t> the </a:t>
            </a:r>
            <a:r>
              <a:rPr lang="en-GB" sz="1200" b="1" kern="1200" baseline="0" dirty="0" smtClean="0">
                <a:solidFill>
                  <a:schemeClr val="tx1"/>
                </a:solidFill>
                <a:latin typeface="+mn-lt"/>
                <a:ea typeface="+mn-ea"/>
                <a:cs typeface="+mn-cs"/>
              </a:rPr>
              <a:t>time</a:t>
            </a:r>
            <a:r>
              <a:rPr lang="en-GB" sz="1200" kern="1200" baseline="0" dirty="0" smtClean="0">
                <a:solidFill>
                  <a:schemeClr val="tx1"/>
                </a:solidFill>
                <a:latin typeface="+mn-lt"/>
                <a:ea typeface="+mn-ea"/>
                <a:cs typeface="+mn-cs"/>
              </a:rPr>
              <a:t> </a:t>
            </a:r>
            <a:r>
              <a:rPr lang="en-GB" sz="1200" b="1" kern="1200" baseline="0" dirty="0" smtClean="0">
                <a:solidFill>
                  <a:schemeClr val="tx1"/>
                </a:solidFill>
                <a:latin typeface="+mn-lt"/>
                <a:ea typeface="+mn-ea"/>
                <a:cs typeface="+mn-cs"/>
              </a:rPr>
              <a:t>complexity</a:t>
            </a:r>
            <a:r>
              <a:rPr lang="en-GB" sz="1200" kern="1200" baseline="0" dirty="0" smtClean="0">
                <a:solidFill>
                  <a:schemeClr val="tx1"/>
                </a:solidFill>
                <a:latin typeface="+mn-lt"/>
                <a:ea typeface="+mn-ea"/>
                <a:cs typeface="+mn-cs"/>
              </a:rPr>
              <a:t> of a metric from </a:t>
            </a:r>
            <a:r>
              <a:rPr lang="en-GB" sz="1200" b="1" kern="1200" baseline="0" dirty="0" smtClean="0">
                <a:solidFill>
                  <a:schemeClr val="tx1"/>
                </a:solidFill>
                <a:latin typeface="+mn-lt"/>
                <a:ea typeface="+mn-ea"/>
                <a:cs typeface="+mn-cs"/>
              </a:rPr>
              <a:t>polynomial</a:t>
            </a:r>
            <a:r>
              <a:rPr lang="en-GB" sz="1200" kern="1200" baseline="0" dirty="0" smtClean="0">
                <a:solidFill>
                  <a:schemeClr val="tx1"/>
                </a:solidFill>
                <a:latin typeface="+mn-lt"/>
                <a:ea typeface="+mn-ea"/>
                <a:cs typeface="+mn-cs"/>
              </a:rPr>
              <a:t> time to </a:t>
            </a:r>
            <a:r>
              <a:rPr lang="en-GB" sz="1200" b="1" kern="1200" baseline="0" dirty="0" smtClean="0">
                <a:solidFill>
                  <a:schemeClr val="tx1"/>
                </a:solidFill>
                <a:latin typeface="+mn-lt"/>
                <a:ea typeface="+mn-ea"/>
                <a:cs typeface="+mn-cs"/>
              </a:rPr>
              <a:t>linear</a:t>
            </a:r>
            <a:r>
              <a:rPr lang="en-GB" sz="1200" kern="1200" baseline="0" dirty="0" smtClean="0">
                <a:solidFill>
                  <a:schemeClr val="tx1"/>
                </a:solidFill>
                <a:latin typeface="+mn-lt"/>
                <a:ea typeface="+mn-ea"/>
                <a:cs typeface="+mn-cs"/>
              </a:rPr>
              <a:t> using bloom filters, a fast and space efficient bit vector, as in the case of the Ext cons metric</a:t>
            </a:r>
          </a:p>
          <a:p>
            <a:pPr marL="171450" lvl="0" indent="-171450">
              <a:buFontTx/>
              <a:buChar char="-"/>
            </a:pPr>
            <a:r>
              <a:rPr lang="en-GB" sz="1200" kern="1200" baseline="0" dirty="0" smtClean="0">
                <a:solidFill>
                  <a:schemeClr val="tx1"/>
                </a:solidFill>
                <a:latin typeface="+mn-lt"/>
                <a:ea typeface="+mn-ea"/>
                <a:cs typeface="+mn-cs"/>
              </a:rPr>
              <a:t>Lets go into more detail for these two techniques</a:t>
            </a:r>
          </a:p>
          <a:p>
            <a:pPr marL="171450" lvl="0" indent="-171450">
              <a:buFontTx/>
              <a:buChar char="-"/>
            </a:pPr>
            <a:endParaRPr lang="en-GB" sz="1200" kern="1200" dirty="0" smtClean="0">
              <a:solidFill>
                <a:schemeClr val="tx1"/>
              </a:solidFill>
              <a:latin typeface="+mn-lt"/>
              <a:ea typeface="+mn-ea"/>
              <a:cs typeface="+mn-cs"/>
            </a:endParaRPr>
          </a:p>
          <a:p>
            <a:pPr marL="171450" lvl="0" indent="-171450">
              <a:buFontTx/>
              <a:buChar char="-"/>
            </a:pPr>
            <a:endParaRPr lang="en-GB" sz="120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sampling </a:t>
            </a:r>
            <a:r>
              <a:rPr lang="en-US" b="1" dirty="0" smtClean="0"/>
              <a:t>a technique</a:t>
            </a:r>
            <a:r>
              <a:rPr lang="en-US" b="1" baseline="0" dirty="0" smtClean="0"/>
              <a:t> to reduce the space, selecting a sub-set of the dataset to assess the metric upon</a:t>
            </a:r>
            <a:endParaRPr lang="en-US" b="1"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bloom </a:t>
            </a:r>
            <a:r>
              <a:rPr lang="en-US" sz="1200" b="1" i="0" dirty="0" smtClean="0">
                <a:solidFill>
                  <a:srgbClr val="1F497D"/>
                </a:solidFill>
              </a:rPr>
              <a:t>a fast and space efficient bit vector data structure commonly used to query for elements in a set</a:t>
            </a:r>
            <a:endParaRPr lang="en-US" b="1" i="0" baseline="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random walker </a:t>
            </a:r>
            <a:r>
              <a:rPr lang="en-US" b="1" baseline="0" dirty="0" smtClean="0"/>
              <a:t>identifies a subgraph that will be used during the quality assessment, from the graph using a walker that stops when the mixing time is reached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baseline="0" dirty="0" smtClean="0"/>
              <a:t>distance </a:t>
            </a:r>
            <a:r>
              <a:rPr lang="en-US" b="1" i="0" baseline="0" dirty="0" smtClean="0"/>
              <a:t>clusters a set of data objects together on a 2d plane based on their distance</a:t>
            </a:r>
            <a:endParaRPr lang="en-US" b="0" i="0" baseline="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i="0" baseline="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baseline="0" dirty="0" err="1" smtClean="0"/>
              <a:t>deref</a:t>
            </a:r>
            <a:r>
              <a:rPr lang="en-US" b="0" i="0" baseline="0" dirty="0" smtClean="0"/>
              <a:t>: assesses URIs for hash </a:t>
            </a:r>
            <a:r>
              <a:rPr lang="en-US" b="0" i="0" baseline="0" dirty="0" err="1" smtClean="0"/>
              <a:t>uris</a:t>
            </a:r>
            <a:r>
              <a:rPr lang="en-US" b="0" i="0" baseline="0" dirty="0" smtClean="0"/>
              <a:t> or 303s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baseline="0" dirty="0" smtClean="0"/>
              <a:t>link: assesses the degree of resources linked to external data sources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baseline="0" dirty="0" err="1" smtClean="0"/>
              <a:t>ext</a:t>
            </a:r>
            <a:r>
              <a:rPr lang="en-US" b="0" i="0" baseline="0" dirty="0" smtClean="0"/>
              <a:t>: assesses the uniqueness of resources in a data source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baseline="0" dirty="0" err="1" smtClean="0"/>
              <a:t>cco</a:t>
            </a:r>
            <a:r>
              <a:rPr lang="en-US" b="0" i="0" baseline="0" dirty="0" smtClean="0"/>
              <a:t>: assesses how well resources are connected together by measuring the density of a resource </a:t>
            </a:r>
            <a:r>
              <a:rPr lang="en-US" b="0" i="0" baseline="0" dirty="0" err="1" smtClean="0"/>
              <a:t>neighbourhood</a:t>
            </a:r>
            <a:endParaRPr lang="en-US" b="0" i="0" baseline="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baseline="0" dirty="0" smtClean="0"/>
              <a:t>out: assesses the outlier resources (non literals) in a dataset</a:t>
            </a: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27</a:t>
            </a:fld>
            <a:endParaRPr lang="en-US"/>
          </a:p>
        </p:txBody>
      </p:sp>
    </p:spTree>
    <p:extLst>
      <p:ext uri="{BB962C8B-B14F-4D97-AF65-F5344CB8AC3E}">
        <p14:creationId xmlns:p14="http://schemas.microsoft.com/office/powerpoint/2010/main" val="69044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The first technique we will describe is Data Sampling.</a:t>
            </a:r>
          </a:p>
          <a:p>
            <a:pPr marL="171450" indent="-171450">
              <a:buFontTx/>
              <a:buChar char="-"/>
            </a:pPr>
            <a:r>
              <a:rPr lang="en-GB" dirty="0" smtClean="0"/>
              <a:t>Sampling deals with the </a:t>
            </a:r>
            <a:r>
              <a:rPr lang="en-GB" b="1" dirty="0" smtClean="0"/>
              <a:t>selection</a:t>
            </a:r>
            <a:r>
              <a:rPr lang="en-GB" dirty="0" smtClean="0"/>
              <a:t> </a:t>
            </a:r>
            <a:r>
              <a:rPr lang="en-GB" b="1" dirty="0" smtClean="0"/>
              <a:t>of</a:t>
            </a:r>
            <a:r>
              <a:rPr lang="en-GB" dirty="0" smtClean="0"/>
              <a:t> </a:t>
            </a:r>
            <a:r>
              <a:rPr lang="en-GB" b="1" dirty="0" smtClean="0"/>
              <a:t>a subset </a:t>
            </a:r>
            <a:r>
              <a:rPr lang="en-GB" dirty="0" smtClean="0"/>
              <a:t>of individuals</a:t>
            </a:r>
            <a:r>
              <a:rPr lang="en-GB" baseline="0" dirty="0" smtClean="0"/>
              <a:t> </a:t>
            </a:r>
            <a:r>
              <a:rPr lang="en-GB" dirty="0" smtClean="0"/>
              <a:t>from</a:t>
            </a:r>
            <a:r>
              <a:rPr lang="en-GB" baseline="0" dirty="0" smtClean="0"/>
              <a:t> a population, with the aim of </a:t>
            </a:r>
            <a:r>
              <a:rPr lang="en-GB" b="1" baseline="0" dirty="0" smtClean="0"/>
              <a:t>estimating the characteristics of the whole population</a:t>
            </a:r>
            <a:endParaRPr lang="en-GB" b="1" dirty="0" smtClean="0"/>
          </a:p>
          <a:p>
            <a:pPr marL="171450" indent="-171450">
              <a:buFontTx/>
              <a:buChar char="-"/>
            </a:pPr>
            <a:r>
              <a:rPr lang="en-GB" dirty="0" smtClean="0"/>
              <a:t>There</a:t>
            </a:r>
            <a:r>
              <a:rPr lang="en-GB" baseline="0" dirty="0" smtClean="0"/>
              <a:t> are </a:t>
            </a:r>
            <a:r>
              <a:rPr lang="en-GB" b="1" baseline="0" dirty="0" smtClean="0"/>
              <a:t>numerous techniques </a:t>
            </a:r>
            <a:r>
              <a:rPr lang="en-GB" baseline="0" dirty="0" smtClean="0"/>
              <a:t>that one can use for sampling data, for example reservoir, stratified, clustered, systematic  sampling</a:t>
            </a:r>
          </a:p>
          <a:p>
            <a:pPr marL="171450" indent="-171450">
              <a:buFontTx/>
              <a:buChar char="-"/>
            </a:pPr>
            <a:r>
              <a:rPr lang="en-GB" baseline="0" dirty="0" smtClean="0"/>
              <a:t>However here we explore two of these: </a:t>
            </a:r>
            <a:r>
              <a:rPr lang="en-GB" b="1" baseline="0" dirty="0" smtClean="0"/>
              <a:t>reservoir sampling and stratified sampling</a:t>
            </a:r>
            <a:endParaRPr lang="en-GB" b="1" i="0" baseline="0" dirty="0" smtClean="0"/>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28</a:t>
            </a:fld>
            <a:endParaRPr lang="en-US"/>
          </a:p>
        </p:txBody>
      </p:sp>
    </p:spTree>
    <p:extLst>
      <p:ext uri="{BB962C8B-B14F-4D97-AF65-F5344CB8AC3E}">
        <p14:creationId xmlns:p14="http://schemas.microsoft.com/office/powerpoint/2010/main" val="1354819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These</a:t>
            </a:r>
            <a:r>
              <a:rPr lang="en-US" baseline="0" dirty="0" smtClean="0"/>
              <a:t> 3 people here are </a:t>
            </a:r>
          </a:p>
          <a:p>
            <a:pPr marL="628650" lvl="1" indent="-171450">
              <a:buFont typeface="Arial"/>
              <a:buChar char="•"/>
            </a:pPr>
            <a:r>
              <a:rPr lang="en-US" baseline="0" dirty="0" smtClean="0"/>
              <a:t>Robert </a:t>
            </a:r>
            <a:r>
              <a:rPr lang="en-US" baseline="0" dirty="0" err="1" smtClean="0"/>
              <a:t>Pirsig</a:t>
            </a:r>
            <a:r>
              <a:rPr lang="en-US" baseline="0" dirty="0" smtClean="0"/>
              <a:t> – an writer and philosopher</a:t>
            </a:r>
          </a:p>
          <a:p>
            <a:pPr marL="628650" lvl="1" indent="-171450">
              <a:buFont typeface="Arial"/>
              <a:buChar char="•"/>
            </a:pPr>
            <a:r>
              <a:rPr lang="en-US" baseline="0" dirty="0" smtClean="0"/>
              <a:t>Joseph </a:t>
            </a:r>
            <a:r>
              <a:rPr lang="en-US" baseline="0" dirty="0" err="1" smtClean="0"/>
              <a:t>Juran</a:t>
            </a:r>
            <a:r>
              <a:rPr lang="en-US" baseline="0" dirty="0" smtClean="0"/>
              <a:t> – an engineer</a:t>
            </a:r>
          </a:p>
          <a:p>
            <a:pPr marL="628650" lvl="1" indent="-171450">
              <a:buFont typeface="Arial"/>
              <a:buChar char="•"/>
            </a:pPr>
            <a:r>
              <a:rPr lang="en-US" baseline="0" dirty="0" smtClean="0"/>
              <a:t>Phillip Crosby – a businessman</a:t>
            </a:r>
          </a:p>
          <a:p>
            <a:pPr marL="171450" lvl="0" indent="-171450">
              <a:buFont typeface="Arial"/>
              <a:buChar char="•"/>
            </a:pPr>
            <a:r>
              <a:rPr lang="en-US" baseline="0" dirty="0" smtClean="0"/>
              <a:t>What do they have in common? – just like you, they all tried to define the term quality quality</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2</a:t>
            </a:fld>
            <a:endParaRPr lang="en-US"/>
          </a:p>
        </p:txBody>
      </p:sp>
    </p:spTree>
    <p:extLst>
      <p:ext uri="{BB962C8B-B14F-4D97-AF65-F5344CB8AC3E}">
        <p14:creationId xmlns:p14="http://schemas.microsoft.com/office/powerpoint/2010/main" val="252777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smtClean="0">
                <a:solidFill>
                  <a:schemeClr val="tx1"/>
                </a:solidFill>
              </a:rPr>
              <a:t>re</a:t>
            </a:r>
            <a:r>
              <a:rPr lang="en-GB" dirty="0" smtClean="0">
                <a:solidFill>
                  <a:schemeClr val="tx1"/>
                </a:solidFill>
              </a:rPr>
              <a:t>servoir sampling is </a:t>
            </a:r>
            <a:r>
              <a:rPr lang="en-US" sz="1200" b="1" i="1" dirty="0" smtClean="0">
                <a:solidFill>
                  <a:schemeClr val="tx1"/>
                </a:solidFill>
              </a:rPr>
              <a:t>a statistical based technique, facilitating the sampling of evenly distributed items</a:t>
            </a:r>
          </a:p>
          <a:p>
            <a:pPr marL="171450" indent="-171450">
              <a:buFontTx/>
              <a:buChar char="-"/>
            </a:pPr>
            <a:r>
              <a:rPr lang="en-US" sz="1200" b="0" i="0" dirty="0" smtClean="0">
                <a:solidFill>
                  <a:schemeClr val="tx1"/>
                </a:solidFill>
              </a:rPr>
              <a:t>in</a:t>
            </a:r>
            <a:r>
              <a:rPr lang="en-US" sz="1200" b="0" i="0" baseline="0" dirty="0" smtClean="0">
                <a:solidFill>
                  <a:schemeClr val="tx1"/>
                </a:solidFill>
              </a:rPr>
              <a:t> reservoir sampling </a:t>
            </a:r>
            <a:r>
              <a:rPr lang="en-US" sz="1200" b="1" i="0" baseline="0" dirty="0" smtClean="0">
                <a:solidFill>
                  <a:schemeClr val="tx1"/>
                </a:solidFill>
              </a:rPr>
              <a:t>each item has an equal chance </a:t>
            </a:r>
            <a:r>
              <a:rPr lang="en-US" sz="1200" b="0" i="0" baseline="0" dirty="0" smtClean="0">
                <a:solidFill>
                  <a:schemeClr val="tx1"/>
                </a:solidFill>
              </a:rPr>
              <a:t>of making it to the final reservoir, using a </a:t>
            </a:r>
            <a:r>
              <a:rPr lang="en-US" sz="1200" b="1" i="0" baseline="0" dirty="0" smtClean="0">
                <a:solidFill>
                  <a:schemeClr val="tx1"/>
                </a:solidFill>
              </a:rPr>
              <a:t>replacement probability</a:t>
            </a:r>
          </a:p>
          <a:p>
            <a:pPr marL="171450" indent="-171450">
              <a:buFontTx/>
              <a:buChar char="-"/>
            </a:pPr>
            <a:r>
              <a:rPr lang="en-US" sz="1200" b="0" i="0" baseline="0" dirty="0" smtClean="0">
                <a:solidFill>
                  <a:schemeClr val="tx1"/>
                </a:solidFill>
              </a:rPr>
              <a:t>so in the image shown, each item numbered 1 to 16, has </a:t>
            </a:r>
            <a:r>
              <a:rPr lang="en-US" sz="1200" b="1" i="0" baseline="0" dirty="0" smtClean="0">
                <a:solidFill>
                  <a:schemeClr val="tx1"/>
                </a:solidFill>
              </a:rPr>
              <a:t>3/8</a:t>
            </a:r>
            <a:r>
              <a:rPr lang="en-US" sz="1200" b="1" i="0" baseline="30000" dirty="0" smtClean="0">
                <a:solidFill>
                  <a:schemeClr val="tx1"/>
                </a:solidFill>
              </a:rPr>
              <a:t>th</a:t>
            </a:r>
            <a:r>
              <a:rPr lang="en-US" sz="1200" b="1" i="0" baseline="0" dirty="0" smtClean="0">
                <a:solidFill>
                  <a:schemeClr val="tx1"/>
                </a:solidFill>
              </a:rPr>
              <a:t> chance </a:t>
            </a:r>
            <a:r>
              <a:rPr lang="en-US" sz="1200" b="0" i="0" baseline="0" dirty="0" smtClean="0">
                <a:solidFill>
                  <a:schemeClr val="tx1"/>
                </a:solidFill>
              </a:rPr>
              <a:t>of being in the reservoir sampler, because the algorithm has to select 6 elements from 16</a:t>
            </a:r>
            <a:endParaRPr lang="en-US" sz="1200" b="0" i="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29</a:t>
            </a:fld>
            <a:endParaRPr lang="en-US"/>
          </a:p>
        </p:txBody>
      </p:sp>
    </p:spTree>
    <p:extLst>
      <p:ext uri="{BB962C8B-B14F-4D97-AF65-F5344CB8AC3E}">
        <p14:creationId xmlns:p14="http://schemas.microsoft.com/office/powerpoint/2010/main" val="1645091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stratified sampling is </a:t>
            </a:r>
            <a:r>
              <a:rPr lang="en-GB" b="1" i="1" dirty="0" smtClean="0"/>
              <a:t>a technique</a:t>
            </a:r>
            <a:r>
              <a:rPr lang="en-GB" b="1" i="1" baseline="0" dirty="0" smtClean="0"/>
              <a:t> where a probability sample is drawn from distinct groups or strata within the whole population, using a proportionate allocation method</a:t>
            </a:r>
          </a:p>
          <a:p>
            <a:pPr marL="171450" indent="-171450">
              <a:buFontTx/>
              <a:buChar char="-"/>
            </a:pPr>
            <a:r>
              <a:rPr lang="en-GB" b="0" i="0" baseline="0" dirty="0" smtClean="0"/>
              <a:t>meaning that the sample chosen is </a:t>
            </a:r>
            <a:r>
              <a:rPr lang="en-GB" b="1" i="0" baseline="0" dirty="0" smtClean="0"/>
              <a:t>more representative of the distinct groups </a:t>
            </a:r>
            <a:r>
              <a:rPr lang="en-GB" b="0" i="0" baseline="0" dirty="0" smtClean="0"/>
              <a:t>from the whole population</a:t>
            </a:r>
          </a:p>
          <a:p>
            <a:pPr marL="171450" indent="-171450">
              <a:buFontTx/>
              <a:buChar char="-"/>
            </a:pPr>
            <a:r>
              <a:rPr lang="en-GB" b="0" i="0" baseline="0" dirty="0" smtClean="0"/>
              <a:t>A typical </a:t>
            </a:r>
            <a:r>
              <a:rPr lang="en-GB" b="1" i="0" baseline="0" dirty="0" smtClean="0"/>
              <a:t>example</a:t>
            </a:r>
            <a:r>
              <a:rPr lang="en-GB" b="0" i="0" baseline="0" dirty="0" smtClean="0"/>
              <a:t> is the European Union parliament, where the allocation of MEPs is made per capita, for example the least populated country, </a:t>
            </a:r>
            <a:r>
              <a:rPr lang="en-GB" b="0" i="0" baseline="0" dirty="0" err="1" smtClean="0"/>
              <a:t>malta</a:t>
            </a:r>
            <a:r>
              <a:rPr lang="en-GB" b="0" i="0" baseline="0" dirty="0" smtClean="0"/>
              <a:t> has 6 MEPs but </a:t>
            </a:r>
            <a:r>
              <a:rPr lang="en-GB" b="0" i="0" baseline="0" dirty="0" err="1" smtClean="0"/>
              <a:t>germany</a:t>
            </a:r>
            <a:r>
              <a:rPr lang="en-GB" b="0" i="0" baseline="0" dirty="0" smtClean="0"/>
              <a:t>, the most populated country has 96 MEPs</a:t>
            </a:r>
          </a:p>
          <a:p>
            <a:pPr marL="171450" indent="-171450">
              <a:buFontTx/>
              <a:buChar char="-"/>
            </a:pPr>
            <a:r>
              <a:rPr lang="en-GB" b="0" i="0" baseline="0" dirty="0" smtClean="0"/>
              <a:t>how did we use sampling in the </a:t>
            </a:r>
            <a:r>
              <a:rPr lang="en-GB" b="0" i="0" baseline="0" dirty="0" err="1" smtClean="0"/>
              <a:t>dereferencability</a:t>
            </a:r>
            <a:r>
              <a:rPr lang="en-GB" b="0" i="0" baseline="0" dirty="0" smtClean="0"/>
              <a:t> metric?</a:t>
            </a: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30</a:t>
            </a:fld>
            <a:endParaRPr lang="en-US"/>
          </a:p>
        </p:txBody>
      </p:sp>
    </p:spTree>
    <p:extLst>
      <p:ext uri="{BB962C8B-B14F-4D97-AF65-F5344CB8AC3E}">
        <p14:creationId xmlns:p14="http://schemas.microsoft.com/office/powerpoint/2010/main" val="1584922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first of all, </a:t>
            </a:r>
            <a:r>
              <a:rPr lang="en-GB" dirty="0" err="1" smtClean="0"/>
              <a:t>dereferencability</a:t>
            </a:r>
            <a:r>
              <a:rPr lang="en-GB" baseline="0" dirty="0" smtClean="0"/>
              <a:t> is </a:t>
            </a:r>
            <a:r>
              <a:rPr lang="en-GB" b="0" baseline="0" dirty="0" smtClean="0"/>
              <a:t>the </a:t>
            </a:r>
            <a:r>
              <a:rPr lang="en-GB" b="1" baseline="0" dirty="0" smtClean="0"/>
              <a:t>process</a:t>
            </a:r>
            <a:r>
              <a:rPr lang="en-GB" b="0" baseline="0" dirty="0" smtClean="0"/>
              <a:t> that retrieves a </a:t>
            </a:r>
            <a:r>
              <a:rPr lang="en-GB" b="1" baseline="0" dirty="0" smtClean="0"/>
              <a:t>requested resource </a:t>
            </a:r>
            <a:r>
              <a:rPr lang="en-GB" b="0" baseline="0" dirty="0" smtClean="0"/>
              <a:t>from the </a:t>
            </a:r>
            <a:r>
              <a:rPr lang="en-GB" b="1" baseline="0" dirty="0" smtClean="0"/>
              <a:t>web</a:t>
            </a:r>
            <a:r>
              <a:rPr lang="en-GB" b="0" baseline="0" dirty="0" smtClean="0"/>
              <a:t>, therefore the metric itself is relying on </a:t>
            </a:r>
            <a:r>
              <a:rPr lang="en-GB" b="1" baseline="0" dirty="0" smtClean="0"/>
              <a:t>various external issues </a:t>
            </a:r>
            <a:r>
              <a:rPr lang="en-GB" b="0" baseline="0" dirty="0" smtClean="0"/>
              <a:t>such as latency</a:t>
            </a:r>
          </a:p>
          <a:p>
            <a:pPr marL="171450" indent="-171450">
              <a:buFontTx/>
              <a:buChar char="-"/>
            </a:pPr>
            <a:r>
              <a:rPr lang="en-GB" b="0" baseline="0" dirty="0" smtClean="0"/>
              <a:t>for this metric we use a 2-level sampler, </a:t>
            </a:r>
            <a:r>
              <a:rPr lang="en-GB" b="1" baseline="0" dirty="0" smtClean="0"/>
              <a:t>simulating a dictionary</a:t>
            </a:r>
            <a:r>
              <a:rPr lang="en-GB" b="0" baseline="0" dirty="0" smtClean="0"/>
              <a:t>, for both the reservoir sampler and stratified sampler. </a:t>
            </a:r>
          </a:p>
          <a:p>
            <a:pPr marL="171450" indent="-171450">
              <a:buFontTx/>
              <a:buChar char="-"/>
            </a:pPr>
            <a:r>
              <a:rPr lang="en-GB" b="0" baseline="0" dirty="0" smtClean="0"/>
              <a:t>The higher level sampler (or the key) </a:t>
            </a:r>
            <a:r>
              <a:rPr lang="en-GB" b="1" baseline="0" dirty="0" smtClean="0"/>
              <a:t>samples the URI </a:t>
            </a:r>
            <a:r>
              <a:rPr lang="en-GB" b="1" baseline="0" dirty="0" err="1" smtClean="0"/>
              <a:t>authoritive</a:t>
            </a:r>
            <a:r>
              <a:rPr lang="en-GB" b="1" baseline="0" dirty="0" smtClean="0"/>
              <a:t> domain</a:t>
            </a:r>
            <a:r>
              <a:rPr lang="en-GB" b="0" baseline="0" dirty="0" smtClean="0"/>
              <a:t>, and similar to a dictionary, a domain can only be represented once in the sampler. The sampler has a finite size</a:t>
            </a:r>
          </a:p>
          <a:p>
            <a:pPr marL="171450" indent="-171450">
              <a:buFontTx/>
              <a:buChar char="-"/>
            </a:pPr>
            <a:r>
              <a:rPr lang="en-GB" b="0" baseline="0" dirty="0" smtClean="0"/>
              <a:t>For </a:t>
            </a:r>
            <a:r>
              <a:rPr lang="en-GB" b="1" baseline="0" dirty="0" smtClean="0"/>
              <a:t>each</a:t>
            </a:r>
            <a:r>
              <a:rPr lang="en-GB" b="0" baseline="0" dirty="0" smtClean="0"/>
              <a:t> </a:t>
            </a:r>
            <a:r>
              <a:rPr lang="en-GB" b="1" baseline="0" dirty="0" err="1" smtClean="0"/>
              <a:t>authorative</a:t>
            </a:r>
            <a:r>
              <a:rPr lang="en-GB" b="1" baseline="0" dirty="0" smtClean="0"/>
              <a:t> domain</a:t>
            </a:r>
            <a:r>
              <a:rPr lang="en-GB" b="0" baseline="0" dirty="0" smtClean="0"/>
              <a:t>, we have another sampler, </a:t>
            </a:r>
            <a:r>
              <a:rPr lang="en-GB" b="1" baseline="0" dirty="0" smtClean="0"/>
              <a:t>a lower-level sampler </a:t>
            </a:r>
            <a:r>
              <a:rPr lang="en-GB" b="0" baseline="0" dirty="0" smtClean="0"/>
              <a:t>or value in terms of dictionaries, that samples the domain’s </a:t>
            </a:r>
            <a:r>
              <a:rPr lang="en-GB" b="1" baseline="0" dirty="0" smtClean="0"/>
              <a:t>resources</a:t>
            </a:r>
            <a:r>
              <a:rPr lang="en-GB" b="0" baseline="0" dirty="0" smtClean="0"/>
              <a:t>. The lower-level sampler is also of a finite size but can have duplicate elements</a:t>
            </a:r>
          </a:p>
          <a:p>
            <a:pPr marL="171450" indent="-171450">
              <a:buFontTx/>
              <a:buChar char="-"/>
            </a:pPr>
            <a:r>
              <a:rPr lang="en-GB" b="0" baseline="0" dirty="0" smtClean="0"/>
              <a:t>So taking the domain of the resource, we first check if the </a:t>
            </a:r>
            <a:r>
              <a:rPr lang="en-GB" b="1" baseline="0" dirty="0" smtClean="0"/>
              <a:t>sampler is full</a:t>
            </a:r>
            <a:r>
              <a:rPr lang="en-GB" b="0" baseline="0" dirty="0" smtClean="0"/>
              <a:t>, if not, then we just add the item</a:t>
            </a:r>
          </a:p>
          <a:p>
            <a:pPr marL="171450" indent="-171450">
              <a:buFontTx/>
              <a:buChar char="-"/>
            </a:pPr>
            <a:r>
              <a:rPr lang="en-GB" b="0" baseline="0" dirty="0" smtClean="0"/>
              <a:t>But what happens if the sampler is full?</a:t>
            </a:r>
          </a:p>
          <a:p>
            <a:pPr marL="171450" indent="-171450">
              <a:buFontTx/>
              <a:buChar char="-"/>
            </a:pPr>
            <a:r>
              <a:rPr lang="en-GB" b="0" baseline="0" dirty="0" smtClean="0"/>
              <a:t>The algorithm will calculate a </a:t>
            </a:r>
            <a:r>
              <a:rPr lang="en-GB" b="1" baseline="0" dirty="0" smtClean="0"/>
              <a:t>replacement probability </a:t>
            </a:r>
            <a:r>
              <a:rPr lang="en-GB" b="0" baseline="0" dirty="0" smtClean="0"/>
              <a:t>for the item in question. </a:t>
            </a:r>
          </a:p>
          <a:p>
            <a:pPr marL="171450" indent="-171450">
              <a:buFontTx/>
              <a:buChar char="-"/>
            </a:pPr>
            <a:r>
              <a:rPr lang="en-GB" b="0" baseline="0" dirty="0" smtClean="0"/>
              <a:t>This probability will identify whether this item should be </a:t>
            </a:r>
            <a:r>
              <a:rPr lang="en-GB" b="1" baseline="0" dirty="0" smtClean="0"/>
              <a:t>accepted in the sampler by replacing another item</a:t>
            </a:r>
            <a:r>
              <a:rPr lang="en-GB" b="0" baseline="0" dirty="0" smtClean="0"/>
              <a:t>, or </a:t>
            </a:r>
            <a:r>
              <a:rPr lang="en-GB" b="1" baseline="0" dirty="0" smtClean="0"/>
              <a:t>reject</a:t>
            </a:r>
            <a:r>
              <a:rPr lang="en-GB" b="0" baseline="0" dirty="0" smtClean="0"/>
              <a:t>.</a:t>
            </a:r>
          </a:p>
          <a:p>
            <a:pPr marL="171450" indent="-171450">
              <a:buFontTx/>
              <a:buChar char="-"/>
            </a:pPr>
            <a:r>
              <a:rPr lang="en-GB" b="0" baseline="0" dirty="0" smtClean="0"/>
              <a:t>Similarly, the same </a:t>
            </a:r>
            <a:r>
              <a:rPr lang="en-GB" b="1" baseline="0" dirty="0" smtClean="0"/>
              <a:t>algorithm is used to accept or reject resources</a:t>
            </a:r>
            <a:r>
              <a:rPr lang="en-GB" b="0" baseline="0" dirty="0" smtClean="0"/>
              <a:t> in the lower-level sampler</a:t>
            </a:r>
          </a:p>
          <a:p>
            <a:pPr marL="171450" indent="-171450">
              <a:buFontTx/>
              <a:buChar char="-"/>
            </a:pPr>
            <a:r>
              <a:rPr lang="en-GB" b="1" baseline="0" dirty="0" smtClean="0"/>
              <a:t>The major difference </a:t>
            </a:r>
            <a:r>
              <a:rPr lang="en-GB" b="0" baseline="0" dirty="0" smtClean="0"/>
              <a:t>in stratified sampling is that for each domain in the higher-level sampler, we </a:t>
            </a:r>
            <a:r>
              <a:rPr lang="en-GB" b="1" baseline="0" dirty="0" smtClean="0"/>
              <a:t>keep track of the total number of items encountered </a:t>
            </a:r>
            <a:r>
              <a:rPr lang="en-GB" b="0" baseline="0" dirty="0" smtClean="0"/>
              <a:t>during assessment, to simulate the size of the strata groups, therefore a final sampler is then drawn from all </a:t>
            </a:r>
            <a:r>
              <a:rPr lang="en-GB" b="1" baseline="0" dirty="0" smtClean="0"/>
              <a:t>lower-level sampled</a:t>
            </a:r>
            <a:r>
              <a:rPr lang="en-GB" b="0" baseline="0" dirty="0" smtClean="0"/>
              <a:t> resources </a:t>
            </a:r>
            <a:r>
              <a:rPr lang="en-GB" b="1" baseline="0" dirty="0" smtClean="0"/>
              <a:t>using the proportionate allocation method</a:t>
            </a:r>
            <a:r>
              <a:rPr lang="en-GB" b="0" baseline="0" dirty="0" smtClean="0"/>
              <a:t>.</a:t>
            </a: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31</a:t>
            </a:fld>
            <a:endParaRPr lang="en-US"/>
          </a:p>
        </p:txBody>
      </p:sp>
    </p:spTree>
    <p:extLst>
      <p:ext uri="{BB962C8B-B14F-4D97-AF65-F5344CB8AC3E}">
        <p14:creationId xmlns:p14="http://schemas.microsoft.com/office/powerpoint/2010/main" val="197456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The second technique I</a:t>
            </a:r>
            <a:r>
              <a:rPr lang="en-US" baseline="0" dirty="0" smtClean="0"/>
              <a:t> will discuss is bloom filters.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Imagine we want to know </a:t>
            </a:r>
            <a:r>
              <a:rPr lang="en-US" b="1" baseline="0" dirty="0" smtClean="0"/>
              <a:t>if a word exists </a:t>
            </a:r>
            <a:r>
              <a:rPr lang="en-US" baseline="0" dirty="0" smtClean="0"/>
              <a:t>in the </a:t>
            </a:r>
            <a:r>
              <a:rPr lang="en-US" baseline="0" dirty="0" err="1" smtClean="0"/>
              <a:t>english</a:t>
            </a:r>
            <a:r>
              <a:rPr lang="en-US" baseline="0" dirty="0" smtClean="0"/>
              <a:t> language. There are a couple of ways to do that, by either look for the word in a dictionary or else encode the dictionary in a bit vector structure and used bloom filters.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a bloom</a:t>
            </a:r>
            <a:r>
              <a:rPr lang="en-US" baseline="0" dirty="0" smtClean="0"/>
              <a:t> filter is a </a:t>
            </a:r>
            <a:r>
              <a:rPr lang="en-US" b="1" baseline="0" dirty="0" smtClean="0"/>
              <a:t>fast and space efficient bit vector data structure </a:t>
            </a:r>
            <a:r>
              <a:rPr lang="en-US" baseline="0" dirty="0" smtClean="0"/>
              <a:t>that is commonly used to query elements in a set.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However, bloom filters will not tell me that the word definitely exists in a set, but will only tell me that the word I am looking for </a:t>
            </a:r>
            <a:r>
              <a:rPr lang="en-US" b="1" baseline="0" dirty="0" smtClean="0"/>
              <a:t>does not exists </a:t>
            </a:r>
            <a:r>
              <a:rPr lang="en-US" baseline="0" dirty="0" smtClean="0"/>
              <a:t>or</a:t>
            </a:r>
            <a:r>
              <a:rPr lang="en-US" b="1" baseline="0" dirty="0" smtClean="0"/>
              <a:t> it probably exists</a:t>
            </a:r>
            <a:r>
              <a:rPr lang="en-GB" baseline="0" dirty="0" smtClean="0"/>
              <a: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32</a:t>
            </a:fld>
            <a:endParaRPr lang="en-US"/>
          </a:p>
        </p:txBody>
      </p:sp>
    </p:spTree>
    <p:extLst>
      <p:ext uri="{BB962C8B-B14F-4D97-AF65-F5344CB8AC3E}">
        <p14:creationId xmlns:p14="http://schemas.microsoft.com/office/powerpoint/2010/main" val="2005647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We use bloom filters for the extensional </a:t>
            </a:r>
            <a:r>
              <a:rPr lang="en-US" baseline="0" dirty="0" err="1" smtClean="0"/>
              <a:t>consieness</a:t>
            </a:r>
            <a:r>
              <a:rPr lang="en-US" baseline="0" dirty="0" smtClean="0"/>
              <a:t> metric, which is </a:t>
            </a:r>
            <a:r>
              <a:rPr lang="en-US" b="1" baseline="0" dirty="0" smtClean="0"/>
              <a:t>the process </a:t>
            </a:r>
            <a:r>
              <a:rPr lang="en-US" baseline="0" dirty="0" smtClean="0"/>
              <a:t>that checks if there is </a:t>
            </a:r>
            <a:r>
              <a:rPr lang="en-US" b="1" baseline="0" dirty="0" smtClean="0"/>
              <a:t>more than one instance </a:t>
            </a:r>
            <a:r>
              <a:rPr lang="en-US" baseline="0" dirty="0" smtClean="0"/>
              <a:t>with the same </a:t>
            </a:r>
            <a:r>
              <a:rPr lang="en-US" b="1" baseline="0" dirty="0" smtClean="0"/>
              <a:t>set of properties and corresponding values </a:t>
            </a:r>
            <a:r>
              <a:rPr lang="en-US" baseline="0" dirty="0" smtClean="0"/>
              <a:t>in a dataset.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How do we apply bloom filters for extensional </a:t>
            </a:r>
            <a:r>
              <a:rPr lang="en-US" sz="1200" kern="1200" baseline="0" dirty="0" err="1" smtClean="0">
                <a:solidFill>
                  <a:schemeClr val="tx1"/>
                </a:solidFill>
                <a:effectLst/>
                <a:latin typeface="+mn-lt"/>
                <a:ea typeface="+mn-ea"/>
                <a:cs typeface="+mn-cs"/>
              </a:rPr>
              <a:t>consiceness</a:t>
            </a:r>
            <a:r>
              <a:rPr lang="en-US" sz="1200" kern="1200" baseline="0" dirty="0" smtClean="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We first convert the resource’s </a:t>
            </a:r>
            <a:r>
              <a:rPr lang="en-US" sz="1200" b="1" kern="1200" baseline="0" dirty="0" smtClean="0">
                <a:solidFill>
                  <a:schemeClr val="tx1"/>
                </a:solidFill>
                <a:effectLst/>
                <a:latin typeface="+mn-lt"/>
                <a:ea typeface="+mn-ea"/>
                <a:cs typeface="+mn-cs"/>
              </a:rPr>
              <a:t>property and value into a string representatio</a:t>
            </a:r>
            <a:r>
              <a:rPr lang="en-US" sz="1200" kern="1200" baseline="0" dirty="0" smtClean="0">
                <a:solidFill>
                  <a:schemeClr val="tx1"/>
                </a:solidFill>
                <a:effectLst/>
                <a:latin typeface="+mn-lt"/>
                <a:ea typeface="+mn-ea"/>
                <a:cs typeface="+mn-cs"/>
              </a:rPr>
              <a:t>n.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This is then passed to the </a:t>
            </a:r>
            <a:r>
              <a:rPr lang="en-US" sz="1200" b="1" kern="1200" baseline="0" dirty="0" smtClean="0">
                <a:solidFill>
                  <a:schemeClr val="tx1"/>
                </a:solidFill>
                <a:effectLst/>
                <a:latin typeface="+mn-lt"/>
                <a:ea typeface="+mn-ea"/>
                <a:cs typeface="+mn-cs"/>
              </a:rPr>
              <a:t>hash function which generates k bit positions</a:t>
            </a:r>
            <a:r>
              <a:rPr lang="en-US" sz="1200" kern="1200" baseline="0" dirty="0" smtClean="0">
                <a:solidFill>
                  <a:schemeClr val="tx1"/>
                </a:solidFill>
                <a:effectLst/>
                <a:latin typeface="+mn-lt"/>
                <a:ea typeface="+mn-ea"/>
                <a:cs typeface="+mn-cs"/>
              </a:rPr>
              <a:t>, one for each filter.</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in this case it generated the 22</a:t>
            </a:r>
            <a:r>
              <a:rPr lang="en-US" sz="1200" kern="1200" baseline="30000" dirty="0" smtClean="0">
                <a:solidFill>
                  <a:schemeClr val="tx1"/>
                </a:solidFill>
                <a:effectLst/>
                <a:latin typeface="+mn-lt"/>
                <a:ea typeface="+mn-ea"/>
                <a:cs typeface="+mn-cs"/>
              </a:rPr>
              <a:t>nd</a:t>
            </a:r>
            <a:r>
              <a:rPr lang="en-US" sz="1200" kern="1200" baseline="0" dirty="0" smtClean="0">
                <a:solidFill>
                  <a:schemeClr val="tx1"/>
                </a:solidFill>
                <a:effectLst/>
                <a:latin typeface="+mn-lt"/>
                <a:ea typeface="+mn-ea"/>
                <a:cs typeface="+mn-cs"/>
              </a:rPr>
              <a:t> position for bloom filter 1, 7th for bloom filter 2, and 134</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for the kth bloom filter.</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baseline="0" dirty="0" smtClean="0">
                <a:solidFill>
                  <a:schemeClr val="tx1"/>
                </a:solidFill>
                <a:effectLst/>
                <a:latin typeface="+mn-lt"/>
                <a:ea typeface="+mn-ea"/>
                <a:cs typeface="+mn-cs"/>
              </a:rPr>
              <a:t>If all bits in the given position are set to 1</a:t>
            </a:r>
            <a:r>
              <a:rPr lang="en-US" sz="1200" kern="1200" baseline="0" dirty="0" smtClean="0">
                <a:solidFill>
                  <a:schemeClr val="tx1"/>
                </a:solidFill>
                <a:effectLst/>
                <a:latin typeface="+mn-lt"/>
                <a:ea typeface="+mn-ea"/>
                <a:cs typeface="+mn-cs"/>
              </a:rPr>
              <a:t>, then most probably the resource was already seen before and </a:t>
            </a:r>
            <a:r>
              <a:rPr lang="en-US" sz="1200" b="1" kern="1200" baseline="0" dirty="0" smtClean="0">
                <a:solidFill>
                  <a:schemeClr val="tx1"/>
                </a:solidFill>
                <a:effectLst/>
                <a:latin typeface="+mn-lt"/>
                <a:ea typeface="+mn-ea"/>
                <a:cs typeface="+mn-cs"/>
              </a:rPr>
              <a:t>marks the resource as a potential duplicate</a:t>
            </a:r>
            <a:r>
              <a:rPr lang="en-US" sz="1200" kern="1200" baseline="0" dirty="0" smtClean="0">
                <a:solidFill>
                  <a:schemeClr val="tx1"/>
                </a:solidFill>
                <a:effectLst/>
                <a:latin typeface="+mn-lt"/>
                <a:ea typeface="+mn-ea"/>
                <a:cs typeface="+mn-cs"/>
              </a:rPr>
              <a:t>, which is not the case in this example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Otherwise, the algorithm first </a:t>
            </a:r>
            <a:r>
              <a:rPr lang="en-US" sz="1200" b="1" kern="1200" baseline="0" dirty="0" smtClean="0">
                <a:solidFill>
                  <a:schemeClr val="tx1"/>
                </a:solidFill>
                <a:effectLst/>
                <a:latin typeface="+mn-lt"/>
                <a:ea typeface="+mn-ea"/>
                <a:cs typeface="+mn-cs"/>
              </a:rPr>
              <a:t>decides whether a random bit in the bloom filters should be set to 0</a:t>
            </a:r>
            <a:r>
              <a:rPr lang="en-US" sz="1200" kern="1200" baseline="0" dirty="0" smtClean="0">
                <a:solidFill>
                  <a:schemeClr val="tx1"/>
                </a:solidFill>
                <a:effectLst/>
                <a:latin typeface="+mn-lt"/>
                <a:ea typeface="+mn-ea"/>
                <a:cs typeface="+mn-cs"/>
              </a:rPr>
              <a:t>, and then </a:t>
            </a:r>
            <a:r>
              <a:rPr lang="en-US" sz="1200" b="1" kern="1200" baseline="0" dirty="0" smtClean="0">
                <a:solidFill>
                  <a:schemeClr val="tx1"/>
                </a:solidFill>
                <a:effectLst/>
                <a:latin typeface="+mn-lt"/>
                <a:ea typeface="+mn-ea"/>
                <a:cs typeface="+mn-cs"/>
              </a:rPr>
              <a:t>set the bits for the new resources to one</a:t>
            </a:r>
            <a:r>
              <a:rPr lang="en-US" sz="1200" kern="1200" baseline="0" dirty="0" smtClean="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In our we work we use an </a:t>
            </a:r>
            <a:r>
              <a:rPr lang="en-US" b="1" baseline="0" dirty="0" smtClean="0"/>
              <a:t>adaptation</a:t>
            </a:r>
            <a:r>
              <a:rPr lang="en-US" baseline="0" dirty="0" smtClean="0"/>
              <a:t> of the bloom filter</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which is used in </a:t>
            </a:r>
            <a:r>
              <a:rPr lang="en-US" sz="1200" b="1" kern="1200" baseline="0" dirty="0" smtClean="0">
                <a:solidFill>
                  <a:schemeClr val="tx1"/>
                </a:solidFill>
                <a:effectLst/>
                <a:latin typeface="+mn-lt"/>
                <a:ea typeface="+mn-ea"/>
                <a:cs typeface="+mn-cs"/>
              </a:rPr>
              <a:t>data streams to detect duplicate instances</a:t>
            </a:r>
            <a:r>
              <a:rPr lang="en-US" sz="1200" kern="1200" baseline="0" dirty="0" smtClean="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the main property of this adaptation is that it </a:t>
            </a:r>
            <a:r>
              <a:rPr lang="en-US" sz="1200" b="1" kern="1200" baseline="0" dirty="0" smtClean="0">
                <a:solidFill>
                  <a:schemeClr val="tx1"/>
                </a:solidFill>
                <a:effectLst/>
                <a:latin typeface="+mn-lt"/>
                <a:ea typeface="+mn-ea"/>
                <a:cs typeface="+mn-cs"/>
              </a:rPr>
              <a:t>resets bits of filters with some probability </a:t>
            </a:r>
            <a:r>
              <a:rPr lang="en-US" sz="1200" kern="1200" baseline="0" dirty="0" smtClean="0">
                <a:solidFill>
                  <a:schemeClr val="tx1"/>
                </a:solidFill>
                <a:effectLst/>
                <a:latin typeface="+mn-lt"/>
                <a:ea typeface="+mn-ea"/>
                <a:cs typeface="+mn-cs"/>
              </a:rPr>
              <a:t>when most of the bloom filter bits are already set to 1.</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33</a:t>
            </a:fld>
            <a:endParaRPr lang="en-US"/>
          </a:p>
        </p:txBody>
      </p:sp>
    </p:spTree>
    <p:extLst>
      <p:ext uri="{BB962C8B-B14F-4D97-AF65-F5344CB8AC3E}">
        <p14:creationId xmlns:p14="http://schemas.microsoft.com/office/powerpoint/2010/main" val="1317533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In order to check</a:t>
            </a:r>
            <a:r>
              <a:rPr lang="en-GB" baseline="0" dirty="0" smtClean="0"/>
              <a:t> how probabilistic approximation techniques </a:t>
            </a:r>
            <a:r>
              <a:rPr lang="en-GB" b="1" baseline="0" dirty="0" smtClean="0"/>
              <a:t>fared in terms of running time and accuracy of value</a:t>
            </a:r>
            <a:r>
              <a:rPr lang="en-GB" baseline="0" dirty="0" smtClean="0"/>
              <a:t>, we experiment and evaluate both </a:t>
            </a:r>
            <a:r>
              <a:rPr lang="en-GB" b="1" baseline="0" dirty="0" smtClean="0"/>
              <a:t>approximation techniques </a:t>
            </a:r>
            <a:r>
              <a:rPr lang="en-GB" baseline="0" dirty="0" smtClean="0"/>
              <a:t>and </a:t>
            </a:r>
            <a:r>
              <a:rPr lang="en-US" sz="1200" b="1" i="0" u="none" strike="noStrike" dirty="0" smtClean="0">
                <a:solidFill>
                  <a:srgbClr val="000000"/>
                </a:solidFill>
                <a:effectLst/>
                <a:latin typeface="+mn-lt"/>
                <a:cs typeface="Calibri"/>
              </a:rPr>
              <a:t>Baseline </a:t>
            </a:r>
            <a:r>
              <a:rPr lang="en-GB" b="1" baseline="0" dirty="0" smtClean="0"/>
              <a:t>techniques </a:t>
            </a:r>
            <a:r>
              <a:rPr lang="en-GB" baseline="0" dirty="0" smtClean="0"/>
              <a:t>and compare them together.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the baseline technique was </a:t>
            </a:r>
            <a:r>
              <a:rPr lang="en-GB" b="1" baseline="0" dirty="0" smtClean="0"/>
              <a:t>implemented from the related literature </a:t>
            </a:r>
            <a:r>
              <a:rPr lang="en-GB" baseline="0" dirty="0" smtClean="0"/>
              <a:t>describing the quality metric in question.</a:t>
            </a:r>
          </a:p>
          <a:p>
            <a:pPr marL="171450" indent="-171450">
              <a:buFontTx/>
              <a:buChar char="-"/>
            </a:pPr>
            <a:r>
              <a:rPr lang="en-GB" baseline="0" dirty="0" smtClean="0"/>
              <a:t>when dealing with such approximation techniques remember that we need to experiment with different parameters. pretty much a lot of factors are in play here, so I cannot really give you the one exact parameter you could use</a:t>
            </a:r>
          </a:p>
          <a:p>
            <a:pPr marL="171450" indent="-171450">
              <a:buFontTx/>
              <a:buChar char="-"/>
            </a:pPr>
            <a:r>
              <a:rPr lang="en-GB" baseline="0" dirty="0" smtClean="0"/>
              <a:t>When dealing with sampling, the parameters should ensure that the sample should be large enough such that the law of large numbers can be applied.</a:t>
            </a:r>
          </a:p>
          <a:p>
            <a:pPr marL="171450" indent="-171450">
              <a:buFontTx/>
              <a:buChar char="-"/>
            </a:pPr>
            <a:r>
              <a:rPr lang="en-GB" baseline="0" dirty="0" smtClean="0"/>
              <a:t>anyone knows what the law of large number is?</a:t>
            </a:r>
          </a:p>
          <a:p>
            <a:pPr marL="171450" indent="-171450">
              <a:buFontTx/>
              <a:buChar char="-"/>
            </a:pPr>
            <a:r>
              <a:rPr lang="en-GB" baseline="0" dirty="0" smtClean="0"/>
              <a:t>so basically this is one of many theorems saying that if we have a large number of trials, at some point the difference between the expected and actual values would be very small, almost insignificant.</a:t>
            </a:r>
          </a:p>
          <a:p>
            <a:pPr marL="171450" indent="-171450">
              <a:buFontTx/>
              <a:buChar char="-"/>
            </a:pPr>
            <a:r>
              <a:rPr lang="en-GB" baseline="0" dirty="0" smtClean="0"/>
              <a:t>We evaluated both techniques on </a:t>
            </a:r>
            <a:r>
              <a:rPr lang="en-GB" b="1" baseline="0" dirty="0" smtClean="0"/>
              <a:t>6 different sized datasets</a:t>
            </a:r>
            <a:r>
              <a:rPr lang="en-GB" baseline="0" dirty="0" smtClean="0"/>
              <a:t>, with triples ranging from 75K to 100M </a:t>
            </a: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34</a:t>
            </a:fld>
            <a:endParaRPr lang="en-US"/>
          </a:p>
        </p:txBody>
      </p:sp>
    </p:spTree>
    <p:extLst>
      <p:ext uri="{BB962C8B-B14F-4D97-AF65-F5344CB8AC3E}">
        <p14:creationId xmlns:p14="http://schemas.microsoft.com/office/powerpoint/2010/main" val="981243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The </a:t>
            </a:r>
            <a:r>
              <a:rPr lang="en-GB" b="1" baseline="0" dirty="0" smtClean="0"/>
              <a:t>outcomes</a:t>
            </a:r>
            <a:r>
              <a:rPr lang="en-GB" baseline="0" dirty="0" smtClean="0"/>
              <a:t> show that both probabilistic </a:t>
            </a:r>
            <a:r>
              <a:rPr lang="en-GB" b="1" baseline="0" dirty="0" smtClean="0"/>
              <a:t>implementation outperform</a:t>
            </a:r>
            <a:r>
              <a:rPr lang="en-GB" baseline="0" dirty="0" smtClean="0"/>
              <a:t> the baseline implementation in terms of the </a:t>
            </a:r>
            <a:r>
              <a:rPr lang="en-GB" b="1" baseline="0" dirty="0" smtClean="0"/>
              <a:t>running time.</a:t>
            </a:r>
            <a:endParaRPr lang="en-GB" b="0" baseline="0" dirty="0" smtClean="0"/>
          </a:p>
          <a:p>
            <a:pPr marL="171450" indent="-171450">
              <a:buFontTx/>
              <a:buChar char="-"/>
            </a:pPr>
            <a:r>
              <a:rPr lang="en-GB" b="0" baseline="0" dirty="0" smtClean="0"/>
              <a:t>as we can see in the </a:t>
            </a:r>
            <a:r>
              <a:rPr lang="en-GB" b="0" baseline="0" dirty="0" err="1" smtClean="0"/>
              <a:t>deref</a:t>
            </a:r>
            <a:r>
              <a:rPr lang="en-GB" b="0" baseline="0" dirty="0" smtClean="0"/>
              <a:t> metric, the baseline technique takes more time than the sampler techniques </a:t>
            </a:r>
          </a:p>
          <a:p>
            <a:pPr marL="171450" indent="-171450">
              <a:buFontTx/>
              <a:buChar char="-"/>
            </a:pPr>
            <a:r>
              <a:rPr lang="en-GB" b="0" baseline="0" dirty="0" smtClean="0"/>
              <a:t>Similarly, in the extensional conciseness metric, the baseline </a:t>
            </a:r>
            <a:r>
              <a:rPr lang="en-GB" b="0" baseline="0" dirty="0" err="1" smtClean="0"/>
              <a:t>implementaiton</a:t>
            </a:r>
            <a:r>
              <a:rPr lang="en-GB" b="0" baseline="0" dirty="0" smtClean="0"/>
              <a:t> </a:t>
            </a:r>
            <a:r>
              <a:rPr lang="en-GB" b="1" baseline="0" dirty="0" smtClean="0"/>
              <a:t>also takes </a:t>
            </a:r>
            <a:r>
              <a:rPr lang="en-GB" b="0" baseline="0" dirty="0" smtClean="0"/>
              <a:t>much more time than the implementation using bloom filters.</a:t>
            </a:r>
          </a:p>
          <a:p>
            <a:pPr marL="171450" indent="-171450">
              <a:buFontTx/>
              <a:buChar char="-"/>
            </a:pPr>
            <a:r>
              <a:rPr lang="en-GB" baseline="0" dirty="0" smtClean="0"/>
              <a:t>We also noticed that with </a:t>
            </a:r>
            <a:r>
              <a:rPr lang="en-GB" b="1" baseline="0" dirty="0" smtClean="0"/>
              <a:t>large datasets</a:t>
            </a:r>
            <a:r>
              <a:rPr lang="en-GB" baseline="0" dirty="0" smtClean="0"/>
              <a:t>, the baseline implementation </a:t>
            </a:r>
            <a:r>
              <a:rPr lang="en-GB" b="1" baseline="0" dirty="0" smtClean="0"/>
              <a:t>did not</a:t>
            </a:r>
            <a:r>
              <a:rPr lang="en-GB" baseline="0" dirty="0" smtClean="0"/>
              <a:t> </a:t>
            </a:r>
            <a:r>
              <a:rPr lang="en-GB" b="1" baseline="0" dirty="0" smtClean="0"/>
              <a:t>finish its execution in reasonable time</a:t>
            </a:r>
            <a:r>
              <a:rPr lang="en-GB" baseline="0" dirty="0" smtClean="0"/>
              <a:t>.</a:t>
            </a:r>
          </a:p>
          <a:p>
            <a:pPr marL="171450" indent="-171450">
              <a:buFontTx/>
              <a:buChar char="-"/>
            </a:pPr>
            <a:r>
              <a:rPr lang="en-GB" baseline="0" dirty="0" smtClean="0"/>
              <a:t>Furthermore, the approximation techniques </a:t>
            </a:r>
            <a:r>
              <a:rPr lang="en-GB" b="1" baseline="0" dirty="0" smtClean="0"/>
              <a:t>quality values proved to have an acceptable loss of precision</a:t>
            </a:r>
            <a:r>
              <a:rPr lang="en-GB" baseline="0" dirty="0" smtClean="0"/>
              <a:t>, when </a:t>
            </a:r>
            <a:r>
              <a:rPr lang="en-GB" b="1" baseline="0" dirty="0" smtClean="0"/>
              <a:t>compared to the time taken </a:t>
            </a:r>
            <a:r>
              <a:rPr lang="en-GB" baseline="0" dirty="0" smtClean="0"/>
              <a:t>for finishing the assessment.</a:t>
            </a: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35</a:t>
            </a:fld>
            <a:endParaRPr lang="en-US"/>
          </a:p>
        </p:txBody>
      </p:sp>
    </p:spTree>
    <p:extLst>
      <p:ext uri="{BB962C8B-B14F-4D97-AF65-F5344CB8AC3E}">
        <p14:creationId xmlns:p14="http://schemas.microsoft.com/office/powerpoint/2010/main" val="2088684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dirty="0" smtClean="0"/>
              <a:t>-</a:t>
            </a:r>
            <a:r>
              <a:rPr lang="en-US" baseline="0" dirty="0" smtClean="0"/>
              <a:t> </a:t>
            </a:r>
            <a:r>
              <a:rPr lang="en-GB" dirty="0" smtClean="0"/>
              <a:t>Since</a:t>
            </a:r>
            <a:r>
              <a:rPr lang="en-GB" baseline="0" dirty="0" smtClean="0"/>
              <a:t> quality assessment might be time consuming, data consumers might want to know the quality of a dataset immediately without having to assess its quality.</a:t>
            </a: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In the next slides we will take a look at two quality metadata vocabularies. The dataset quality vocabulary and the W3C data quality vocabulary.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 W3C vocabulary is built upon the </a:t>
            </a:r>
            <a:r>
              <a:rPr lang="en-US" baseline="0" dirty="0" err="1" smtClean="0"/>
              <a:t>daQ</a:t>
            </a:r>
            <a:r>
              <a:rPr lang="en-US" baseline="0" dirty="0" smtClean="0"/>
              <a:t> vocabulary. We will discuss the </a:t>
            </a:r>
            <a:r>
              <a:rPr lang="en-US" baseline="0" dirty="0" err="1" smtClean="0"/>
              <a:t>daQ</a:t>
            </a:r>
            <a:r>
              <a:rPr lang="en-US" baseline="0" dirty="0" smtClean="0"/>
              <a:t> vocabulary in detail and how can one publish quality results.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We will then look at the similarities of both vocabularies.</a:t>
            </a:r>
            <a:endParaRPr lang="en-GB" baseline="0" dirty="0" smtClean="0"/>
          </a:p>
        </p:txBody>
      </p:sp>
      <p:sp>
        <p:nvSpPr>
          <p:cNvPr id="4" name="Slide Number Placeholder 3"/>
          <p:cNvSpPr>
            <a:spLocks noGrp="1"/>
          </p:cNvSpPr>
          <p:nvPr>
            <p:ph type="sldNum" sz="quarter" idx="10"/>
          </p:nvPr>
        </p:nvSpPr>
        <p:spPr/>
        <p:txBody>
          <a:bodyPr/>
          <a:lstStyle/>
          <a:p>
            <a:fld id="{A1242D8E-958B-5741-9E18-84D19CD2E399}" type="slidenum">
              <a:rPr lang="en-US" smtClean="0"/>
              <a:t>36</a:t>
            </a:fld>
            <a:endParaRPr lang="en-US"/>
          </a:p>
        </p:txBody>
      </p:sp>
    </p:spTree>
    <p:extLst>
      <p:ext uri="{BB962C8B-B14F-4D97-AF65-F5344CB8AC3E}">
        <p14:creationId xmlns:p14="http://schemas.microsoft.com/office/powerpoint/2010/main" val="1242790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This is an illustration of the </a:t>
            </a:r>
            <a:r>
              <a:rPr lang="en-GB" dirty="0" err="1" smtClean="0"/>
              <a:t>daQ</a:t>
            </a:r>
            <a:r>
              <a:rPr lang="en-GB" dirty="0" smtClean="0"/>
              <a:t> vocabulary.</a:t>
            </a:r>
            <a:r>
              <a:rPr lang="en-GB" baseline="0" dirty="0" smtClean="0"/>
              <a:t> An instance of this is called </a:t>
            </a:r>
            <a:r>
              <a:rPr lang="en-GB" b="1" baseline="0" dirty="0" smtClean="0"/>
              <a:t>quality metadata</a:t>
            </a:r>
            <a:r>
              <a:rPr lang="en-GB" baseline="0" dirty="0" smtClean="0"/>
              <a:t>.</a:t>
            </a:r>
          </a:p>
          <a:p>
            <a:pPr marL="171450" indent="-171450">
              <a:buFontTx/>
              <a:buChar char="-"/>
            </a:pPr>
            <a:r>
              <a:rPr lang="en-GB" baseline="0" dirty="0" smtClean="0"/>
              <a:t>Each quality metadata is enclosed within a </a:t>
            </a:r>
            <a:r>
              <a:rPr lang="en-GB" b="1" baseline="0" dirty="0" smtClean="0"/>
              <a:t>quality graph</a:t>
            </a:r>
            <a:r>
              <a:rPr lang="en-GB" baseline="0" dirty="0" smtClean="0"/>
              <a:t>, which is also a special type of dataset that groups </a:t>
            </a:r>
            <a:r>
              <a:rPr lang="en-GB" b="1" baseline="0" dirty="0" smtClean="0"/>
              <a:t>historical and current </a:t>
            </a:r>
            <a:r>
              <a:rPr lang="en-GB" baseline="0" dirty="0" smtClean="0"/>
              <a:t>quality observations</a:t>
            </a:r>
          </a:p>
          <a:p>
            <a:pPr marL="171450" indent="-171450">
              <a:buFontTx/>
              <a:buChar char="-"/>
            </a:pPr>
            <a:r>
              <a:rPr lang="en-GB" baseline="0" dirty="0" smtClean="0"/>
              <a:t>The idea of having a separate graph to define quality metadata is so that we distinguish between the metadata and the data itself. This metadata is meant to be “glued” to the dataset itself and agents should be able to find it easily.</a:t>
            </a:r>
          </a:p>
          <a:p>
            <a:pPr marL="171450" indent="-171450">
              <a:buFontTx/>
              <a:buChar char="-"/>
            </a:pPr>
            <a:r>
              <a:rPr lang="en-GB" baseline="0" dirty="0" smtClean="0"/>
              <a:t>Quality metadata </a:t>
            </a:r>
            <a:r>
              <a:rPr lang="en-GB" b="1" baseline="0" dirty="0" smtClean="0"/>
              <a:t>comprises three level of abstraction</a:t>
            </a:r>
            <a:r>
              <a:rPr lang="en-GB" baseline="0" dirty="0" smtClean="0"/>
              <a:t>, defining the </a:t>
            </a:r>
            <a:r>
              <a:rPr lang="en-GB" b="1" baseline="0" dirty="0" smtClean="0"/>
              <a:t>granularity</a:t>
            </a:r>
            <a:r>
              <a:rPr lang="en-GB" baseline="0" dirty="0" smtClean="0"/>
              <a:t> of quality aspects: Category-Dimension-Metric. </a:t>
            </a:r>
          </a:p>
          <a:p>
            <a:pPr marL="171450" indent="-171450">
              <a:buFontTx/>
              <a:buChar char="-"/>
            </a:pPr>
            <a:r>
              <a:rPr lang="en-GB" baseline="0" dirty="0" smtClean="0"/>
              <a:t>This is the same granularity used in </a:t>
            </a:r>
            <a:r>
              <a:rPr lang="en-GB" baseline="0" dirty="0" err="1" smtClean="0"/>
              <a:t>Zaveri</a:t>
            </a:r>
            <a:r>
              <a:rPr lang="en-GB" baseline="0" dirty="0" smtClean="0"/>
              <a:t> et al as explained some slides back</a:t>
            </a:r>
          </a:p>
          <a:p>
            <a:pPr marL="171450" indent="-171450">
              <a:buFontTx/>
              <a:buChar char="-"/>
            </a:pPr>
            <a:r>
              <a:rPr lang="en-GB" baseline="0" dirty="0" smtClean="0"/>
              <a:t>These abstract concepts enable us to have an </a:t>
            </a:r>
            <a:r>
              <a:rPr lang="en-GB" b="1" baseline="0" dirty="0" smtClean="0"/>
              <a:t>abstract </a:t>
            </a:r>
            <a:r>
              <a:rPr lang="en-GB" b="1" baseline="0" dirty="0" err="1" smtClean="0"/>
              <a:t>metamodel</a:t>
            </a:r>
            <a:r>
              <a:rPr lang="en-GB" b="1" baseline="0" dirty="0" smtClean="0"/>
              <a:t> </a:t>
            </a:r>
            <a:r>
              <a:rPr lang="en-GB" baseline="0" dirty="0" smtClean="0"/>
              <a:t>on which more </a:t>
            </a:r>
            <a:r>
              <a:rPr lang="en-GB" b="1" baseline="0" dirty="0" smtClean="0"/>
              <a:t>tangible</a:t>
            </a:r>
            <a:r>
              <a:rPr lang="en-GB" baseline="0" dirty="0" smtClean="0"/>
              <a:t> concept of these 3 levels can be defined upon. </a:t>
            </a:r>
          </a:p>
        </p:txBody>
      </p:sp>
      <p:sp>
        <p:nvSpPr>
          <p:cNvPr id="4" name="Slide Number Placeholder 3"/>
          <p:cNvSpPr>
            <a:spLocks noGrp="1"/>
          </p:cNvSpPr>
          <p:nvPr>
            <p:ph type="sldNum" sz="quarter" idx="10"/>
          </p:nvPr>
        </p:nvSpPr>
        <p:spPr/>
        <p:txBody>
          <a:bodyPr/>
          <a:lstStyle/>
          <a:p>
            <a:fld id="{A1242D8E-958B-5741-9E18-84D19CD2E399}" type="slidenum">
              <a:rPr lang="en-US" smtClean="0"/>
              <a:t>37</a:t>
            </a:fld>
            <a:endParaRPr lang="en-US"/>
          </a:p>
        </p:txBody>
      </p:sp>
    </p:spTree>
    <p:extLst>
      <p:ext uri="{BB962C8B-B14F-4D97-AF65-F5344CB8AC3E}">
        <p14:creationId xmlns:p14="http://schemas.microsoft.com/office/powerpoint/2010/main" val="1175033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For example as we see in this illustrative example, Accessibility is a category that categorise amongst others the Available dimension, that contains the </a:t>
            </a:r>
            <a:r>
              <a:rPr lang="en-GB" baseline="0" dirty="0" err="1" smtClean="0"/>
              <a:t>dereferencability</a:t>
            </a:r>
            <a:r>
              <a:rPr lang="en-GB" baseline="0" dirty="0" smtClean="0"/>
              <a:t> metric.</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classes </a:t>
            </a:r>
            <a:r>
              <a:rPr lang="en-GB" baseline="0" dirty="0" err="1" smtClean="0"/>
              <a:t>eg</a:t>
            </a:r>
            <a:r>
              <a:rPr lang="en-GB" baseline="0" dirty="0" smtClean="0"/>
              <a:t> accessibility are </a:t>
            </a:r>
            <a:r>
              <a:rPr lang="en-GB" baseline="0" dirty="0" err="1" smtClean="0"/>
              <a:t>subclassesof</a:t>
            </a:r>
            <a:r>
              <a:rPr lang="en-GB" baseline="0" dirty="0" smtClean="0"/>
              <a:t> category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similar idea to </a:t>
            </a:r>
            <a:r>
              <a:rPr lang="en-GB" baseline="0" dirty="0" err="1" smtClean="0"/>
              <a:t>inheritence</a:t>
            </a:r>
            <a:r>
              <a:rPr lang="en-GB" baseline="0" dirty="0" smtClean="0"/>
              <a:t> and abstract classes in OOP (</a:t>
            </a:r>
            <a:r>
              <a:rPr lang="en-GB" baseline="0" dirty="0" err="1" smtClean="0"/>
              <a:t>e.g</a:t>
            </a:r>
            <a:r>
              <a:rPr lang="en-GB" baseline="0" dirty="0" smtClean="0"/>
              <a:t> Animal -&gt; dog)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generic </a:t>
            </a:r>
            <a:r>
              <a:rPr lang="en-GB" baseline="0" dirty="0" err="1" smtClean="0"/>
              <a:t>sparql</a:t>
            </a:r>
            <a:r>
              <a:rPr lang="en-GB" baseline="0" dirty="0" smtClean="0"/>
              <a:t> queries that can be used on any instance and any custom defined metrics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major difference between </a:t>
            </a:r>
            <a:r>
              <a:rPr lang="en-GB" baseline="0" dirty="0" err="1" smtClean="0"/>
              <a:t>daq</a:t>
            </a:r>
            <a:r>
              <a:rPr lang="en-GB" baseline="0" dirty="0" smtClean="0"/>
              <a:t> and </a:t>
            </a:r>
            <a:r>
              <a:rPr lang="en-GB" baseline="0" dirty="0" err="1" smtClean="0"/>
              <a:t>dqv</a:t>
            </a:r>
            <a:r>
              <a:rPr lang="en-GB" baseline="0" dirty="0" smtClean="0"/>
              <a:t> is this.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Instances are then defined as type of these more concrete concepts, e.g. Accessibility as we see in the yellow A-box description.</a:t>
            </a: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38</a:t>
            </a:fld>
            <a:endParaRPr lang="en-US"/>
          </a:p>
        </p:txBody>
      </p:sp>
    </p:spTree>
    <p:extLst>
      <p:ext uri="{BB962C8B-B14F-4D97-AF65-F5344CB8AC3E}">
        <p14:creationId xmlns:p14="http://schemas.microsoft.com/office/powerpoint/2010/main" val="748752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aseline="0" dirty="0" smtClean="0"/>
              <a:t>Whilst on a 17 day journey across America, </a:t>
            </a:r>
            <a:r>
              <a:rPr lang="en-US" baseline="0" dirty="0" err="1" smtClean="0"/>
              <a:t>Pirsig</a:t>
            </a:r>
            <a:r>
              <a:rPr lang="en-US" baseline="0" dirty="0" smtClean="0"/>
              <a:t> explores the concept of quality and tries to define it as the result of care.</a:t>
            </a:r>
          </a:p>
          <a:p>
            <a:pPr marL="171450" indent="-171450">
              <a:buFont typeface="Arial"/>
              <a:buChar char="•"/>
            </a:pPr>
            <a:r>
              <a:rPr lang="en-US" baseline="0" dirty="0" smtClean="0"/>
              <a:t>Although hinting that the term quality is undefinable.</a:t>
            </a: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3</a:t>
            </a:fld>
            <a:endParaRPr lang="en-US"/>
          </a:p>
        </p:txBody>
      </p:sp>
    </p:spTree>
    <p:extLst>
      <p:ext uri="{BB962C8B-B14F-4D97-AF65-F5344CB8AC3E}">
        <p14:creationId xmlns:p14="http://schemas.microsoft.com/office/powerpoint/2010/main" val="1308793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The </a:t>
            </a:r>
            <a:r>
              <a:rPr lang="en-GB" b="1" baseline="0" dirty="0" smtClean="0"/>
              <a:t>metric concept </a:t>
            </a:r>
            <a:r>
              <a:rPr lang="en-GB" baseline="0" dirty="0" smtClean="0"/>
              <a:t>is the most important part of the quality metadata, as its instances are what </a:t>
            </a:r>
            <a:r>
              <a:rPr lang="en-GB" b="1" baseline="0" dirty="0" smtClean="0"/>
              <a:t>represents the quality information of a dataset</a:t>
            </a:r>
            <a:r>
              <a:rPr lang="en-GB" baseline="0" dirty="0" smtClean="0"/>
              <a:t>.</a:t>
            </a:r>
          </a:p>
          <a:p>
            <a:pPr marL="171450" indent="-171450">
              <a:buFontTx/>
              <a:buChar char="-"/>
            </a:pPr>
            <a:r>
              <a:rPr lang="en-GB" baseline="0" dirty="0" smtClean="0"/>
              <a:t>We reuse a number of </a:t>
            </a:r>
            <a:r>
              <a:rPr lang="en-GB" b="1" baseline="0" dirty="0" smtClean="0"/>
              <a:t>standard and well known ontologies </a:t>
            </a:r>
            <a:r>
              <a:rPr lang="en-GB" baseline="0" dirty="0" smtClean="0"/>
              <a:t>as per Linked Data principles.</a:t>
            </a:r>
          </a:p>
          <a:p>
            <a:pPr marL="171450" indent="-171450">
              <a:buFontTx/>
              <a:buChar char="-"/>
            </a:pPr>
            <a:r>
              <a:rPr lang="en-GB" baseline="0" dirty="0" smtClean="0"/>
              <a:t>The metric instance can (1) represent </a:t>
            </a:r>
            <a:r>
              <a:rPr lang="en-GB" b="1" baseline="0" dirty="0" smtClean="0"/>
              <a:t>multiple observation </a:t>
            </a:r>
            <a:r>
              <a:rPr lang="en-GB" baseline="0" dirty="0" smtClean="0"/>
              <a:t>for recording historical quality information; </a:t>
            </a:r>
          </a:p>
          <a:p>
            <a:pPr marL="171450" indent="-171450">
              <a:buFontTx/>
              <a:buChar char="-"/>
            </a:pPr>
            <a:r>
              <a:rPr lang="en-GB" baseline="0" dirty="0" smtClean="0"/>
              <a:t>(2) records </a:t>
            </a:r>
            <a:r>
              <a:rPr lang="en-GB" b="1" baseline="0" dirty="0" smtClean="0"/>
              <a:t>provenance information </a:t>
            </a:r>
            <a:r>
              <a:rPr lang="en-GB" baseline="0" dirty="0" smtClean="0"/>
              <a:t>related to the quality assessment of the observation for </a:t>
            </a:r>
            <a:r>
              <a:rPr lang="en-GB" b="1" baseline="0" dirty="0" smtClean="0"/>
              <a:t>traceability</a:t>
            </a:r>
            <a:r>
              <a:rPr lang="en-GB" baseline="0" dirty="0" smtClean="0"/>
              <a:t>; and </a:t>
            </a:r>
          </a:p>
          <a:p>
            <a:pPr marL="171450" indent="-171450">
              <a:buFontTx/>
              <a:buChar char="-"/>
            </a:pPr>
            <a:r>
              <a:rPr lang="en-GB" baseline="0" dirty="0" smtClean="0"/>
              <a:t>(3) records any </a:t>
            </a:r>
            <a:r>
              <a:rPr lang="en-GB" b="1" baseline="0" dirty="0" smtClean="0"/>
              <a:t>external source </a:t>
            </a:r>
            <a:r>
              <a:rPr lang="en-GB" baseline="0" dirty="0" smtClean="0"/>
              <a:t>used during a particular observed assessment for </a:t>
            </a:r>
            <a:r>
              <a:rPr lang="en-GB" b="1" baseline="0" dirty="0" smtClean="0"/>
              <a:t>replicability</a:t>
            </a:r>
            <a:r>
              <a:rPr lang="en-GB" b="0" baseline="0" dirty="0" smtClean="0"/>
              <a:t> using the requires predicate</a:t>
            </a:r>
          </a:p>
          <a:p>
            <a:pPr marL="171450" indent="-171450">
              <a:buFontTx/>
              <a:buChar char="-"/>
            </a:pPr>
            <a:r>
              <a:rPr lang="en-GB" baseline="0" dirty="0" smtClean="0"/>
              <a:t>Each observation should have the date defined so that the consumer would know when the assessment on that particular metric was last made</a:t>
            </a:r>
          </a:p>
          <a:p>
            <a:pPr marL="171450" indent="-171450">
              <a:buFontTx/>
              <a:buChar char="-"/>
            </a:pPr>
            <a:r>
              <a:rPr lang="en-GB" baseline="0" dirty="0" smtClean="0"/>
              <a:t>It should also have some information whether the observation is an estimate or not</a:t>
            </a:r>
          </a:p>
          <a:p>
            <a:pPr marL="171450" indent="-171450">
              <a:buFontTx/>
              <a:buChar char="-"/>
            </a:pPr>
            <a:r>
              <a:rPr lang="en-GB" baseline="0" dirty="0" smtClean="0"/>
              <a:t>On what dataset it was computed</a:t>
            </a:r>
          </a:p>
          <a:p>
            <a:pPr marL="171450" indent="-171450">
              <a:buFontTx/>
              <a:buChar char="-"/>
            </a:pPr>
            <a:r>
              <a:rPr lang="en-GB" baseline="0" dirty="0" smtClean="0"/>
              <a:t>And of course the value, where its datatype depends on the metric’s definition of the expected data type at a T-Box level</a:t>
            </a: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39</a:t>
            </a:fld>
            <a:endParaRPr lang="en-US"/>
          </a:p>
        </p:txBody>
      </p:sp>
    </p:spTree>
    <p:extLst>
      <p:ext uri="{BB962C8B-B14F-4D97-AF65-F5344CB8AC3E}">
        <p14:creationId xmlns:p14="http://schemas.microsoft.com/office/powerpoint/2010/main" val="2039074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just a very very quick introduction to what are the data cube and provenance vocabularies used</a:t>
            </a:r>
          </a:p>
          <a:p>
            <a:r>
              <a:rPr lang="en-US" baseline="0" dirty="0" smtClean="0"/>
              <a:t>The </a:t>
            </a:r>
            <a:r>
              <a:rPr lang="en-US" baseline="0" dirty="0" err="1" smtClean="0"/>
              <a:t>rdf</a:t>
            </a:r>
            <a:r>
              <a:rPr lang="en-US" baseline="0" dirty="0" smtClean="0"/>
              <a:t> data cube is a vocabulary that is used to publish multi dimensional data on the web, for example to publish dynamic statistical data of a country</a:t>
            </a:r>
          </a:p>
          <a:p>
            <a:r>
              <a:rPr lang="en-US" baseline="0" dirty="0" smtClean="0"/>
              <a:t>Each data cube dataset can have one or more observations attached to it which contains values for each attribute, dimension and measurement of the cube.</a:t>
            </a:r>
          </a:p>
          <a:p>
            <a:r>
              <a:rPr lang="en-US" baseline="0" dirty="0" smtClean="0"/>
              <a:t>The </a:t>
            </a:r>
            <a:r>
              <a:rPr lang="en-US" baseline="0" dirty="0" err="1" smtClean="0"/>
              <a:t>prov</a:t>
            </a:r>
            <a:r>
              <a:rPr lang="en-US" baseline="0" dirty="0" smtClean="0"/>
              <a:t>-o ontology is a w3c standard which is used to enable the definition of provenance statements in Web of Data resources </a:t>
            </a:r>
          </a:p>
          <a:p>
            <a:r>
              <a:rPr lang="en-US" baseline="0" dirty="0" smtClean="0"/>
              <a:t>The ontology enables the description of entities, their activities and agents performing activities</a:t>
            </a:r>
          </a:p>
        </p:txBody>
      </p:sp>
      <p:sp>
        <p:nvSpPr>
          <p:cNvPr id="4" name="Slide Number Placeholder 3"/>
          <p:cNvSpPr>
            <a:spLocks noGrp="1"/>
          </p:cNvSpPr>
          <p:nvPr>
            <p:ph type="sldNum" sz="quarter" idx="10"/>
          </p:nvPr>
        </p:nvSpPr>
        <p:spPr/>
        <p:txBody>
          <a:bodyPr/>
          <a:lstStyle/>
          <a:p>
            <a:fld id="{A1242D8E-958B-5741-9E18-84D19CD2E399}" type="slidenum">
              <a:rPr lang="en-US" smtClean="0"/>
              <a:t>40</a:t>
            </a:fld>
            <a:endParaRPr lang="en-US"/>
          </a:p>
        </p:txBody>
      </p:sp>
    </p:spTree>
    <p:extLst>
      <p:ext uri="{BB962C8B-B14F-4D97-AF65-F5344CB8AC3E}">
        <p14:creationId xmlns:p14="http://schemas.microsoft.com/office/powerpoint/2010/main" val="8330061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a metric t-box</a:t>
            </a:r>
            <a:r>
              <a:rPr lang="en-US" baseline="0" dirty="0" smtClean="0"/>
              <a:t> and corresponding instance looks like.</a:t>
            </a:r>
          </a:p>
          <a:p>
            <a:r>
              <a:rPr lang="en-US" baseline="0" dirty="0" smtClean="0"/>
              <a:t>We have the metric defining the expected data type for its values</a:t>
            </a:r>
          </a:p>
          <a:p>
            <a:r>
              <a:rPr lang="en-US" baseline="0" dirty="0" smtClean="0"/>
              <a:t>And metric instances typed with that particular metric having one or more observations</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41</a:t>
            </a:fld>
            <a:endParaRPr lang="en-US"/>
          </a:p>
        </p:txBody>
      </p:sp>
    </p:spTree>
    <p:extLst>
      <p:ext uri="{BB962C8B-B14F-4D97-AF65-F5344CB8AC3E}">
        <p14:creationId xmlns:p14="http://schemas.microsoft.com/office/powerpoint/2010/main" val="546349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Lets take a closer look to an</a:t>
            </a:r>
            <a:r>
              <a:rPr lang="en-US" baseline="0" dirty="0" smtClean="0"/>
              <a:t> observation</a:t>
            </a:r>
          </a:p>
          <a:p>
            <a:pPr marL="171450" indent="-171450">
              <a:buFont typeface="Arial" charset="0"/>
              <a:buChar char="•"/>
            </a:pPr>
            <a:r>
              <a:rPr lang="en-US" baseline="0" dirty="0" smtClean="0"/>
              <a:t>we have the </a:t>
            </a:r>
            <a:r>
              <a:rPr lang="en-US" baseline="0" dirty="0" err="1" smtClean="0"/>
              <a:t>timePeriod</a:t>
            </a:r>
            <a:r>
              <a:rPr lang="en-US" baseline="0" dirty="0" smtClean="0"/>
              <a:t>, </a:t>
            </a:r>
            <a:r>
              <a:rPr lang="en-US" baseline="0" dirty="0" err="1" smtClean="0"/>
              <a:t>computedOn</a:t>
            </a:r>
            <a:r>
              <a:rPr lang="en-US" baseline="0" dirty="0" smtClean="0"/>
              <a:t>, value, and metric that make up the components of the data cube structure, and to which data cube graph they belong to</a:t>
            </a:r>
          </a:p>
          <a:p>
            <a:pPr marL="171450" indent="-171450">
              <a:buFont typeface="Arial" charset="0"/>
              <a:buChar char="•"/>
            </a:pPr>
            <a:r>
              <a:rPr lang="en-US" baseline="0" dirty="0" smtClean="0"/>
              <a:t>we explicitly state whether the computed metric was an estimate metric</a:t>
            </a:r>
          </a:p>
          <a:p>
            <a:pPr marL="171450" indent="-171450">
              <a:buFont typeface="Arial" charset="0"/>
              <a:buChar char="•"/>
            </a:pPr>
            <a:r>
              <a:rPr lang="en-US" dirty="0" smtClean="0"/>
              <a:t>and provide some provenance information using the </a:t>
            </a:r>
            <a:r>
              <a:rPr lang="en-US" dirty="0" err="1" smtClean="0"/>
              <a:t>Prov</a:t>
            </a:r>
            <a:r>
              <a:rPr lang="en-US" baseline="0" dirty="0" smtClean="0"/>
              <a:t> ontology as I will show you in the next slide</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42</a:t>
            </a:fld>
            <a:endParaRPr lang="en-US"/>
          </a:p>
        </p:txBody>
      </p:sp>
    </p:spTree>
    <p:extLst>
      <p:ext uri="{BB962C8B-B14F-4D97-AF65-F5344CB8AC3E}">
        <p14:creationId xmlns:p14="http://schemas.microsoft.com/office/powerpoint/2010/main" val="10572536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Provenance</a:t>
            </a:r>
            <a:r>
              <a:rPr lang="en-US" baseline="0" dirty="0" smtClean="0"/>
              <a:t> is an important aspect in the web of data</a:t>
            </a:r>
          </a:p>
          <a:p>
            <a:pPr marL="171450" indent="-171450">
              <a:buFont typeface="Arial" charset="0"/>
              <a:buChar char="•"/>
            </a:pPr>
            <a:r>
              <a:rPr lang="en-US" baseline="0" dirty="0" smtClean="0"/>
              <a:t>providing </a:t>
            </a:r>
            <a:r>
              <a:rPr lang="en-US" baseline="0" dirty="0" err="1" smtClean="0"/>
              <a:t>proveance</a:t>
            </a:r>
            <a:r>
              <a:rPr lang="en-US" baseline="0" dirty="0" smtClean="0"/>
              <a:t> information with each observation could in principle enable data consumer to trust both the quality metadata and thus also the dataset’s actual quality</a:t>
            </a:r>
          </a:p>
          <a:p>
            <a:pPr marL="171450" indent="-171450">
              <a:buFont typeface="Arial" charset="0"/>
              <a:buChar char="•"/>
            </a:pPr>
            <a:r>
              <a:rPr lang="en-US" baseline="0" dirty="0" smtClean="0"/>
              <a:t>In </a:t>
            </a:r>
            <a:r>
              <a:rPr lang="en-US" baseline="0" dirty="0" err="1" smtClean="0"/>
              <a:t>daq</a:t>
            </a:r>
            <a:r>
              <a:rPr lang="en-US" baseline="0" dirty="0" smtClean="0"/>
              <a:t>, the observation concept is a subclass of the </a:t>
            </a:r>
            <a:r>
              <a:rPr lang="en-US" baseline="0" dirty="0" err="1" smtClean="0"/>
              <a:t>prov:entity</a:t>
            </a:r>
            <a:r>
              <a:rPr lang="en-US" baseline="0" dirty="0" smtClean="0"/>
              <a:t> concept</a:t>
            </a:r>
          </a:p>
          <a:p>
            <a:pPr marL="171450" indent="-171450">
              <a:buFont typeface="Arial" charset="0"/>
              <a:buChar char="•"/>
            </a:pPr>
            <a:r>
              <a:rPr lang="en-US" baseline="0" dirty="0" smtClean="0"/>
              <a:t>therefore, </a:t>
            </a:r>
            <a:r>
              <a:rPr lang="en-US" baseline="0" dirty="0" err="1" smtClean="0"/>
              <a:t>proveance</a:t>
            </a:r>
            <a:r>
              <a:rPr lang="en-US" baseline="0" dirty="0" smtClean="0"/>
              <a:t> information can be from a simple statement stating the agent performing the assessment activity, to more thorough description on the performed activity</a:t>
            </a:r>
          </a:p>
          <a:p>
            <a:pPr marL="171450" indent="-171450">
              <a:buFont typeface="Arial" charset="0"/>
              <a:buChar char="•"/>
            </a:pPr>
            <a:r>
              <a:rPr lang="en-US" baseline="0" dirty="0" smtClean="0"/>
              <a:t>the latter could look like the following, giving enough information on how the assessment was executed, including some stats, and enable possible replicability of the metric</a:t>
            </a:r>
          </a:p>
          <a:p>
            <a:pPr marL="171450" indent="-171450">
              <a:buFont typeface="Arial" charset="0"/>
              <a:buChar char="•"/>
            </a:pPr>
            <a:r>
              <a:rPr lang="en-US" baseline="0" dirty="0" smtClean="0"/>
              <a:t>in this example we can see that the provenance information gives us information on for example the type of sampling used and the parameters.</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43</a:t>
            </a:fld>
            <a:endParaRPr lang="en-US"/>
          </a:p>
        </p:txBody>
      </p:sp>
    </p:spTree>
    <p:extLst>
      <p:ext uri="{BB962C8B-B14F-4D97-AF65-F5344CB8AC3E}">
        <p14:creationId xmlns:p14="http://schemas.microsoft.com/office/powerpoint/2010/main" val="1504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err="1" smtClean="0"/>
              <a:t>daq</a:t>
            </a:r>
            <a:r>
              <a:rPr lang="en-GB" baseline="0" dirty="0" smtClean="0"/>
              <a:t> metadata can be used in various ways.</a:t>
            </a:r>
          </a:p>
          <a:p>
            <a:pPr marL="171450" indent="-171450">
              <a:buFontTx/>
              <a:buChar char="-"/>
            </a:pPr>
            <a:r>
              <a:rPr lang="en-GB" baseline="0" dirty="0" smtClean="0"/>
              <a:t>For example, Users can filter datasets using </a:t>
            </a:r>
            <a:r>
              <a:rPr lang="en-GB" b="1" baseline="0" dirty="0" smtClean="0"/>
              <a:t>faceted navigation </a:t>
            </a:r>
            <a:r>
              <a:rPr lang="en-GB" baseline="0" dirty="0" smtClean="0"/>
              <a:t>to rank datasets based on different quality aspects.</a:t>
            </a:r>
          </a:p>
          <a:p>
            <a:pPr marL="171450" indent="-171450">
              <a:buFontTx/>
              <a:buChar char="-"/>
            </a:pPr>
            <a:r>
              <a:rPr lang="en-GB" baseline="0" dirty="0" smtClean="0"/>
              <a:t>Users can also place different weight on </a:t>
            </a:r>
            <a:r>
              <a:rPr lang="en-GB" b="1" baseline="0" dirty="0" smtClean="0"/>
              <a:t>different granularity aspects </a:t>
            </a:r>
            <a:r>
              <a:rPr lang="en-GB" baseline="0" dirty="0" smtClean="0"/>
              <a:t>of quality, that is either a weight on a category, a dimension, or a specific metric</a:t>
            </a:r>
          </a:p>
          <a:p>
            <a:pPr marL="171450" indent="-171450">
              <a:buFontTx/>
              <a:buChar char="-"/>
            </a:pPr>
            <a:r>
              <a:rPr lang="en-GB" baseline="0" dirty="0" err="1" smtClean="0"/>
              <a:t>daQ</a:t>
            </a:r>
            <a:r>
              <a:rPr lang="en-GB" baseline="0" dirty="0" smtClean="0"/>
              <a:t> metadata can also be used for </a:t>
            </a:r>
            <a:r>
              <a:rPr lang="en-GB" b="1" baseline="0" dirty="0" smtClean="0"/>
              <a:t>visualising quality information</a:t>
            </a:r>
            <a:r>
              <a:rPr lang="en-GB" baseline="0" dirty="0" smtClean="0"/>
              <a:t>.</a:t>
            </a:r>
          </a:p>
          <a:p>
            <a:pPr marL="171450" indent="-171450">
              <a:buFontTx/>
              <a:buChar char="-"/>
            </a:pPr>
            <a:r>
              <a:rPr lang="en-GB" baseline="0" dirty="0" smtClean="0"/>
              <a:t>For example, one can visualise how different datasets </a:t>
            </a:r>
            <a:r>
              <a:rPr lang="en-GB" b="1" baseline="0" dirty="0" smtClean="0"/>
              <a:t>compare against each </a:t>
            </a:r>
            <a:r>
              <a:rPr lang="en-GB" baseline="0" dirty="0" smtClean="0"/>
              <a:t>other over a particular quality metric</a:t>
            </a:r>
          </a:p>
          <a:p>
            <a:pPr marL="171450" indent="-171450">
              <a:buFontTx/>
              <a:buChar char="-"/>
            </a:pPr>
            <a:r>
              <a:rPr lang="en-GB" baseline="0" dirty="0" smtClean="0"/>
              <a:t>or even check how a dataset’s </a:t>
            </a:r>
            <a:r>
              <a:rPr lang="en-GB" b="1" baseline="0" dirty="0" smtClean="0"/>
              <a:t>quality evolved over time</a:t>
            </a: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44</a:t>
            </a:fld>
            <a:endParaRPr lang="en-US"/>
          </a:p>
        </p:txBody>
      </p:sp>
    </p:spTree>
    <p:extLst>
      <p:ext uri="{BB962C8B-B14F-4D97-AF65-F5344CB8AC3E}">
        <p14:creationId xmlns:p14="http://schemas.microsoft.com/office/powerpoint/2010/main" val="1514129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a:t>
            </a:r>
            <a:r>
              <a:rPr lang="en-US" baseline="0" dirty="0" smtClean="0"/>
              <a:t> W3C working group, data on the web best practices, have recently defined a data quality vocabulary</a:t>
            </a:r>
          </a:p>
          <a:p>
            <a:pPr marL="171450" indent="-171450">
              <a:buFontTx/>
              <a:buChar char="-"/>
            </a:pPr>
            <a:r>
              <a:rPr lang="en-US" baseline="0" dirty="0" smtClean="0"/>
              <a:t>the idea is similar to the initial idea of </a:t>
            </a:r>
            <a:r>
              <a:rPr lang="en-US" baseline="0" dirty="0" err="1" smtClean="0"/>
              <a:t>daQ</a:t>
            </a:r>
            <a:r>
              <a:rPr lang="en-US" baseline="0" dirty="0" smtClean="0"/>
              <a:t>, allowing for quality measurements and values, however they take </a:t>
            </a:r>
            <a:r>
              <a:rPr lang="en-US" baseline="0" dirty="0" err="1" smtClean="0"/>
              <a:t>daQ</a:t>
            </a:r>
            <a:r>
              <a:rPr lang="en-US" baseline="0" dirty="0" smtClean="0"/>
              <a:t> a step further and put more emphasis on feedback, annotations, agreements and policies</a:t>
            </a:r>
          </a:p>
          <a:p>
            <a:pPr marL="171450" indent="-171450">
              <a:buFontTx/>
              <a:buChar char="-"/>
            </a:pPr>
            <a:r>
              <a:rPr lang="en-US" sz="1200" b="0" i="0" kern="1200" dirty="0" smtClean="0">
                <a:solidFill>
                  <a:schemeClr val="tx1"/>
                </a:solidFill>
                <a:effectLst/>
                <a:latin typeface="+mn-lt"/>
                <a:ea typeface="+mn-ea"/>
                <a:cs typeface="+mn-cs"/>
              </a:rPr>
              <a:t>The </a:t>
            </a:r>
            <a:r>
              <a:rPr lang="en-US" dirty="0" smtClean="0"/>
              <a:t>Quality Policy concept</a:t>
            </a:r>
            <a:r>
              <a:rPr lang="en-US" sz="1200" b="0" i="0" kern="1200" dirty="0" smtClean="0">
                <a:solidFill>
                  <a:schemeClr val="tx1"/>
                </a:solidFill>
                <a:effectLst/>
                <a:latin typeface="+mn-lt"/>
                <a:ea typeface="+mn-ea"/>
                <a:cs typeface="+mn-cs"/>
              </a:rPr>
              <a:t> allows for the definition of agreements</a:t>
            </a:r>
            <a:r>
              <a:rPr lang="en-US" sz="1200" b="0" i="0" kern="1200" baseline="0" dirty="0" smtClean="0">
                <a:solidFill>
                  <a:schemeClr val="tx1"/>
                </a:solidFill>
                <a:effectLst/>
                <a:latin typeface="+mn-lt"/>
                <a:ea typeface="+mn-ea"/>
                <a:cs typeface="+mn-cs"/>
              </a:rPr>
              <a:t> defined by data quality concerned </a:t>
            </a:r>
            <a:r>
              <a:rPr lang="en-US" sz="1200" b="0" i="0" kern="1200" baseline="0" dirty="0" smtClean="0">
                <a:solidFill>
                  <a:schemeClr val="tx1"/>
                </a:solidFill>
                <a:effectLst/>
                <a:latin typeface="+mn-lt"/>
                <a:ea typeface="+mn-ea"/>
                <a:cs typeface="+mn-cs"/>
              </a:rPr>
              <a:t>for </a:t>
            </a:r>
            <a:r>
              <a:rPr lang="en-US" sz="1200" b="0" i="0" kern="1200" baseline="0" dirty="0" smtClean="0">
                <a:solidFill>
                  <a:schemeClr val="tx1"/>
                </a:solidFill>
                <a:effectLst/>
                <a:latin typeface="+mn-lt"/>
                <a:ea typeface="+mn-ea"/>
                <a:cs typeface="+mn-cs"/>
              </a:rPr>
              <a:t>example that the dataset endpoint is at least 99% of the time available</a:t>
            </a:r>
            <a:endParaRPr lang="en-US" baseline="0" dirty="0" smtClean="0"/>
          </a:p>
          <a:p>
            <a:pPr marL="171450" indent="-171450">
              <a:buFontTx/>
              <a:buChar char="-"/>
            </a:pPr>
            <a:r>
              <a:rPr lang="en-US" baseline="0" dirty="0" smtClean="0"/>
              <a:t>The annotation concept in this vocabulary allows users to define, possibly existing quality certificates, irrelevant from the quality assessment performed and defined in the quality metadata</a:t>
            </a:r>
          </a:p>
          <a:p>
            <a:pPr marL="171450" indent="-171450">
              <a:buFontTx/>
              <a:buChar char="-"/>
            </a:pPr>
            <a:r>
              <a:rPr lang="en-US" baseline="0" dirty="0" err="1" smtClean="0"/>
              <a:t>wrt</a:t>
            </a:r>
            <a:r>
              <a:rPr lang="en-US" baseline="0" dirty="0" smtClean="0"/>
              <a:t> feedback, the idea is that data consumers can provide comments, questions or classifications on a particular dataset or distribution, something similar to how users provide feedback for restaurants </a:t>
            </a:r>
            <a:r>
              <a:rPr lang="en-US" baseline="0" dirty="0" err="1" smtClean="0"/>
              <a:t>etc</a:t>
            </a:r>
            <a:r>
              <a:rPr lang="en-US" baseline="0" dirty="0" smtClean="0"/>
              <a:t> in </a:t>
            </a:r>
            <a:r>
              <a:rPr lang="en-US" baseline="0" dirty="0" err="1" smtClean="0"/>
              <a:t>tripadvisor</a:t>
            </a:r>
            <a:endParaRPr lang="en-US" baseline="0" dirty="0" smtClean="0"/>
          </a:p>
          <a:p>
            <a:pPr marL="171450" indent="-171450">
              <a:buFontTx/>
              <a:buChar char="-"/>
            </a:pPr>
            <a:r>
              <a:rPr lang="en-US" baseline="0" dirty="0" smtClean="0"/>
              <a:t>reasoner to transform </a:t>
            </a:r>
            <a:r>
              <a:rPr lang="en-US" baseline="0" dirty="0" err="1" smtClean="0"/>
              <a:t>daq</a:t>
            </a:r>
            <a:r>
              <a:rPr lang="en-US" baseline="0" dirty="0" smtClean="0"/>
              <a:t> to </a:t>
            </a:r>
            <a:r>
              <a:rPr lang="en-US" baseline="0" dirty="0" err="1" smtClean="0"/>
              <a:t>dqv</a:t>
            </a:r>
            <a:r>
              <a:rPr lang="en-US" baseline="0" dirty="0" smtClean="0"/>
              <a:t> and back</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45</a:t>
            </a:fld>
            <a:endParaRPr lang="en-US"/>
          </a:p>
        </p:txBody>
      </p:sp>
    </p:spTree>
    <p:extLst>
      <p:ext uri="{BB962C8B-B14F-4D97-AF65-F5344CB8AC3E}">
        <p14:creationId xmlns:p14="http://schemas.microsoft.com/office/powerpoint/2010/main" val="10120777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Having</a:t>
            </a:r>
            <a:r>
              <a:rPr lang="en-US" baseline="0" dirty="0" smtClean="0"/>
              <a:t> discussed quality assessment frameworks, quality metrics, and data quality vocabularies, we will now discuss how the web of data fares </a:t>
            </a:r>
            <a:r>
              <a:rPr lang="en-US" baseline="0" dirty="0" err="1" smtClean="0"/>
              <a:t>wrt</a:t>
            </a:r>
            <a:r>
              <a:rPr lang="en-US" baseline="0" dirty="0" smtClean="0"/>
              <a:t> its quality</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46</a:t>
            </a:fld>
            <a:endParaRPr lang="en-US"/>
          </a:p>
        </p:txBody>
      </p:sp>
    </p:spTree>
    <p:extLst>
      <p:ext uri="{BB962C8B-B14F-4D97-AF65-F5344CB8AC3E}">
        <p14:creationId xmlns:p14="http://schemas.microsoft.com/office/powerpoint/2010/main" val="1813213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from experience, what is your opinion</a:t>
            </a:r>
            <a:r>
              <a:rPr lang="en-US" baseline="0" dirty="0" smtClean="0"/>
              <a:t> on the quality of the web of data?</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47</a:t>
            </a:fld>
            <a:endParaRPr lang="en-US"/>
          </a:p>
        </p:txBody>
      </p:sp>
    </p:spTree>
    <p:extLst>
      <p:ext uri="{BB962C8B-B14F-4D97-AF65-F5344CB8AC3E}">
        <p14:creationId xmlns:p14="http://schemas.microsoft.com/office/powerpoint/2010/main" val="1590324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smtClean="0"/>
              <a:t>we assessed </a:t>
            </a:r>
            <a:r>
              <a:rPr lang="en-GB" b="1" baseline="0" dirty="0" smtClean="0"/>
              <a:t>130 datasets over 27 quality metrics</a:t>
            </a:r>
            <a:r>
              <a:rPr lang="en-GB" b="0" baseline="0" dirty="0" smtClean="0"/>
              <a:t> from the 4 different categories discussed earlier on</a:t>
            </a:r>
            <a:endParaRPr lang="en-GB" baseline="0" dirty="0" smtClean="0"/>
          </a:p>
          <a:p>
            <a:pPr marL="171450" indent="-171450">
              <a:buFontTx/>
              <a:buChar char="-"/>
            </a:pPr>
            <a:r>
              <a:rPr lang="en-GB" baseline="0" dirty="0" smtClean="0"/>
              <a:t>This resulted into into around </a:t>
            </a:r>
            <a:r>
              <a:rPr lang="en-GB" b="1" baseline="0" dirty="0" smtClean="0"/>
              <a:t>3.7 billion triples </a:t>
            </a:r>
            <a:r>
              <a:rPr lang="en-GB" baseline="0" dirty="0" smtClean="0"/>
              <a:t>being assessed by </a:t>
            </a:r>
            <a:r>
              <a:rPr lang="en-GB" baseline="0" dirty="0" err="1" smtClean="0"/>
              <a:t>luzzu</a:t>
            </a:r>
            <a:r>
              <a:rPr lang="en-GB" baseline="0" dirty="0" smtClean="0"/>
              <a:t> and the implemented metrics</a:t>
            </a:r>
            <a:endParaRPr lang="en-US" baseline="0" dirty="0" smtClean="0"/>
          </a:p>
          <a:p>
            <a:pPr marL="171450" indent="-171450">
              <a:buFontTx/>
              <a:buChar char="-"/>
            </a:pPr>
            <a:r>
              <a:rPr lang="en-US" baseline="0" dirty="0" smtClean="0"/>
              <a:t>For the methodology please read the mentioned paper</a:t>
            </a:r>
            <a:endParaRPr lang="en-GB" baseline="0" dirty="0" smtClean="0"/>
          </a:p>
        </p:txBody>
      </p:sp>
      <p:sp>
        <p:nvSpPr>
          <p:cNvPr id="4" name="Slide Number Placeholder 3"/>
          <p:cNvSpPr>
            <a:spLocks noGrp="1"/>
          </p:cNvSpPr>
          <p:nvPr>
            <p:ph type="sldNum" sz="quarter" idx="10"/>
          </p:nvPr>
        </p:nvSpPr>
        <p:spPr/>
        <p:txBody>
          <a:bodyPr/>
          <a:lstStyle/>
          <a:p>
            <a:fld id="{A1242D8E-958B-5741-9E18-84D19CD2E399}" type="slidenum">
              <a:rPr lang="en-US" smtClean="0"/>
              <a:t>48</a:t>
            </a:fld>
            <a:endParaRPr lang="en-US"/>
          </a:p>
        </p:txBody>
      </p:sp>
    </p:spTree>
    <p:extLst>
      <p:ext uri="{BB962C8B-B14F-4D97-AF65-F5344CB8AC3E}">
        <p14:creationId xmlns:p14="http://schemas.microsoft.com/office/powerpoint/2010/main" val="1840509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a:t>
            </a:r>
            <a:r>
              <a:rPr lang="en-US" baseline="0" dirty="0" err="1" smtClean="0"/>
              <a:t>Juran</a:t>
            </a:r>
            <a:r>
              <a:rPr lang="en-US" baseline="0" dirty="0" smtClean="0"/>
              <a:t>, the term quality means “fitness for use”</a:t>
            </a:r>
          </a:p>
        </p:txBody>
      </p:sp>
      <p:sp>
        <p:nvSpPr>
          <p:cNvPr id="4" name="Slide Number Placeholder 3"/>
          <p:cNvSpPr>
            <a:spLocks noGrp="1"/>
          </p:cNvSpPr>
          <p:nvPr>
            <p:ph type="sldNum" sz="quarter" idx="10"/>
          </p:nvPr>
        </p:nvSpPr>
        <p:spPr/>
        <p:txBody>
          <a:bodyPr/>
          <a:lstStyle/>
          <a:p>
            <a:fld id="{A1242D8E-958B-5741-9E18-84D19CD2E399}" type="slidenum">
              <a:rPr lang="en-US" smtClean="0"/>
              <a:t>4</a:t>
            </a:fld>
            <a:endParaRPr lang="en-US"/>
          </a:p>
        </p:txBody>
      </p:sp>
    </p:spTree>
    <p:extLst>
      <p:ext uri="{BB962C8B-B14F-4D97-AF65-F5344CB8AC3E}">
        <p14:creationId xmlns:p14="http://schemas.microsoft.com/office/powerpoint/2010/main" val="2511009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on the whole, </a:t>
            </a:r>
            <a:r>
              <a:rPr lang="en-GB" b="1" baseline="0" dirty="0" smtClean="0"/>
              <a:t>average conformance score stood around 60%</a:t>
            </a:r>
            <a:r>
              <a:rPr lang="en-GB" baseline="0" dirty="0" smtClean="0"/>
              <a:t> with a </a:t>
            </a:r>
            <a:r>
              <a:rPr lang="en-GB" b="1" baseline="0" dirty="0" smtClean="0"/>
              <a:t>slight deviation of 7</a:t>
            </a:r>
            <a:r>
              <a:rPr lang="en-GB" baseline="0" dirty="0" smtClean="0"/>
              <a:t>%. This suggest that overall publishers seem to have </a:t>
            </a:r>
            <a:r>
              <a:rPr lang="en-GB" b="1" baseline="0" dirty="0" smtClean="0"/>
              <a:t>more-or-less similar understanding </a:t>
            </a:r>
            <a:r>
              <a:rPr lang="en-GB" baseline="0" dirty="0" smtClean="0"/>
              <a:t>of different quality issues.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darker the </a:t>
            </a:r>
            <a:r>
              <a:rPr lang="en-GB" baseline="0" dirty="0" err="1" smtClean="0"/>
              <a:t>color</a:t>
            </a:r>
            <a:r>
              <a:rPr lang="en-GB" baseline="0" dirty="0" smtClean="0"/>
              <a:t> of the circle means that it has lower conformance score.</a:t>
            </a:r>
          </a:p>
          <a:p>
            <a:r>
              <a:rPr lang="en-US" dirty="0" smtClean="0"/>
              <a:t>we can also see the top 5</a:t>
            </a:r>
            <a:r>
              <a:rPr lang="en-US" baseline="0" dirty="0" smtClean="0"/>
              <a:t> and bottom 5 datasets. Can you </a:t>
            </a:r>
            <a:r>
              <a:rPr lang="en-US" baseline="0" dirty="0" err="1" smtClean="0"/>
              <a:t>recognise</a:t>
            </a:r>
            <a:r>
              <a:rPr lang="en-US" baseline="0" dirty="0" smtClean="0"/>
              <a:t> some of them?</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Lets take a look at the different </a:t>
            </a:r>
            <a:r>
              <a:rPr lang="en-GB" baseline="0" dirty="0" smtClean="0"/>
              <a:t>categories individually </a:t>
            </a:r>
            <a:r>
              <a:rPr lang="en-GB" baseline="0" dirty="0" smtClean="0"/>
              <a:t>:</a:t>
            </a:r>
            <a:endParaRPr lang="en-GB" baseline="0" dirty="0" smtClean="0"/>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49</a:t>
            </a:fld>
            <a:endParaRPr lang="en-US"/>
          </a:p>
        </p:txBody>
      </p:sp>
    </p:spTree>
    <p:extLst>
      <p:ext uri="{BB962C8B-B14F-4D97-AF65-F5344CB8AC3E}">
        <p14:creationId xmlns:p14="http://schemas.microsoft.com/office/powerpoint/2010/main" val="5889834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Starting with the </a:t>
            </a:r>
            <a:r>
              <a:rPr lang="en-GB" baseline="0" dirty="0" err="1" smtClean="0"/>
              <a:t>accesibility</a:t>
            </a:r>
            <a:r>
              <a:rPr lang="en-GB" baseline="0" dirty="0" smtClean="0"/>
              <a:t> category we can see that datasets like </a:t>
            </a:r>
            <a:r>
              <a:rPr lang="en-GB" baseline="0" dirty="0" err="1" smtClean="0"/>
              <a:t>dbpedia</a:t>
            </a:r>
            <a:r>
              <a:rPr lang="en-GB" baseline="0" dirty="0" smtClean="0"/>
              <a:t> has a high conformance amongst the other assessed datasets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GB" baseline="0" dirty="0" smtClean="0"/>
              <a:t>the assessment identified that a </a:t>
            </a:r>
            <a:r>
              <a:rPr lang="en-GB" b="1" baseline="0" dirty="0" smtClean="0"/>
              <a:t>large concentration of low quality values were </a:t>
            </a:r>
            <a:r>
              <a:rPr lang="en-GB" baseline="0" dirty="0" smtClean="0"/>
              <a:t>mostly affected by licensing representation in the data itself</a:t>
            </a: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50</a:t>
            </a:fld>
            <a:endParaRPr lang="en-US"/>
          </a:p>
        </p:txBody>
      </p:sp>
    </p:spTree>
    <p:extLst>
      <p:ext uri="{BB962C8B-B14F-4D97-AF65-F5344CB8AC3E}">
        <p14:creationId xmlns:p14="http://schemas.microsoft.com/office/powerpoint/2010/main" val="5041671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smtClean="0"/>
              <a:t>for the contextual category we found an </a:t>
            </a:r>
            <a:r>
              <a:rPr lang="en-GB" b="1" baseline="0" dirty="0" smtClean="0"/>
              <a:t>overall poor quality amongst the </a:t>
            </a:r>
            <a:r>
              <a:rPr lang="en-GB" b="0" baseline="0" dirty="0" smtClean="0"/>
              <a:t>metrics, however </a:t>
            </a:r>
            <a:r>
              <a:rPr lang="en-GB" b="1" baseline="0" dirty="0" smtClean="0"/>
              <a:t>the most worrying is the fact that provenance information </a:t>
            </a:r>
            <a:r>
              <a:rPr lang="en-GB" baseline="0" dirty="0" smtClean="0"/>
              <a:t>not given importance in the data itself. </a:t>
            </a:r>
          </a:p>
          <a:p>
            <a:pPr marL="171450" indent="-171450">
              <a:buFontTx/>
              <a:buChar char="-"/>
            </a:pPr>
            <a:r>
              <a:rPr lang="en-GB" b="1" baseline="0" dirty="0" smtClean="0"/>
              <a:t>similar to other studies</a:t>
            </a:r>
            <a:r>
              <a:rPr lang="en-GB" baseline="0" dirty="0" smtClean="0"/>
              <a:t>, we also found out that </a:t>
            </a:r>
            <a:r>
              <a:rPr lang="en-GB" b="1" baseline="0" dirty="0" smtClean="0"/>
              <a:t>data publishers have to strive harder </a:t>
            </a:r>
            <a:r>
              <a:rPr lang="en-GB" baseline="0" dirty="0" smtClean="0"/>
              <a:t>to ensure better </a:t>
            </a:r>
            <a:r>
              <a:rPr lang="en-GB" b="1" baseline="0" dirty="0" smtClean="0"/>
              <a:t>human readable labelling and descriptions</a:t>
            </a:r>
            <a:r>
              <a:rPr lang="en-GB" baseline="0" dirty="0" smtClean="0"/>
              <a:t>.</a:t>
            </a:r>
          </a:p>
        </p:txBody>
      </p:sp>
      <p:sp>
        <p:nvSpPr>
          <p:cNvPr id="4" name="Slide Number Placeholder 3"/>
          <p:cNvSpPr>
            <a:spLocks noGrp="1"/>
          </p:cNvSpPr>
          <p:nvPr>
            <p:ph type="sldNum" sz="quarter" idx="10"/>
          </p:nvPr>
        </p:nvSpPr>
        <p:spPr/>
        <p:txBody>
          <a:bodyPr/>
          <a:lstStyle/>
          <a:p>
            <a:fld id="{A1242D8E-958B-5741-9E18-84D19CD2E399}" type="slidenum">
              <a:rPr lang="en-US" smtClean="0"/>
              <a:t>51</a:t>
            </a:fld>
            <a:endParaRPr lang="en-US"/>
          </a:p>
        </p:txBody>
      </p:sp>
    </p:spTree>
    <p:extLst>
      <p:ext uri="{BB962C8B-B14F-4D97-AF65-F5344CB8AC3E}">
        <p14:creationId xmlns:p14="http://schemas.microsoft.com/office/powerpoint/2010/main" val="2747454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On the other hand, publishers tend to </a:t>
            </a:r>
            <a:r>
              <a:rPr lang="en-GB" b="1" baseline="0" dirty="0" smtClean="0"/>
              <a:t>conform to quality issues </a:t>
            </a:r>
            <a:r>
              <a:rPr lang="en-GB" baseline="0" dirty="0" smtClean="0"/>
              <a:t>related to the </a:t>
            </a:r>
            <a:r>
              <a:rPr lang="en-GB" b="1" baseline="0" dirty="0" smtClean="0"/>
              <a:t>intrinsic category </a:t>
            </a:r>
            <a:r>
              <a:rPr lang="en-GB" baseline="0" dirty="0" smtClean="0"/>
              <a:t>and this is shown with the </a:t>
            </a:r>
            <a:r>
              <a:rPr lang="en-GB" b="1" baseline="0" dirty="0" smtClean="0"/>
              <a:t>high quality value and its moderate distribution</a:t>
            </a:r>
            <a:r>
              <a:rPr lang="en-GB" baseline="0" dirty="0" smtClean="0"/>
              <a:t>, however data publishers should be more careful with using the </a:t>
            </a:r>
            <a:r>
              <a:rPr lang="en-GB" b="1" baseline="0" dirty="0" smtClean="0"/>
              <a:t>right </a:t>
            </a:r>
            <a:r>
              <a:rPr lang="en-GB" b="1" baseline="0" dirty="0" err="1" smtClean="0"/>
              <a:t>datatyped</a:t>
            </a:r>
            <a:r>
              <a:rPr lang="en-GB" b="1" baseline="0" dirty="0" smtClean="0"/>
              <a:t> resources in the domain and range of a property</a:t>
            </a:r>
            <a:r>
              <a:rPr lang="en-GB" baseline="0" dirty="0" smtClean="0"/>
              <a:t>.</a:t>
            </a: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52</a:t>
            </a:fld>
            <a:endParaRPr lang="en-US"/>
          </a:p>
        </p:txBody>
      </p:sp>
    </p:spTree>
    <p:extLst>
      <p:ext uri="{BB962C8B-B14F-4D97-AF65-F5344CB8AC3E}">
        <p14:creationId xmlns:p14="http://schemas.microsoft.com/office/powerpoint/2010/main" val="5469723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smtClean="0"/>
              <a:t>Finally, the representational category was similar to the previously mentioned category with results showing </a:t>
            </a:r>
            <a:r>
              <a:rPr lang="en-GB" b="1" baseline="0" dirty="0" smtClean="0"/>
              <a:t>sufficient good quality and a moderate distribution</a:t>
            </a:r>
            <a:r>
              <a:rPr lang="en-GB" baseline="0" dirty="0" smtClean="0"/>
              <a:t>. </a:t>
            </a:r>
          </a:p>
          <a:p>
            <a:pPr marL="171450" indent="-171450">
              <a:buFontTx/>
              <a:buChar char="-"/>
            </a:pPr>
            <a:r>
              <a:rPr lang="en-GB" baseline="0" dirty="0" smtClean="0"/>
              <a:t>However, in this case, data publishers should make sure to </a:t>
            </a:r>
            <a:r>
              <a:rPr lang="en-GB" b="1" baseline="0" dirty="0" smtClean="0"/>
              <a:t>follow LD principles and were possible re-use existing terms </a:t>
            </a:r>
            <a:r>
              <a:rPr lang="en-GB" baseline="0" dirty="0" smtClean="0"/>
              <a:t>by looking for schemas and ontologies in services such as linked open vocabularies or </a:t>
            </a:r>
            <a:r>
              <a:rPr lang="en-GB" baseline="0" dirty="0" err="1" smtClean="0"/>
              <a:t>swoogle</a:t>
            </a:r>
            <a:endParaRPr lang="en-GB" baseline="0" dirty="0" smtClean="0"/>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53</a:t>
            </a:fld>
            <a:endParaRPr lang="en-US"/>
          </a:p>
        </p:txBody>
      </p:sp>
    </p:spTree>
    <p:extLst>
      <p:ext uri="{BB962C8B-B14F-4D97-AF65-F5344CB8AC3E}">
        <p14:creationId xmlns:p14="http://schemas.microsoft.com/office/powerpoint/2010/main" val="17792433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dirty="0" smtClean="0"/>
              <a:t>We talked in</a:t>
            </a:r>
            <a:r>
              <a:rPr lang="en-US" baseline="0" dirty="0" smtClean="0"/>
              <a:t> detail about data quality, now I will give you a very brief overview on some work we are doing on ontology quality. </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baseline="0" dirty="0" smtClean="0"/>
              <a:t>I will furthermore explain how we developed a pipeline to connect two semantic-based tools, </a:t>
            </a:r>
            <a:r>
              <a:rPr lang="en-US" baseline="0" dirty="0" err="1" smtClean="0"/>
              <a:t>luzzu</a:t>
            </a:r>
            <a:r>
              <a:rPr lang="en-US" baseline="0" dirty="0" smtClean="0"/>
              <a:t> and </a:t>
            </a:r>
            <a:r>
              <a:rPr lang="en-US" baseline="0" dirty="0" err="1" smtClean="0"/>
              <a:t>webvowl</a:t>
            </a:r>
            <a:r>
              <a:rPr lang="en-US" baseline="0" dirty="0" smtClean="0"/>
              <a:t> together to use during ontology quality.</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54</a:t>
            </a:fld>
            <a:endParaRPr lang="en-US"/>
          </a:p>
        </p:txBody>
      </p:sp>
    </p:spTree>
    <p:extLst>
      <p:ext uri="{BB962C8B-B14F-4D97-AF65-F5344CB8AC3E}">
        <p14:creationId xmlns:p14="http://schemas.microsoft.com/office/powerpoint/2010/main" val="12473542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We performed an initial survey on quality metrics for</a:t>
            </a:r>
            <a:r>
              <a:rPr lang="en-US" baseline="0" dirty="0" smtClean="0"/>
              <a:t> schemas. The search included also quality metrics that are used in software engineering, databases etc..</a:t>
            </a:r>
          </a:p>
          <a:p>
            <a:pPr marL="171450" indent="-171450">
              <a:buFont typeface="Arial" charset="0"/>
              <a:buChar char="•"/>
            </a:pPr>
            <a:r>
              <a:rPr lang="en-US" baseline="0" dirty="0" smtClean="0"/>
              <a:t>Identified metrics were mapped to the </a:t>
            </a:r>
            <a:r>
              <a:rPr lang="en-US" sz="1600" dirty="0" smtClean="0"/>
              <a:t>ISO/IEC 25012 Model, depending on the category and dimension to which it belongs. </a:t>
            </a:r>
          </a:p>
          <a:p>
            <a:pPr marL="171450" indent="-171450">
              <a:buFont typeface="Arial" charset="0"/>
              <a:buChar char="•"/>
            </a:pPr>
            <a:r>
              <a:rPr lang="en-US" sz="1600" dirty="0" smtClean="0"/>
              <a:t>The ISO/IEC 25012 is an approved standard, forming part of a series of International Standards for Software Product Quality Requirements and Evaluation (</a:t>
            </a:r>
            <a:r>
              <a:rPr lang="en-US" sz="1600" dirty="0" err="1" smtClean="0"/>
              <a:t>SQuaRE</a:t>
            </a:r>
            <a:r>
              <a:rPr lang="en-US" sz="1600" dirty="0" smtClean="0"/>
              <a:t>).</a:t>
            </a:r>
          </a:p>
          <a:p>
            <a:pPr marL="171450" indent="-171450">
              <a:buFont typeface="Arial" charset="0"/>
              <a:buChar char="•"/>
            </a:pPr>
            <a:r>
              <a:rPr lang="en-US" sz="1600" dirty="0" smtClean="0"/>
              <a:t>The ISO standard has three categories: </a:t>
            </a:r>
          </a:p>
          <a:p>
            <a:pPr marL="742950" lvl="1" indent="-285750" algn="just">
              <a:buFont typeface="Wingdings" panose="05000000000000000000" pitchFamily="2" charset="2"/>
              <a:buChar char="§"/>
            </a:pPr>
            <a:r>
              <a:rPr lang="en-US" sz="1600" b="1" i="1" dirty="0" smtClean="0"/>
              <a:t>The Inherent Category</a:t>
            </a:r>
            <a:r>
              <a:rPr lang="en-US" sz="1600" i="1" dirty="0" smtClean="0"/>
              <a:t> – which caters for metrics that measure the degree to which the model itself has quality characteristics of intrinsic nature to satisfy `fitness for use'. </a:t>
            </a:r>
          </a:p>
          <a:p>
            <a:pPr marL="742950" lvl="1" indent="-285750" algn="just">
              <a:buFont typeface="Wingdings" panose="05000000000000000000" pitchFamily="2" charset="2"/>
              <a:buChar char="§"/>
            </a:pPr>
            <a:r>
              <a:rPr lang="en-US" sz="1600" b="1" i="1" dirty="0" smtClean="0"/>
              <a:t>The System Category </a:t>
            </a:r>
            <a:r>
              <a:rPr lang="en-US" sz="1600" i="1" dirty="0" smtClean="0"/>
              <a:t>– which refers to quality metrics that measure the degree to which quality is maintained when the system is under specific use.</a:t>
            </a:r>
          </a:p>
          <a:p>
            <a:pPr marL="742950" lvl="1" indent="-285750" algn="just">
              <a:buFont typeface="Wingdings" panose="05000000000000000000" pitchFamily="2" charset="2"/>
              <a:buChar char="§"/>
            </a:pPr>
            <a:r>
              <a:rPr lang="en-US" sz="1600" b="1" i="1" dirty="0" smtClean="0"/>
              <a:t>The Inherent-System Category </a:t>
            </a:r>
            <a:r>
              <a:rPr lang="en-US" sz="1600" i="1" dirty="0" smtClean="0"/>
              <a:t>– which includes metrics that look and measure both inherent and system aspects.</a:t>
            </a:r>
          </a:p>
          <a:p>
            <a:pPr marL="285750" lvl="0" indent="-285750" algn="just">
              <a:buFont typeface="Wingdings" panose="05000000000000000000" pitchFamily="2" charset="2"/>
              <a:buChar char="§"/>
            </a:pPr>
            <a:r>
              <a:rPr lang="en-US" sz="1600" i="0" dirty="0" smtClean="0"/>
              <a:t>I won’t go into the different</a:t>
            </a:r>
            <a:r>
              <a:rPr lang="en-US" sz="1600" i="0" baseline="0" dirty="0" smtClean="0"/>
              <a:t> metrics, however, more information can be found in the listed paper</a:t>
            </a:r>
            <a:endParaRPr lang="en-US" sz="1600" i="0" dirty="0" smtClean="0"/>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55</a:t>
            </a:fld>
            <a:endParaRPr lang="en-US"/>
          </a:p>
        </p:txBody>
      </p:sp>
    </p:spTree>
    <p:extLst>
      <p:ext uri="{BB962C8B-B14F-4D97-AF65-F5344CB8AC3E}">
        <p14:creationId xmlns:p14="http://schemas.microsoft.com/office/powerpoint/2010/main" val="6070055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WebVOWL</a:t>
            </a:r>
            <a:r>
              <a:rPr lang="en-US" baseline="0" dirty="0" smtClean="0"/>
              <a:t> is a well known tool that </a:t>
            </a:r>
            <a:r>
              <a:rPr lang="en-US" baseline="0" dirty="0" err="1" smtClean="0"/>
              <a:t>visualises</a:t>
            </a:r>
            <a:r>
              <a:rPr lang="en-US" baseline="0" dirty="0" smtClean="0"/>
              <a:t> ontologies in an easy-to-digest manner.</a:t>
            </a:r>
          </a:p>
          <a:p>
            <a:r>
              <a:rPr lang="en-US" baseline="0" dirty="0" smtClean="0"/>
              <a:t>Leveraging on </a:t>
            </a:r>
            <a:r>
              <a:rPr lang="en-US" baseline="0" dirty="0" err="1" smtClean="0"/>
              <a:t>WebVOWLs</a:t>
            </a:r>
            <a:r>
              <a:rPr lang="en-US" baseline="0" dirty="0" smtClean="0"/>
              <a:t> potential and </a:t>
            </a:r>
            <a:r>
              <a:rPr lang="en-US" baseline="0" dirty="0" err="1" smtClean="0"/>
              <a:t>Luzzu’s</a:t>
            </a:r>
            <a:r>
              <a:rPr lang="en-US" baseline="0" dirty="0" smtClean="0"/>
              <a:t> semantically </a:t>
            </a:r>
            <a:r>
              <a:rPr lang="en-US" baseline="0" dirty="0" err="1" smtClean="0"/>
              <a:t>interoperably</a:t>
            </a:r>
            <a:r>
              <a:rPr lang="en-US" baseline="0" dirty="0" smtClean="0"/>
              <a:t> quality reports, a student of mine designed a pipeline that connects the two tools in an attempt to provide an ecosystem whereby engineers can assess and interactively understand quality problems in concepts and properties, and in turn help them find fit for use schemas.</a:t>
            </a:r>
          </a:p>
          <a:p>
            <a:r>
              <a:rPr lang="en-US" baseline="0" dirty="0" smtClean="0"/>
              <a:t>The idea is that first </a:t>
            </a:r>
            <a:r>
              <a:rPr lang="en-US" baseline="0" dirty="0" err="1" smtClean="0"/>
              <a:t>luzzu</a:t>
            </a:r>
            <a:r>
              <a:rPr lang="en-US" baseline="0" dirty="0" smtClean="0"/>
              <a:t> assesses an ontology based on a set of quality metrics, the reports are then passed into </a:t>
            </a:r>
            <a:r>
              <a:rPr lang="en-US" baseline="0" dirty="0" err="1" smtClean="0"/>
              <a:t>webvowl</a:t>
            </a:r>
            <a:r>
              <a:rPr lang="en-US" baseline="0" dirty="0" smtClean="0"/>
              <a:t> for </a:t>
            </a:r>
            <a:r>
              <a:rPr lang="en-US" baseline="0" dirty="0" err="1" smtClean="0"/>
              <a:t>visualisation</a:t>
            </a:r>
            <a:r>
              <a:rPr lang="en-US" baseline="0" dirty="0" smtClean="0"/>
              <a:t>, which in turn creates an augmented </a:t>
            </a:r>
            <a:r>
              <a:rPr lang="en-US" baseline="0" dirty="0" err="1" smtClean="0"/>
              <a:t>visualisation</a:t>
            </a:r>
            <a:r>
              <a:rPr lang="en-US" baseline="0" dirty="0" smtClean="0"/>
              <a:t> highlighting the problematics classes and. properties</a:t>
            </a: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56</a:t>
            </a:fld>
            <a:endParaRPr lang="en-US"/>
          </a:p>
        </p:txBody>
      </p:sp>
    </p:spTree>
    <p:extLst>
      <p:ext uri="{BB962C8B-B14F-4D97-AF65-F5344CB8AC3E}">
        <p14:creationId xmlns:p14="http://schemas.microsoft.com/office/powerpoint/2010/main" val="9961667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currently performing</a:t>
            </a:r>
            <a:r>
              <a:rPr lang="en-US" baseline="0" dirty="0" smtClean="0"/>
              <a:t> some evaluation and we need some volunteers for a some tasks which would not take more than 30 mins. Can I find some volunteer?</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57</a:t>
            </a:fld>
            <a:endParaRPr lang="en-US"/>
          </a:p>
        </p:txBody>
      </p:sp>
    </p:spTree>
    <p:extLst>
      <p:ext uri="{BB962C8B-B14F-4D97-AF65-F5344CB8AC3E}">
        <p14:creationId xmlns:p14="http://schemas.microsoft.com/office/powerpoint/2010/main" val="21403735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GB" dirty="0" smtClean="0"/>
              <a:t>Finally</a:t>
            </a:r>
            <a:r>
              <a:rPr lang="en-GB" baseline="0" dirty="0" smtClean="0"/>
              <a:t> we are at the end of this lecture</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58</a:t>
            </a:fld>
            <a:endParaRPr lang="en-US"/>
          </a:p>
        </p:txBody>
      </p:sp>
    </p:spTree>
    <p:extLst>
      <p:ext uri="{BB962C8B-B14F-4D97-AF65-F5344CB8AC3E}">
        <p14:creationId xmlns:p14="http://schemas.microsoft.com/office/powerpoint/2010/main" val="2086008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Similar to </a:t>
            </a:r>
            <a:r>
              <a:rPr lang="en-US" baseline="0" dirty="0" err="1" smtClean="0"/>
              <a:t>Juran</a:t>
            </a:r>
            <a:r>
              <a:rPr lang="en-US" baseline="0" dirty="0" smtClean="0"/>
              <a:t> views, Crosby defines quality as conformance to requirements</a:t>
            </a:r>
          </a:p>
          <a:p>
            <a:r>
              <a:rPr lang="en-US" baseline="0" dirty="0" smtClean="0"/>
              <a:t>.. As you can see the definition of quality is subjective. These guys had different definitions, just as you had.</a:t>
            </a:r>
          </a:p>
          <a:p>
            <a:endParaRPr lang="en-US" baseline="0" dirty="0" smtClean="0"/>
          </a:p>
        </p:txBody>
      </p:sp>
      <p:sp>
        <p:nvSpPr>
          <p:cNvPr id="4" name="Slide Number Placeholder 3"/>
          <p:cNvSpPr>
            <a:spLocks noGrp="1"/>
          </p:cNvSpPr>
          <p:nvPr>
            <p:ph type="sldNum" sz="quarter" idx="10"/>
          </p:nvPr>
        </p:nvSpPr>
        <p:spPr/>
        <p:txBody>
          <a:bodyPr/>
          <a:lstStyle/>
          <a:p>
            <a:fld id="{A1242D8E-958B-5741-9E18-84D19CD2E399}" type="slidenum">
              <a:rPr lang="en-US" smtClean="0"/>
              <a:t>5</a:t>
            </a:fld>
            <a:endParaRPr lang="en-US"/>
          </a:p>
        </p:txBody>
      </p:sp>
    </p:spTree>
    <p:extLst>
      <p:ext uri="{BB962C8B-B14F-4D97-AF65-F5344CB8AC3E}">
        <p14:creationId xmlns:p14="http://schemas.microsoft.com/office/powerpoint/2010/main" val="3938191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0" i="0" baseline="0" dirty="0" smtClean="0"/>
              <a:t>so you remember these challenges right?</a:t>
            </a:r>
          </a:p>
          <a:p>
            <a:pPr marL="171450" indent="-171450">
              <a:buFontTx/>
              <a:buChar char="-"/>
            </a:pPr>
            <a:r>
              <a:rPr lang="en-GB" b="0" i="0" baseline="0" dirty="0" smtClean="0"/>
              <a:t>after this lecture you should be able to answer the first two challenges </a:t>
            </a:r>
            <a:r>
              <a:rPr lang="mr-IN" b="0" i="0" baseline="0" dirty="0" smtClean="0"/>
              <a:t>–</a:t>
            </a:r>
            <a:r>
              <a:rPr lang="en-GB" b="0" i="0" baseline="0" dirty="0" smtClean="0"/>
              <a:t> using the different </a:t>
            </a:r>
            <a:r>
              <a:rPr lang="en-GB" b="0" i="0" baseline="0" dirty="0" err="1" smtClean="0"/>
              <a:t>sota</a:t>
            </a:r>
            <a:r>
              <a:rPr lang="en-GB" b="0" i="0" baseline="0" dirty="0" smtClean="0"/>
              <a:t> frameworks, metrics and the metadata vocabularies</a:t>
            </a:r>
          </a:p>
          <a:p>
            <a:pPr marL="171450" indent="-171450">
              <a:buFontTx/>
              <a:buChar char="-"/>
            </a:pPr>
            <a:r>
              <a:rPr lang="en-GB" b="0" i="0" baseline="0" dirty="0" smtClean="0"/>
              <a:t>the third challenge is also be somehow addressed however in a manual manner </a:t>
            </a:r>
            <a:r>
              <a:rPr lang="mr-IN" b="0" i="0" baseline="0" dirty="0" smtClean="0"/>
              <a:t>–</a:t>
            </a:r>
            <a:r>
              <a:rPr lang="en-GB" b="0" i="0" baseline="0" dirty="0" smtClean="0"/>
              <a:t> data consumers can manual identify the right metrics for the task at hand</a:t>
            </a:r>
          </a:p>
          <a:p>
            <a:pPr marL="171450" indent="-171450">
              <a:buFontTx/>
              <a:buChar char="-"/>
            </a:pPr>
            <a:r>
              <a:rPr lang="en-GB" b="0" i="0" baseline="0" dirty="0" smtClean="0"/>
              <a:t>the fourth challenge is still unanswered and there is no solution for the time being with the current </a:t>
            </a:r>
            <a:r>
              <a:rPr lang="en-GB" b="0" i="0" baseline="0" dirty="0" err="1" smtClean="0"/>
              <a:t>sota</a:t>
            </a:r>
            <a:r>
              <a:rPr lang="en-GB" b="0" i="0" baseline="0" dirty="0" smtClean="0"/>
              <a:t> </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59</a:t>
            </a:fld>
            <a:endParaRPr lang="en-US"/>
          </a:p>
        </p:txBody>
      </p:sp>
    </p:spTree>
    <p:extLst>
      <p:ext uri="{BB962C8B-B14F-4D97-AF65-F5344CB8AC3E}">
        <p14:creationId xmlns:p14="http://schemas.microsoft.com/office/powerpoint/2010/main" val="10570940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coming to my take home message</a:t>
            </a:r>
          </a:p>
        </p:txBody>
      </p:sp>
      <p:sp>
        <p:nvSpPr>
          <p:cNvPr id="4" name="Slide Number Placeholder 3"/>
          <p:cNvSpPr>
            <a:spLocks noGrp="1"/>
          </p:cNvSpPr>
          <p:nvPr>
            <p:ph type="sldNum" sz="quarter" idx="10"/>
          </p:nvPr>
        </p:nvSpPr>
        <p:spPr/>
        <p:txBody>
          <a:bodyPr/>
          <a:lstStyle/>
          <a:p>
            <a:fld id="{A1242D8E-958B-5741-9E18-84D19CD2E399}" type="slidenum">
              <a:rPr lang="en-US" smtClean="0"/>
              <a:t>60</a:t>
            </a:fld>
            <a:endParaRPr lang="en-US"/>
          </a:p>
        </p:txBody>
      </p:sp>
    </p:spTree>
    <p:extLst>
      <p:ext uri="{BB962C8B-B14F-4D97-AF65-F5344CB8AC3E}">
        <p14:creationId xmlns:p14="http://schemas.microsoft.com/office/powerpoint/2010/main" val="8090941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242D8E-958B-5741-9E18-84D19CD2E399}" type="slidenum">
              <a:rPr lang="en-US" smtClean="0"/>
              <a:t>63</a:t>
            </a:fld>
            <a:endParaRPr lang="en-US"/>
          </a:p>
        </p:txBody>
      </p:sp>
    </p:spTree>
    <p:extLst>
      <p:ext uri="{BB962C8B-B14F-4D97-AF65-F5344CB8AC3E}">
        <p14:creationId xmlns:p14="http://schemas.microsoft.com/office/powerpoint/2010/main" val="14849200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latest observed value for a dataset</a:t>
            </a:r>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64</a:t>
            </a:fld>
            <a:endParaRPr lang="en-US"/>
          </a:p>
        </p:txBody>
      </p:sp>
    </p:spTree>
    <p:extLst>
      <p:ext uri="{BB962C8B-B14F-4D97-AF65-F5344CB8AC3E}">
        <p14:creationId xmlns:p14="http://schemas.microsoft.com/office/powerpoint/2010/main" val="1280737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but how is quality pertinent to data? What is data quality?</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Before going into that question, how many of you work with data, or consider themselves to be data consumers? *show of hands*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Click: Then, I would like to ask you this question</a:t>
            </a:r>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6</a:t>
            </a:fld>
            <a:endParaRPr lang="en-US"/>
          </a:p>
        </p:txBody>
      </p:sp>
    </p:spTree>
    <p:extLst>
      <p:ext uri="{BB962C8B-B14F-4D97-AF65-F5344CB8AC3E}">
        <p14:creationId xmlns:p14="http://schemas.microsoft.com/office/powerpoint/2010/main" val="1658052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smtClean="0"/>
              <a:t>In recent years, data became an </a:t>
            </a:r>
            <a:r>
              <a:rPr lang="en-GB" b="1" baseline="0" dirty="0" err="1" smtClean="0"/>
              <a:t>indispensible</a:t>
            </a:r>
            <a:r>
              <a:rPr lang="en-GB" b="1" baseline="0" dirty="0" smtClean="0"/>
              <a:t> commodity</a:t>
            </a:r>
            <a:r>
              <a:rPr lang="en-GB" baseline="0" dirty="0" smtClean="0"/>
              <a:t>.</a:t>
            </a:r>
          </a:p>
          <a:p>
            <a:pPr marL="171450" indent="-171450">
              <a:buFontTx/>
              <a:buChar char="-"/>
            </a:pPr>
            <a:r>
              <a:rPr lang="en-GB" baseline="0" dirty="0" smtClean="0"/>
              <a:t>A lot of </a:t>
            </a:r>
            <a:r>
              <a:rPr lang="en-GB" b="1" baseline="0" dirty="0" err="1" smtClean="0"/>
              <a:t>heterogenous</a:t>
            </a:r>
            <a:r>
              <a:rPr lang="en-GB" b="1" baseline="0" dirty="0" smtClean="0"/>
              <a:t> sources</a:t>
            </a:r>
            <a:r>
              <a:rPr lang="en-GB" baseline="0" dirty="0" smtClean="0"/>
              <a:t>, such as personal devices, transport, drones, satellites, sensors etc.. are providing huge amounts of data.</a:t>
            </a:r>
          </a:p>
          <a:p>
            <a:pPr marL="171450" indent="-171450">
              <a:buFontTx/>
              <a:buChar char="-"/>
            </a:pPr>
            <a:r>
              <a:rPr lang="en-GB" baseline="0" dirty="0" smtClean="0"/>
              <a:t>This data brought a </a:t>
            </a:r>
            <a:r>
              <a:rPr lang="en-GB" b="1" baseline="0" dirty="0" smtClean="0"/>
              <a:t>number of opportunities </a:t>
            </a:r>
            <a:r>
              <a:rPr lang="en-GB" baseline="0" dirty="0" smtClean="0"/>
              <a:t>in business processes and humans day-to-day lives.</a:t>
            </a:r>
          </a:p>
          <a:p>
            <a:pPr marL="171450" indent="-171450">
              <a:buFontTx/>
              <a:buChar char="-"/>
            </a:pPr>
            <a:r>
              <a:rPr lang="en-GB" b="1" baseline="0" dirty="0" smtClean="0"/>
              <a:t>However</a:t>
            </a:r>
            <a:r>
              <a:rPr lang="en-GB" baseline="0" dirty="0" smtClean="0"/>
              <a:t>, these also brought a </a:t>
            </a:r>
            <a:r>
              <a:rPr lang="en-GB" b="1" baseline="0" dirty="0" smtClean="0"/>
              <a:t>number of challenges</a:t>
            </a:r>
            <a:r>
              <a:rPr lang="en-GB" baseline="0" dirty="0" smtClean="0"/>
              <a:t>, including data quality, as in this data-dependent world, </a:t>
            </a:r>
            <a:r>
              <a:rPr lang="en-GB" b="1" baseline="0" dirty="0" smtClean="0"/>
              <a:t>poor quality </a:t>
            </a:r>
            <a:r>
              <a:rPr lang="en-GB" baseline="0" dirty="0" smtClean="0"/>
              <a:t>can lead to adverse consequences including social and economical problems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1" baseline="0" dirty="0" smtClean="0"/>
              <a:t>transport application scenario</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But what do we mean by data quality?</a:t>
            </a:r>
          </a:p>
          <a:p>
            <a:pPr marL="171450" indent="-171450">
              <a:buFontTx/>
              <a:buChar char="-"/>
            </a:pPr>
            <a:r>
              <a:rPr lang="en-US" sz="1200" kern="1200" dirty="0" smtClean="0">
                <a:solidFill>
                  <a:schemeClr val="tx1"/>
                </a:solidFill>
                <a:effectLst/>
                <a:latin typeface="+mn-lt"/>
                <a:ea typeface="+mn-ea"/>
                <a:cs typeface="+mn-cs"/>
              </a:rPr>
              <a:t>Quality in terms of data</a:t>
            </a:r>
            <a:r>
              <a:rPr lang="en-US" sz="1200" kern="1200" baseline="0" dirty="0" smtClean="0">
                <a:solidFill>
                  <a:schemeClr val="tx1"/>
                </a:solidFill>
                <a:effectLst/>
                <a:latin typeface="+mn-lt"/>
                <a:ea typeface="+mn-ea"/>
                <a:cs typeface="+mn-cs"/>
              </a:rPr>
              <a:t> is a </a:t>
            </a:r>
            <a:r>
              <a:rPr lang="en-US" sz="1200" b="1" kern="1200" baseline="0" dirty="0" smtClean="0">
                <a:solidFill>
                  <a:schemeClr val="tx1"/>
                </a:solidFill>
                <a:effectLst/>
                <a:latin typeface="+mn-lt"/>
                <a:ea typeface="+mn-ea"/>
                <a:cs typeface="+mn-cs"/>
              </a:rPr>
              <a:t>multidimensional concept </a:t>
            </a:r>
            <a:r>
              <a:rPr lang="en-US" sz="1200" kern="1200" baseline="0" dirty="0" smtClean="0">
                <a:solidFill>
                  <a:schemeClr val="tx1"/>
                </a:solidFill>
                <a:effectLst/>
                <a:latin typeface="+mn-lt"/>
                <a:ea typeface="+mn-ea"/>
                <a:cs typeface="+mn-cs"/>
              </a:rPr>
              <a:t>and therefore in order to </a:t>
            </a:r>
            <a:r>
              <a:rPr lang="en-US" sz="1200" b="1" kern="1200" baseline="0" dirty="0" err="1" smtClean="0">
                <a:solidFill>
                  <a:schemeClr val="tx1"/>
                </a:solidFill>
                <a:effectLst/>
                <a:latin typeface="+mn-lt"/>
                <a:ea typeface="+mn-ea"/>
                <a:cs typeface="+mn-cs"/>
              </a:rPr>
              <a:t>characterise</a:t>
            </a:r>
            <a:r>
              <a:rPr lang="en-US" sz="1200" kern="1200" baseline="0" dirty="0" smtClean="0">
                <a:solidFill>
                  <a:schemeClr val="tx1"/>
                </a:solidFill>
                <a:effectLst/>
                <a:latin typeface="+mn-lt"/>
                <a:ea typeface="+mn-ea"/>
                <a:cs typeface="+mn-cs"/>
              </a:rPr>
              <a:t> the quality of certain data for a particular task, one requires a variety of subjective and objective quality measures to be computed (e.g. accessibility or trustworthiness).</a:t>
            </a:r>
          </a:p>
          <a:p>
            <a:pPr marL="171450" indent="-171450">
              <a:buFontTx/>
              <a:buChar char="-"/>
            </a:pPr>
            <a:r>
              <a:rPr lang="en-US" sz="1200" kern="1200" baseline="0" dirty="0" smtClean="0">
                <a:solidFill>
                  <a:schemeClr val="tx1"/>
                </a:solidFill>
                <a:effectLst/>
                <a:latin typeface="+mn-lt"/>
                <a:ea typeface="+mn-ea"/>
                <a:cs typeface="+mn-cs"/>
              </a:rPr>
              <a:t>However the same data can be assessed upon </a:t>
            </a:r>
            <a:r>
              <a:rPr lang="en-US" sz="1200" b="1" kern="1200" baseline="0" dirty="0" smtClean="0">
                <a:solidFill>
                  <a:schemeClr val="tx1"/>
                </a:solidFill>
                <a:effectLst/>
                <a:latin typeface="+mn-lt"/>
                <a:ea typeface="+mn-ea"/>
                <a:cs typeface="+mn-cs"/>
              </a:rPr>
              <a:t>different measures </a:t>
            </a:r>
            <a:r>
              <a:rPr lang="en-US" sz="1200" kern="1200" baseline="0" dirty="0" smtClean="0">
                <a:solidFill>
                  <a:schemeClr val="tx1"/>
                </a:solidFill>
                <a:effectLst/>
                <a:latin typeface="+mn-lt"/>
                <a:ea typeface="+mn-ea"/>
                <a:cs typeface="+mn-cs"/>
              </a:rPr>
              <a:t>due to the different uses of data.</a:t>
            </a:r>
          </a:p>
          <a:p>
            <a:pPr marL="171450" indent="-171450">
              <a:buFontTx/>
              <a:buChar char="-"/>
            </a:pPr>
            <a:r>
              <a:rPr lang="en-GB" baseline="0" dirty="0" smtClean="0"/>
              <a:t>Data is generally considered high quality if it is </a:t>
            </a:r>
            <a:r>
              <a:rPr lang="en-GB" b="1" baseline="0" dirty="0" smtClean="0"/>
              <a:t>fit for its intended use</a:t>
            </a:r>
            <a:r>
              <a:rPr lang="en-GB" baseline="0" dirty="0" smtClean="0"/>
              <a:t>.</a:t>
            </a:r>
          </a:p>
        </p:txBody>
      </p:sp>
      <p:sp>
        <p:nvSpPr>
          <p:cNvPr id="4" name="Slide Number Placeholder 3"/>
          <p:cNvSpPr>
            <a:spLocks noGrp="1"/>
          </p:cNvSpPr>
          <p:nvPr>
            <p:ph type="sldNum" sz="quarter" idx="10"/>
          </p:nvPr>
        </p:nvSpPr>
        <p:spPr/>
        <p:txBody>
          <a:bodyPr/>
          <a:lstStyle/>
          <a:p>
            <a:fld id="{A1242D8E-958B-5741-9E18-84D19CD2E399}" type="slidenum">
              <a:rPr lang="en-US" smtClean="0"/>
              <a:t>7</a:t>
            </a:fld>
            <a:endParaRPr lang="en-US"/>
          </a:p>
        </p:txBody>
      </p:sp>
    </p:spTree>
    <p:extLst>
      <p:ext uri="{BB962C8B-B14F-4D97-AF65-F5344CB8AC3E}">
        <p14:creationId xmlns:p14="http://schemas.microsoft.com/office/powerpoint/2010/main" val="510119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Ok</a:t>
            </a:r>
            <a:r>
              <a:rPr lang="en-GB" baseline="0" dirty="0" smtClean="0"/>
              <a:t> so now you should have understood what data quality is and have an idea why it is important. But what is the problem?</a:t>
            </a:r>
            <a:endParaRPr lang="en-GB" dirty="0" smtClean="0"/>
          </a:p>
          <a:p>
            <a:pPr marL="171450" indent="-171450">
              <a:buFontTx/>
              <a:buChar char="-"/>
            </a:pPr>
            <a:r>
              <a:rPr lang="en-GB" dirty="0" smtClean="0"/>
              <a:t>the problem</a:t>
            </a:r>
            <a:r>
              <a:rPr lang="en-GB" baseline="0" dirty="0" smtClean="0"/>
              <a:t> with this huge amount of data is to try and </a:t>
            </a:r>
            <a:r>
              <a:rPr lang="en-GB" b="1" i="0" baseline="0" dirty="0" smtClean="0"/>
              <a:t>filter</a:t>
            </a:r>
            <a:r>
              <a:rPr lang="en-GB" b="0" i="0" baseline="0" dirty="0" smtClean="0"/>
              <a:t> relevant </a:t>
            </a:r>
            <a:r>
              <a:rPr lang="en-GB" b="1" i="0" baseline="0" dirty="0" smtClean="0"/>
              <a:t>good</a:t>
            </a:r>
            <a:r>
              <a:rPr lang="en-GB" b="0" i="0" baseline="0" dirty="0" smtClean="0"/>
              <a:t> </a:t>
            </a:r>
            <a:r>
              <a:rPr lang="en-GB" b="1" i="0" baseline="0" dirty="0" smtClean="0"/>
              <a:t>quality</a:t>
            </a:r>
            <a:r>
              <a:rPr lang="en-GB" b="0" i="0" baseline="0" dirty="0" smtClean="0"/>
              <a:t> data sources for the task at hand</a:t>
            </a:r>
          </a:p>
          <a:p>
            <a:pPr marL="171450" indent="-171450">
              <a:buFontTx/>
              <a:buChar char="-"/>
            </a:pPr>
            <a:r>
              <a:rPr lang="en-GB" b="0" i="0" baseline="0" dirty="0" smtClean="0"/>
              <a:t>To mitigate this problem quality-driven mechanisms should be embedded in data-centric processes, however this poses a number of challenges, for example</a:t>
            </a:r>
          </a:p>
          <a:p>
            <a:pPr marL="628650" lvl="1" indent="-171450">
              <a:buFontTx/>
              <a:buChar char="-"/>
            </a:pPr>
            <a:r>
              <a:rPr lang="en-GB" b="0" i="0" baseline="0" dirty="0" smtClean="0"/>
              <a:t>Dealing with time and space complexities when detecting data quality problems</a:t>
            </a:r>
          </a:p>
          <a:p>
            <a:pPr marL="628650" lvl="1" indent="-171450">
              <a:buFontTx/>
              <a:buChar char="-"/>
            </a:pPr>
            <a:r>
              <a:rPr lang="en-GB" b="0" i="0" baseline="0" dirty="0" smtClean="0"/>
              <a:t>Making quality information accessible to data consumers</a:t>
            </a:r>
          </a:p>
          <a:p>
            <a:pPr marL="628650" lvl="1" indent="-171450">
              <a:buFontTx/>
              <a:buChar char="-"/>
            </a:pPr>
            <a:r>
              <a:rPr lang="en-GB" b="0" i="0" baseline="0" dirty="0" smtClean="0"/>
              <a:t>Helping data consumers in choosing the right quality metrics for the task at hand and</a:t>
            </a:r>
          </a:p>
          <a:p>
            <a:pPr marL="628650" lvl="1" indent="-171450">
              <a:buFontTx/>
              <a:buChar char="-"/>
            </a:pPr>
            <a:r>
              <a:rPr lang="en-GB" b="0" i="0" baseline="0" dirty="0" smtClean="0"/>
              <a:t>Re-assessment of </a:t>
            </a:r>
            <a:r>
              <a:rPr lang="en-GB" b="0" i="0" baseline="0" dirty="0" err="1" smtClean="0"/>
              <a:t>continously</a:t>
            </a:r>
            <a:r>
              <a:rPr lang="en-GB" b="0" i="0" baseline="0" dirty="0" smtClean="0"/>
              <a:t> evolving data and datasets, amongst others</a:t>
            </a:r>
          </a:p>
          <a:p>
            <a:pPr marL="628650" lvl="1" indent="-171450">
              <a:buFontTx/>
              <a:buChar char="-"/>
            </a:pPr>
            <a:endParaRPr lang="en-GB" b="0" i="0" baseline="0" dirty="0" smtClean="0"/>
          </a:p>
          <a:p>
            <a:endParaRPr lang="en-US" dirty="0"/>
          </a:p>
        </p:txBody>
      </p:sp>
      <p:sp>
        <p:nvSpPr>
          <p:cNvPr id="4" name="Slide Number Placeholder 3"/>
          <p:cNvSpPr>
            <a:spLocks noGrp="1"/>
          </p:cNvSpPr>
          <p:nvPr>
            <p:ph type="sldNum" sz="quarter" idx="10"/>
          </p:nvPr>
        </p:nvSpPr>
        <p:spPr/>
        <p:txBody>
          <a:bodyPr/>
          <a:lstStyle/>
          <a:p>
            <a:fld id="{A1242D8E-958B-5741-9E18-84D19CD2E399}" type="slidenum">
              <a:rPr lang="en-US" smtClean="0"/>
              <a:t>8</a:t>
            </a:fld>
            <a:endParaRPr lang="en-US"/>
          </a:p>
        </p:txBody>
      </p:sp>
    </p:spTree>
    <p:extLst>
      <p:ext uri="{BB962C8B-B14F-4D97-AF65-F5344CB8AC3E}">
        <p14:creationId xmlns:p14="http://schemas.microsoft.com/office/powerpoint/2010/main" val="186556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dapt_PowerPointTitleSlide_Background.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56" y="-62999"/>
            <a:ext cx="9252912" cy="6983999"/>
          </a:xfrm>
          <a:prstGeom prst="rect">
            <a:avLst/>
          </a:prstGeom>
        </p:spPr>
      </p:pic>
      <p:sp>
        <p:nvSpPr>
          <p:cNvPr id="2" name="Title 1"/>
          <p:cNvSpPr>
            <a:spLocks noGrp="1"/>
          </p:cNvSpPr>
          <p:nvPr>
            <p:ph type="ctrTitle"/>
          </p:nvPr>
        </p:nvSpPr>
        <p:spPr>
          <a:xfrm>
            <a:off x="514408" y="2202497"/>
            <a:ext cx="8395194" cy="882983"/>
          </a:xfrm>
        </p:spPr>
        <p:txBody>
          <a:bodyPr>
            <a:noAutofit/>
          </a:bodyPr>
          <a:lstStyle>
            <a:lvl1pPr algn="l">
              <a:defRPr sz="4400" b="1" i="0">
                <a:solidFill>
                  <a:schemeClr val="tx1"/>
                </a:solidFill>
                <a:latin typeface="Helvetica" charset="0"/>
                <a:ea typeface="Helvetica" charset="0"/>
                <a:cs typeface="Helvetica"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14408" y="3095401"/>
            <a:ext cx="6400800" cy="697359"/>
          </a:xfrm>
        </p:spPr>
        <p:txBody>
          <a:bodyPr>
            <a:normAutofit/>
          </a:bodyPr>
          <a:lstStyle>
            <a:lvl1pPr marL="0" indent="0" algn="l">
              <a:buNone/>
              <a:defRPr sz="2500" b="0" i="0">
                <a:solidFill>
                  <a:srgbClr val="000000"/>
                </a:solidFill>
                <a:latin typeface="Helvetica" charset="0"/>
                <a:ea typeface="Helvetica" charset="0"/>
                <a:cs typeface="Helvetic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4" descr="Adapt_Logo_RGB.jpg"/>
          <p:cNvPicPr>
            <a:picLocks noChangeAspect="1"/>
          </p:cNvPicPr>
          <p:nvPr userDrawn="1"/>
        </p:nvPicPr>
        <p:blipFill rotWithShape="1">
          <a:blip r:embed="rId3">
            <a:extLst>
              <a:ext uri="{28A0092B-C50C-407E-A947-70E740481C1C}">
                <a14:useLocalDpi xmlns:a14="http://schemas.microsoft.com/office/drawing/2010/main" val="0"/>
              </a:ext>
            </a:extLst>
          </a:blip>
          <a:srcRect l="13402" t="13402" r="13402" b="13402"/>
          <a:stretch/>
        </p:blipFill>
        <p:spPr>
          <a:xfrm>
            <a:off x="264160" y="102078"/>
            <a:ext cx="1442720" cy="1442720"/>
          </a:xfrm>
          <a:prstGeom prst="rect">
            <a:avLst/>
          </a:prstGeom>
        </p:spPr>
      </p:pic>
    </p:spTree>
    <p:extLst>
      <p:ext uri="{BB962C8B-B14F-4D97-AF65-F5344CB8AC3E}">
        <p14:creationId xmlns:p14="http://schemas.microsoft.com/office/powerpoint/2010/main" val="24255321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dapt_PowerPoint_SlideHeading_Background.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000" y="-228371"/>
            <a:ext cx="9396000" cy="972000"/>
          </a:xfrm>
          <a:prstGeom prst="rect">
            <a:avLst/>
          </a:prstGeom>
        </p:spPr>
      </p:pic>
      <p:sp>
        <p:nvSpPr>
          <p:cNvPr id="2" name="Title 1"/>
          <p:cNvSpPr>
            <a:spLocks noGrp="1"/>
          </p:cNvSpPr>
          <p:nvPr>
            <p:ph type="title"/>
          </p:nvPr>
        </p:nvSpPr>
        <p:spPr>
          <a:xfrm>
            <a:off x="243080" y="0"/>
            <a:ext cx="7398850" cy="740988"/>
          </a:xfrm>
        </p:spPr>
        <p:txBody>
          <a:bodyPr>
            <a:normAutofit/>
          </a:bodyPr>
          <a:lstStyle>
            <a:lvl1pPr>
              <a:defRPr sz="2400" b="1" i="0">
                <a:solidFill>
                  <a:schemeClr val="bg1"/>
                </a:solidFill>
                <a:latin typeface="Helvetica" charset="0"/>
                <a:ea typeface="Helvetica" charset="0"/>
                <a:cs typeface="Helvetica"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43088" y="1498689"/>
            <a:ext cx="8229600" cy="3193627"/>
          </a:xfrm>
        </p:spPr>
        <p:txBody>
          <a:bodyPr>
            <a:normAutofit/>
          </a:bodyPr>
          <a:lstStyle>
            <a:lvl1pPr marL="0" indent="0">
              <a:buNone/>
              <a:defRPr sz="2000" b="0" i="0">
                <a:solidFill>
                  <a:schemeClr val="tx1"/>
                </a:solidFill>
                <a:latin typeface="Helvetica" charset="0"/>
                <a:ea typeface="Helvetica" charset="0"/>
                <a:cs typeface="Helvetica" charset="0"/>
              </a:defRPr>
            </a:lvl1pPr>
            <a:lvl2pPr marL="457200" indent="0">
              <a:buNone/>
              <a:defRPr sz="2500">
                <a:solidFill>
                  <a:schemeClr val="tx1"/>
                </a:solidFill>
              </a:defRPr>
            </a:lvl2pPr>
            <a:lvl3pPr marL="914400" indent="0">
              <a:buNone/>
              <a:defRPr sz="2300">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smtClean="0"/>
              <a:t>Click to edit Master text styles</a:t>
            </a:r>
          </a:p>
        </p:txBody>
      </p:sp>
      <p:pic>
        <p:nvPicPr>
          <p:cNvPr id="30" name="Picture 29"/>
          <p:cNvPicPr>
            <a:picLocks noChangeAspect="1"/>
          </p:cNvPicPr>
          <p:nvPr userDrawn="1"/>
        </p:nvPicPr>
        <p:blipFill>
          <a:blip r:embed="rId3"/>
          <a:stretch>
            <a:fillRect/>
          </a:stretch>
        </p:blipFill>
        <p:spPr>
          <a:xfrm>
            <a:off x="7999114" y="6116689"/>
            <a:ext cx="928535" cy="544314"/>
          </a:xfrm>
          <a:prstGeom prst="rect">
            <a:avLst/>
          </a:prstGeom>
        </p:spPr>
      </p:pic>
      <p:sp>
        <p:nvSpPr>
          <p:cNvPr id="31" name="TextBox 30"/>
          <p:cNvSpPr txBox="1"/>
          <p:nvPr userDrawn="1"/>
        </p:nvSpPr>
        <p:spPr>
          <a:xfrm>
            <a:off x="7584282" y="311736"/>
            <a:ext cx="1467068" cy="246221"/>
          </a:xfrm>
          <a:prstGeom prst="rect">
            <a:avLst/>
          </a:prstGeom>
          <a:noFill/>
        </p:spPr>
        <p:txBody>
          <a:bodyPr wrap="none" rtlCol="0">
            <a:spAutoFit/>
          </a:bodyPr>
          <a:lstStyle/>
          <a:p>
            <a:pPr algn="l"/>
            <a:r>
              <a:rPr lang="en-US" sz="1000" b="0" i="0" dirty="0" err="1" smtClean="0">
                <a:solidFill>
                  <a:schemeClr val="bg1"/>
                </a:solidFill>
                <a:latin typeface="FS Truman Light"/>
                <a:cs typeface="FS Truman Light"/>
              </a:rPr>
              <a:t>www.adaptcentre.ie</a:t>
            </a:r>
            <a:endParaRPr lang="en-US" sz="1000" b="0" i="0" dirty="0">
              <a:solidFill>
                <a:schemeClr val="bg1"/>
              </a:solidFill>
              <a:latin typeface="FS Truman Light"/>
              <a:cs typeface="FS Truman Light"/>
            </a:endParaRPr>
          </a:p>
        </p:txBody>
      </p:sp>
      <p:sp>
        <p:nvSpPr>
          <p:cNvPr id="9" name="TextBox 8"/>
          <p:cNvSpPr txBox="1"/>
          <p:nvPr userDrawn="1"/>
        </p:nvSpPr>
        <p:spPr>
          <a:xfrm>
            <a:off x="344245" y="6357769"/>
            <a:ext cx="367408" cy="276999"/>
          </a:xfrm>
          <a:prstGeom prst="rect">
            <a:avLst/>
          </a:prstGeom>
          <a:noFill/>
        </p:spPr>
        <p:txBody>
          <a:bodyPr wrap="none" rtlCol="0">
            <a:spAutoFit/>
          </a:bodyPr>
          <a:lstStyle/>
          <a:p>
            <a:fld id="{235560B8-B774-1243-A7C5-3D704778F13B}" type="slidenum">
              <a:rPr lang="en-US" sz="1200" smtClean="0"/>
              <a:t>‹#›</a:t>
            </a:fld>
            <a:endParaRPr lang="en-US" sz="1200" dirty="0"/>
          </a:p>
        </p:txBody>
      </p:sp>
    </p:spTree>
    <p:extLst>
      <p:ext uri="{BB962C8B-B14F-4D97-AF65-F5344CB8AC3E}">
        <p14:creationId xmlns:p14="http://schemas.microsoft.com/office/powerpoint/2010/main" val="36066435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701" y="42561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43701"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2417890"/>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ftr="0" dt="0"/>
  <p:txStyles>
    <p:titleStyle>
      <a:lvl1pPr algn="l" defTabSz="457200" rtl="0" eaLnBrk="1" latinLnBrk="0" hangingPunct="1">
        <a:spcBef>
          <a:spcPct val="0"/>
        </a:spcBef>
        <a:buNone/>
        <a:defRPr sz="380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hyperlink" Target="http://purl.org/eis/vocab/daq" TargetMode="External"/><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1.emf"/></Relationships>
</file>

<file path=ppt/slides/_rels/slide41.xml.rels><?xml version="1.0" encoding="UTF-8" standalone="yes"?>
<Relationships xmlns="http://schemas.openxmlformats.org/package/2006/relationships"><Relationship Id="rId3" Type="http://schemas.openxmlformats.org/officeDocument/2006/relationships/hyperlink" Target="http://www.w3.org/TR/vocab-data-cube/" TargetMode="External"/><Relationship Id="rId4" Type="http://schemas.openxmlformats.org/officeDocument/2006/relationships/hyperlink" Target="https://www.w3.org/TR/prov-o/" TargetMode="External"/><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www.opte.org/the-internet/" TargetMode="External"/><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tiff"/><Relationship Id="rId3" Type="http://schemas.openxmlformats.org/officeDocument/2006/relationships/image" Target="../media/image43.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jpeg"/><Relationship Id="rId9" Type="http://schemas.openxmlformats.org/officeDocument/2006/relationships/image" Target="../media/image16.png"/><Relationship Id="rId10"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www.opte.org/the-internet/"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Scalable Linked Data Quality Assessment</a:t>
            </a:r>
            <a:endParaRPr lang="en-US" dirty="0"/>
          </a:p>
        </p:txBody>
      </p:sp>
      <p:sp>
        <p:nvSpPr>
          <p:cNvPr id="6" name="Subtitle 5"/>
          <p:cNvSpPr>
            <a:spLocks noGrp="1"/>
          </p:cNvSpPr>
          <p:nvPr>
            <p:ph type="subTitle" idx="1"/>
          </p:nvPr>
        </p:nvSpPr>
        <p:spPr>
          <a:xfrm>
            <a:off x="514408" y="3391969"/>
            <a:ext cx="6400800" cy="1297597"/>
          </a:xfrm>
        </p:spPr>
        <p:txBody>
          <a:bodyPr>
            <a:normAutofit fontScale="25000" lnSpcReduction="20000"/>
          </a:bodyPr>
          <a:lstStyle/>
          <a:p>
            <a:r>
              <a:rPr lang="en-US" sz="8600" dirty="0" smtClean="0"/>
              <a:t>Jeremy Debattista</a:t>
            </a:r>
          </a:p>
          <a:p>
            <a:r>
              <a:rPr lang="en-US" sz="8600" dirty="0" smtClean="0"/>
              <a:t>ADAPT Centre, Trinity College Dublin</a:t>
            </a:r>
          </a:p>
          <a:p>
            <a:endParaRPr lang="en-US" dirty="0"/>
          </a:p>
          <a:p>
            <a:endParaRPr lang="en-US" sz="4300" dirty="0" smtClean="0"/>
          </a:p>
          <a:p>
            <a:r>
              <a:rPr lang="en-US" sz="4300" dirty="0" smtClean="0"/>
              <a:t>3</a:t>
            </a:r>
            <a:r>
              <a:rPr lang="en-US" sz="4300" baseline="30000" dirty="0" smtClean="0"/>
              <a:t>rd</a:t>
            </a:r>
            <a:r>
              <a:rPr lang="en-US" sz="4300" dirty="0" smtClean="0"/>
              <a:t> Keystone Summer School 2017</a:t>
            </a:r>
            <a:endParaRPr lang="en-US" sz="4300" dirty="0"/>
          </a:p>
        </p:txBody>
      </p:sp>
      <p:sp>
        <p:nvSpPr>
          <p:cNvPr id="8" name="Rectangle 4"/>
          <p:cNvSpPr>
            <a:spLocks/>
          </p:cNvSpPr>
          <p:nvPr/>
        </p:nvSpPr>
        <p:spPr bwMode="auto">
          <a:xfrm>
            <a:off x="1253064" y="6568741"/>
            <a:ext cx="8212666" cy="680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63500" tIns="63500" rIns="129359" bIns="63500"/>
          <a:lstStyle/>
          <a:p>
            <a:pPr marL="1588"/>
            <a:r>
              <a:rPr lang="en-US" sz="800" dirty="0">
                <a:solidFill>
                  <a:schemeClr val="bg1"/>
                </a:solidFill>
                <a:latin typeface="FS Truman"/>
                <a:cs typeface="FS Truman"/>
              </a:rPr>
              <a:t>The </a:t>
            </a:r>
            <a:r>
              <a:rPr lang="en-US" sz="800" dirty="0" smtClean="0">
                <a:solidFill>
                  <a:schemeClr val="bg1"/>
                </a:solidFill>
                <a:latin typeface="FS Truman"/>
                <a:cs typeface="FS Truman"/>
              </a:rPr>
              <a:t>ADAPT Centre is </a:t>
            </a:r>
            <a:r>
              <a:rPr lang="en-US" sz="800" dirty="0">
                <a:solidFill>
                  <a:schemeClr val="bg1"/>
                </a:solidFill>
                <a:latin typeface="FS Truman"/>
                <a:cs typeface="FS Truman"/>
              </a:rPr>
              <a:t>funded under the SFI Research </a:t>
            </a:r>
            <a:r>
              <a:rPr lang="en-US" sz="800" dirty="0" err="1">
                <a:solidFill>
                  <a:schemeClr val="bg1"/>
                </a:solidFill>
                <a:latin typeface="FS Truman"/>
                <a:cs typeface="FS Truman"/>
              </a:rPr>
              <a:t>Centres</a:t>
            </a:r>
            <a:r>
              <a:rPr lang="en-US" sz="800" dirty="0">
                <a:solidFill>
                  <a:schemeClr val="bg1"/>
                </a:solidFill>
                <a:latin typeface="FS Truman"/>
                <a:cs typeface="FS Truman"/>
              </a:rPr>
              <a:t> Programme </a:t>
            </a:r>
            <a:r>
              <a:rPr lang="en-US" sz="800" dirty="0" smtClean="0">
                <a:solidFill>
                  <a:schemeClr val="bg1"/>
                </a:solidFill>
                <a:latin typeface="FS Truman"/>
                <a:cs typeface="FS Truman"/>
              </a:rPr>
              <a:t>(</a:t>
            </a:r>
            <a:r>
              <a:rPr lang="en-US" sz="800" dirty="0">
                <a:solidFill>
                  <a:schemeClr val="bg1"/>
                </a:solidFill>
                <a:latin typeface="FS Truman"/>
                <a:cs typeface="FS Truman"/>
              </a:rPr>
              <a:t>Grant 13/RC/2106) and is co-funded under the European Regional Development Fund.</a:t>
            </a:r>
            <a:endParaRPr lang="en-US" sz="800" b="1" dirty="0">
              <a:solidFill>
                <a:schemeClr val="bg1"/>
              </a:solidFill>
              <a:latin typeface="FS Truman"/>
              <a:ea typeface="ヒラギノ角ゴ Pro W3" charset="0"/>
              <a:cs typeface="FS Truman"/>
              <a:sym typeface="Lucida Grande" charset="0"/>
            </a:endParaRPr>
          </a:p>
        </p:txBody>
      </p:sp>
      <p:pic>
        <p:nvPicPr>
          <p:cNvPr id="9" name="Picture 1" descr="ESF Logos_w.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1171" y="6278627"/>
            <a:ext cx="2597362" cy="274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499420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Overview</a:t>
            </a:r>
            <a:endParaRPr lang="en-US" dirty="0"/>
          </a:p>
        </p:txBody>
      </p:sp>
      <p:sp>
        <p:nvSpPr>
          <p:cNvPr id="3" name="Content Placeholder 2"/>
          <p:cNvSpPr>
            <a:spLocks noGrp="1"/>
          </p:cNvSpPr>
          <p:nvPr>
            <p:ph idx="1"/>
          </p:nvPr>
        </p:nvSpPr>
        <p:spPr>
          <a:xfrm>
            <a:off x="243088" y="1498689"/>
            <a:ext cx="8229600" cy="4353471"/>
          </a:xfrm>
        </p:spPr>
        <p:txBody>
          <a:bodyPr>
            <a:normAutofit fontScale="92500" lnSpcReduction="10000"/>
          </a:bodyPr>
          <a:lstStyle/>
          <a:p>
            <a:pPr marL="342900" indent="-342900">
              <a:buFont typeface="Arial" charset="0"/>
              <a:buChar char="•"/>
            </a:pPr>
            <a:r>
              <a:rPr lang="en-US" dirty="0" smtClean="0"/>
              <a:t>Conceptual Methodology for Assessing Data Quality</a:t>
            </a:r>
          </a:p>
          <a:p>
            <a:pPr marL="342900" indent="-342900">
              <a:buFont typeface="Arial" charset="0"/>
              <a:buChar char="•"/>
            </a:pPr>
            <a:endParaRPr lang="en-US" dirty="0" smtClean="0"/>
          </a:p>
          <a:p>
            <a:pPr marL="342900" indent="-342900">
              <a:buFont typeface="Arial" charset="0"/>
              <a:buChar char="•"/>
            </a:pPr>
            <a:r>
              <a:rPr lang="en-US" dirty="0" err="1" smtClean="0"/>
              <a:t>SoTA</a:t>
            </a:r>
            <a:r>
              <a:rPr lang="en-US" dirty="0" smtClean="0"/>
              <a:t> in Linked Data Quality Assessment</a:t>
            </a:r>
          </a:p>
          <a:p>
            <a:pPr marL="342900" indent="-342900">
              <a:buFont typeface="Arial" charset="0"/>
              <a:buChar char="•"/>
            </a:pPr>
            <a:endParaRPr lang="en-US" dirty="0" smtClean="0"/>
          </a:p>
          <a:p>
            <a:pPr marL="342900" indent="-342900">
              <a:buFont typeface="Arial" charset="0"/>
              <a:buChar char="•"/>
            </a:pPr>
            <a:r>
              <a:rPr lang="en-US" dirty="0" smtClean="0"/>
              <a:t>Assessing Large Linked Datasets</a:t>
            </a:r>
          </a:p>
          <a:p>
            <a:pPr marL="342900" indent="-342900">
              <a:buFont typeface="Arial" charset="0"/>
              <a:buChar char="•"/>
            </a:pPr>
            <a:endParaRPr lang="en-US" dirty="0" smtClean="0"/>
          </a:p>
          <a:p>
            <a:pPr marL="342900" indent="-342900">
              <a:buFont typeface="Arial" charset="0"/>
              <a:buChar char="•"/>
            </a:pPr>
            <a:r>
              <a:rPr lang="en-US" dirty="0" smtClean="0"/>
              <a:t>Representing Quality Metadata</a:t>
            </a:r>
          </a:p>
          <a:p>
            <a:pPr marL="342900" indent="-342900">
              <a:buFont typeface="Arial" charset="0"/>
              <a:buChar char="•"/>
            </a:pPr>
            <a:endParaRPr lang="en-US" dirty="0" smtClean="0"/>
          </a:p>
          <a:p>
            <a:pPr marL="342900" indent="-342900">
              <a:buFont typeface="Arial" charset="0"/>
              <a:buChar char="•"/>
            </a:pPr>
            <a:r>
              <a:rPr lang="en-US" dirty="0" smtClean="0"/>
              <a:t>Outlook towards the Quality of the Web of Data</a:t>
            </a:r>
          </a:p>
          <a:p>
            <a:pPr marL="342900" indent="-342900">
              <a:buFont typeface="Arial" charset="0"/>
              <a:buChar char="•"/>
            </a:pPr>
            <a:endParaRPr lang="en-US" dirty="0" smtClean="0"/>
          </a:p>
          <a:p>
            <a:pPr marL="342900" indent="-342900">
              <a:buFont typeface="Arial" charset="0"/>
              <a:buChar char="•"/>
            </a:pPr>
            <a:r>
              <a:rPr lang="en-US" dirty="0" smtClean="0"/>
              <a:t>Assessing Ontology Quality</a:t>
            </a:r>
          </a:p>
          <a:p>
            <a:pPr marL="342900" indent="-342900">
              <a:buFont typeface="Arial" charset="0"/>
              <a:buChar char="•"/>
            </a:pPr>
            <a:endParaRPr lang="en-US" dirty="0" smtClean="0"/>
          </a:p>
          <a:p>
            <a:pPr marL="342900" indent="-342900">
              <a:buFont typeface="Arial" charset="0"/>
              <a:buChar char="•"/>
            </a:pPr>
            <a:r>
              <a:rPr lang="en-US" dirty="0" smtClean="0"/>
              <a:t>Conclusions</a:t>
            </a:r>
            <a:endParaRPr lang="en-US" dirty="0"/>
          </a:p>
        </p:txBody>
      </p:sp>
    </p:spTree>
    <p:extLst>
      <p:ext uri="{BB962C8B-B14F-4D97-AF65-F5344CB8AC3E}">
        <p14:creationId xmlns:p14="http://schemas.microsoft.com/office/powerpoint/2010/main" val="679918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Overview</a:t>
            </a:r>
            <a:endParaRPr lang="en-US" dirty="0"/>
          </a:p>
        </p:txBody>
      </p:sp>
      <p:sp>
        <p:nvSpPr>
          <p:cNvPr id="3" name="Content Placeholder 2"/>
          <p:cNvSpPr>
            <a:spLocks noGrp="1"/>
          </p:cNvSpPr>
          <p:nvPr>
            <p:ph idx="1"/>
          </p:nvPr>
        </p:nvSpPr>
        <p:spPr>
          <a:xfrm>
            <a:off x="243088" y="1498689"/>
            <a:ext cx="8229600" cy="4353471"/>
          </a:xfrm>
        </p:spPr>
        <p:txBody>
          <a:bodyPr>
            <a:normAutofit fontScale="92500" lnSpcReduction="10000"/>
          </a:bodyPr>
          <a:lstStyle/>
          <a:p>
            <a:pPr marL="342900" indent="-342900">
              <a:buFont typeface="Arial" charset="0"/>
              <a:buChar char="•"/>
            </a:pPr>
            <a:r>
              <a:rPr lang="en-US" sz="2600" b="1" dirty="0" smtClean="0">
                <a:solidFill>
                  <a:schemeClr val="accent2"/>
                </a:solidFill>
              </a:rPr>
              <a:t>Conceptual Methodology for Assessing Data Quality</a:t>
            </a:r>
          </a:p>
          <a:p>
            <a:pPr marL="342900" indent="-342900">
              <a:buFont typeface="Arial" charset="0"/>
              <a:buChar char="•"/>
            </a:pPr>
            <a:endParaRPr lang="en-US" dirty="0" smtClean="0"/>
          </a:p>
          <a:p>
            <a:pPr marL="342900" indent="-342900">
              <a:buFont typeface="Arial" charset="0"/>
              <a:buChar char="•"/>
            </a:pPr>
            <a:r>
              <a:rPr lang="en-US" dirty="0" err="1" smtClean="0"/>
              <a:t>SoTA</a:t>
            </a:r>
            <a:r>
              <a:rPr lang="en-US" dirty="0" smtClean="0"/>
              <a:t> in Linked Data Quality Assessment</a:t>
            </a:r>
          </a:p>
          <a:p>
            <a:pPr marL="342900" indent="-342900">
              <a:buFont typeface="Arial" charset="0"/>
              <a:buChar char="•"/>
            </a:pPr>
            <a:endParaRPr lang="en-US" dirty="0" smtClean="0"/>
          </a:p>
          <a:p>
            <a:pPr marL="342900" indent="-342900">
              <a:buFont typeface="Arial" charset="0"/>
              <a:buChar char="•"/>
            </a:pPr>
            <a:r>
              <a:rPr lang="en-US" dirty="0" smtClean="0"/>
              <a:t>Assessing Large Linked Datasets</a:t>
            </a:r>
          </a:p>
          <a:p>
            <a:pPr marL="342900" indent="-342900">
              <a:buFont typeface="Arial" charset="0"/>
              <a:buChar char="•"/>
            </a:pPr>
            <a:endParaRPr lang="en-US" dirty="0" smtClean="0"/>
          </a:p>
          <a:p>
            <a:pPr marL="342900" indent="-342900">
              <a:buFont typeface="Arial" charset="0"/>
              <a:buChar char="•"/>
            </a:pPr>
            <a:r>
              <a:rPr lang="en-US" dirty="0" smtClean="0"/>
              <a:t>Representing Quality Metadata</a:t>
            </a:r>
          </a:p>
          <a:p>
            <a:pPr marL="342900" indent="-342900">
              <a:buFont typeface="Arial" charset="0"/>
              <a:buChar char="•"/>
            </a:pPr>
            <a:endParaRPr lang="en-US" dirty="0" smtClean="0"/>
          </a:p>
          <a:p>
            <a:pPr marL="342900" indent="-342900">
              <a:buFont typeface="Arial" charset="0"/>
              <a:buChar char="•"/>
            </a:pPr>
            <a:r>
              <a:rPr lang="en-US" dirty="0" smtClean="0"/>
              <a:t>Outlook towards the Quality of the Web of Data</a:t>
            </a:r>
          </a:p>
          <a:p>
            <a:pPr marL="342900" indent="-342900">
              <a:buFont typeface="Arial" charset="0"/>
              <a:buChar char="•"/>
            </a:pPr>
            <a:endParaRPr lang="en-US" dirty="0" smtClean="0"/>
          </a:p>
          <a:p>
            <a:pPr marL="342900" indent="-342900">
              <a:buFont typeface="Arial" charset="0"/>
              <a:buChar char="•"/>
            </a:pPr>
            <a:r>
              <a:rPr lang="en-US" dirty="0" smtClean="0"/>
              <a:t>Assessing Ontology Quality</a:t>
            </a:r>
          </a:p>
          <a:p>
            <a:pPr marL="342900" indent="-342900">
              <a:buFont typeface="Arial" charset="0"/>
              <a:buChar char="•"/>
            </a:pPr>
            <a:endParaRPr lang="en-US" dirty="0" smtClean="0"/>
          </a:p>
          <a:p>
            <a:pPr marL="342900" indent="-342900">
              <a:buFont typeface="Arial" charset="0"/>
              <a:buChar char="•"/>
            </a:pPr>
            <a:r>
              <a:rPr lang="en-US" dirty="0" smtClean="0"/>
              <a:t>Conclusions</a:t>
            </a:r>
            <a:endParaRPr lang="en-US" dirty="0"/>
          </a:p>
        </p:txBody>
      </p:sp>
      <p:sp>
        <p:nvSpPr>
          <p:cNvPr id="4" name="Rectangle 3"/>
          <p:cNvSpPr/>
          <p:nvPr/>
        </p:nvSpPr>
        <p:spPr>
          <a:xfrm>
            <a:off x="243080" y="2042160"/>
            <a:ext cx="6310120" cy="365760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477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Assessment </a:t>
            </a:r>
            <a:r>
              <a:rPr lang="mr-IN" dirty="0" smtClean="0"/>
              <a:t>–</a:t>
            </a:r>
            <a:r>
              <a:rPr lang="en-US" dirty="0" smtClean="0"/>
              <a:t> A Conceptual Methodology</a:t>
            </a:r>
            <a:endParaRPr lang="en-US" dirty="0"/>
          </a:p>
        </p:txBody>
      </p:sp>
      <p:sp>
        <p:nvSpPr>
          <p:cNvPr id="3" name="Content Placeholder 2"/>
          <p:cNvSpPr>
            <a:spLocks noGrp="1"/>
          </p:cNvSpPr>
          <p:nvPr>
            <p:ph idx="1"/>
          </p:nvPr>
        </p:nvSpPr>
        <p:spPr>
          <a:xfrm>
            <a:off x="243088" y="1498689"/>
            <a:ext cx="8229600" cy="4190911"/>
          </a:xfrm>
        </p:spPr>
        <p:txBody>
          <a:bodyPr>
            <a:normAutofit fontScale="92500" lnSpcReduction="10000"/>
          </a:bodyPr>
          <a:lstStyle/>
          <a:p>
            <a:pPr marL="457200" indent="-457200">
              <a:buFont typeface="+mj-lt"/>
              <a:buAutoNum type="arabicPeriod"/>
            </a:pPr>
            <a:r>
              <a:rPr lang="en-US" dirty="0" smtClean="0"/>
              <a:t>Identify Quality Measures for the task at hand</a:t>
            </a:r>
          </a:p>
          <a:p>
            <a:pPr marL="914400" lvl="1" indent="-457200">
              <a:buFont typeface="Arial" charset="0"/>
              <a:buChar char="•"/>
            </a:pPr>
            <a:r>
              <a:rPr lang="en-US" sz="1700" dirty="0" smtClean="0"/>
              <a:t>What are the important characteristics of my task?</a:t>
            </a:r>
          </a:p>
          <a:p>
            <a:pPr marL="457200" indent="-457200">
              <a:buFont typeface="+mj-lt"/>
              <a:buAutoNum type="arabicPeriod"/>
            </a:pPr>
            <a:endParaRPr lang="en-US" dirty="0" smtClean="0"/>
          </a:p>
          <a:p>
            <a:pPr marL="457200" indent="-457200">
              <a:buFont typeface="+mj-lt"/>
              <a:buAutoNum type="arabicPeriod"/>
            </a:pPr>
            <a:r>
              <a:rPr lang="en-US" dirty="0" smtClean="0"/>
              <a:t>Re-use or define quality metrics</a:t>
            </a:r>
          </a:p>
          <a:p>
            <a:pPr marL="457200" indent="-457200">
              <a:buFont typeface="+mj-lt"/>
              <a:buAutoNum type="arabicPeriod"/>
            </a:pPr>
            <a:endParaRPr lang="en-US" dirty="0" smtClean="0"/>
          </a:p>
          <a:p>
            <a:pPr marL="457200" indent="-457200">
              <a:buFont typeface="+mj-lt"/>
              <a:buAutoNum type="arabicPeriod"/>
            </a:pPr>
            <a:r>
              <a:rPr lang="en-US" dirty="0" smtClean="0"/>
              <a:t>Prepare the quality assessment</a:t>
            </a:r>
          </a:p>
          <a:p>
            <a:pPr marL="914400" lvl="1" indent="-457200">
              <a:buFont typeface="+mj-lt"/>
              <a:buAutoNum type="alphaLcParenR"/>
            </a:pPr>
            <a:r>
              <a:rPr lang="en-US" sz="1600" dirty="0" smtClean="0"/>
              <a:t>Access point of dataset in question</a:t>
            </a:r>
          </a:p>
          <a:p>
            <a:pPr marL="914400" lvl="1" indent="-457200">
              <a:buFont typeface="+mj-lt"/>
              <a:buAutoNum type="alphaLcParenR"/>
            </a:pPr>
            <a:r>
              <a:rPr lang="en-US" sz="1600" dirty="0" smtClean="0"/>
              <a:t>External Resources such as gold standard</a:t>
            </a:r>
          </a:p>
          <a:p>
            <a:pPr marL="914400" lvl="1" indent="-457200">
              <a:buFont typeface="+mj-lt"/>
              <a:buAutoNum type="alphaLcParenR"/>
            </a:pPr>
            <a:endParaRPr lang="en-US" sz="1600" dirty="0" smtClean="0"/>
          </a:p>
          <a:p>
            <a:pPr marL="457200" indent="-457200">
              <a:buFont typeface="+mj-lt"/>
              <a:buAutoNum type="arabicPeriod"/>
            </a:pPr>
            <a:r>
              <a:rPr lang="en-US" dirty="0" smtClean="0"/>
              <a:t>Running the quality assessment</a:t>
            </a:r>
          </a:p>
          <a:p>
            <a:pPr marL="457200" indent="-457200">
              <a:buFont typeface="+mj-lt"/>
              <a:buAutoNum type="arabicPeriod"/>
            </a:pPr>
            <a:endParaRPr lang="en-US" dirty="0" smtClean="0"/>
          </a:p>
          <a:p>
            <a:pPr marL="457200" indent="-457200">
              <a:buFont typeface="+mj-lt"/>
              <a:buAutoNum type="arabicPeriod"/>
            </a:pPr>
            <a:r>
              <a:rPr lang="en-US" dirty="0" smtClean="0"/>
              <a:t>Assessment representation</a:t>
            </a:r>
          </a:p>
          <a:p>
            <a:pPr marL="914400" lvl="1" indent="-457200">
              <a:buFont typeface="+mj-lt"/>
              <a:buAutoNum type="alphaLcParenR"/>
            </a:pPr>
            <a:r>
              <a:rPr lang="en-US" sz="1600" dirty="0" smtClean="0"/>
              <a:t>Immediate use</a:t>
            </a:r>
          </a:p>
          <a:p>
            <a:pPr marL="914400" lvl="1" indent="-457200">
              <a:buFont typeface="+mj-lt"/>
              <a:buAutoNum type="alphaLcParenR"/>
            </a:pPr>
            <a:r>
              <a:rPr lang="en-US" sz="1600" dirty="0" smtClean="0"/>
              <a:t>Mid-to-long term use</a:t>
            </a:r>
          </a:p>
          <a:p>
            <a:endParaRPr lang="en-US" dirty="0"/>
          </a:p>
        </p:txBody>
      </p:sp>
      <p:sp>
        <p:nvSpPr>
          <p:cNvPr id="4" name="Rectangle 3"/>
          <p:cNvSpPr/>
          <p:nvPr/>
        </p:nvSpPr>
        <p:spPr>
          <a:xfrm>
            <a:off x="243080" y="5924081"/>
            <a:ext cx="7529320" cy="523220"/>
          </a:xfrm>
          <a:prstGeom prst="rect">
            <a:avLst/>
          </a:prstGeom>
          <a:solidFill>
            <a:schemeClr val="accent6">
              <a:lumMod val="40000"/>
              <a:lumOff val="60000"/>
            </a:schemeClr>
          </a:solidFill>
        </p:spPr>
        <p:txBody>
          <a:bodyPr wrap="square">
            <a:spAutoFit/>
          </a:bodyPr>
          <a:lstStyle/>
          <a:p>
            <a:r>
              <a:rPr lang="en-US" sz="1400" dirty="0"/>
              <a:t>J. Debattista, S. Auer, C. Lange. </a:t>
            </a:r>
            <a:r>
              <a:rPr lang="en-US" sz="1400" i="1" dirty="0" err="1"/>
              <a:t>Luzzu</a:t>
            </a:r>
            <a:r>
              <a:rPr lang="en-US" sz="1400" i="1" dirty="0"/>
              <a:t> - A Methodology and Framework for Linked Data Quality Assessment. </a:t>
            </a:r>
            <a:r>
              <a:rPr lang="en-US" sz="1400" dirty="0"/>
              <a:t>In ACM Journal of Data Information Quality. V</a:t>
            </a:r>
            <a:r>
              <a:rPr lang="en-GB" sz="1400" dirty="0"/>
              <a:t>8 I1, November 2016</a:t>
            </a:r>
          </a:p>
        </p:txBody>
      </p:sp>
    </p:spTree>
    <p:extLst>
      <p:ext uri="{BB962C8B-B14F-4D97-AF65-F5344CB8AC3E}">
        <p14:creationId xmlns:p14="http://schemas.microsoft.com/office/powerpoint/2010/main" val="84206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Overview</a:t>
            </a:r>
            <a:endParaRPr lang="en-US" dirty="0"/>
          </a:p>
        </p:txBody>
      </p:sp>
      <p:sp>
        <p:nvSpPr>
          <p:cNvPr id="3" name="Content Placeholder 2"/>
          <p:cNvSpPr>
            <a:spLocks noGrp="1"/>
          </p:cNvSpPr>
          <p:nvPr>
            <p:ph idx="1"/>
          </p:nvPr>
        </p:nvSpPr>
        <p:spPr>
          <a:xfrm>
            <a:off x="243088" y="1498689"/>
            <a:ext cx="8229600" cy="4353471"/>
          </a:xfrm>
        </p:spPr>
        <p:txBody>
          <a:bodyPr>
            <a:normAutofit fontScale="92500" lnSpcReduction="10000"/>
          </a:bodyPr>
          <a:lstStyle/>
          <a:p>
            <a:pPr marL="342900" indent="-342900">
              <a:buFont typeface="Arial" charset="0"/>
              <a:buChar char="•"/>
            </a:pPr>
            <a:r>
              <a:rPr lang="en-US" dirty="0" smtClean="0"/>
              <a:t>Conceptual Methodology for Assessing Data Quality</a:t>
            </a:r>
          </a:p>
          <a:p>
            <a:pPr marL="342900" indent="-342900">
              <a:buFont typeface="Arial" charset="0"/>
              <a:buChar char="•"/>
            </a:pPr>
            <a:endParaRPr lang="en-US" dirty="0" smtClean="0"/>
          </a:p>
          <a:p>
            <a:pPr marL="342900" indent="-342900">
              <a:buFont typeface="Arial" charset="0"/>
              <a:buChar char="•"/>
            </a:pPr>
            <a:r>
              <a:rPr lang="en-US" sz="2600" b="1" dirty="0" err="1" smtClean="0">
                <a:solidFill>
                  <a:schemeClr val="accent2"/>
                </a:solidFill>
              </a:rPr>
              <a:t>SoTA</a:t>
            </a:r>
            <a:r>
              <a:rPr lang="en-US" sz="2600" b="1" dirty="0" smtClean="0">
                <a:solidFill>
                  <a:schemeClr val="accent2"/>
                </a:solidFill>
              </a:rPr>
              <a:t> in Linked Data Quality Assessment</a:t>
            </a:r>
          </a:p>
          <a:p>
            <a:pPr marL="342900" indent="-342900">
              <a:buFont typeface="Arial" charset="0"/>
              <a:buChar char="•"/>
            </a:pPr>
            <a:endParaRPr lang="en-US" dirty="0" smtClean="0"/>
          </a:p>
          <a:p>
            <a:pPr marL="342900" indent="-342900">
              <a:buFont typeface="Arial" charset="0"/>
              <a:buChar char="•"/>
            </a:pPr>
            <a:r>
              <a:rPr lang="en-US" dirty="0" smtClean="0"/>
              <a:t>Assessing Large Linked Datasets</a:t>
            </a:r>
          </a:p>
          <a:p>
            <a:pPr marL="342900" indent="-342900">
              <a:buFont typeface="Arial" charset="0"/>
              <a:buChar char="•"/>
            </a:pPr>
            <a:endParaRPr lang="en-US" dirty="0" smtClean="0"/>
          </a:p>
          <a:p>
            <a:pPr marL="342900" indent="-342900">
              <a:buFont typeface="Arial" charset="0"/>
              <a:buChar char="•"/>
            </a:pPr>
            <a:r>
              <a:rPr lang="en-US" dirty="0" smtClean="0"/>
              <a:t>Representing Quality Metadata</a:t>
            </a:r>
          </a:p>
          <a:p>
            <a:pPr marL="342900" indent="-342900">
              <a:buFont typeface="Arial" charset="0"/>
              <a:buChar char="•"/>
            </a:pPr>
            <a:endParaRPr lang="en-US" dirty="0" smtClean="0"/>
          </a:p>
          <a:p>
            <a:pPr marL="342900" indent="-342900">
              <a:buFont typeface="Arial" charset="0"/>
              <a:buChar char="•"/>
            </a:pPr>
            <a:r>
              <a:rPr lang="en-US" dirty="0" smtClean="0"/>
              <a:t>Outlook towards the Quality of the Web of Data</a:t>
            </a:r>
          </a:p>
          <a:p>
            <a:pPr marL="342900" indent="-342900">
              <a:buFont typeface="Arial" charset="0"/>
              <a:buChar char="•"/>
            </a:pPr>
            <a:endParaRPr lang="en-US" dirty="0" smtClean="0"/>
          </a:p>
          <a:p>
            <a:pPr marL="342900" indent="-342900">
              <a:buFont typeface="Arial" charset="0"/>
              <a:buChar char="•"/>
            </a:pPr>
            <a:r>
              <a:rPr lang="en-US" dirty="0" smtClean="0"/>
              <a:t>Assessing Ontology Quality</a:t>
            </a:r>
          </a:p>
          <a:p>
            <a:pPr marL="342900" indent="-342900">
              <a:buFont typeface="Arial" charset="0"/>
              <a:buChar char="•"/>
            </a:pPr>
            <a:endParaRPr lang="en-US" dirty="0" smtClean="0"/>
          </a:p>
          <a:p>
            <a:pPr marL="342900" indent="-342900">
              <a:buFont typeface="Arial" charset="0"/>
              <a:buChar char="•"/>
            </a:pPr>
            <a:r>
              <a:rPr lang="en-US" dirty="0" smtClean="0"/>
              <a:t>Conclusions</a:t>
            </a:r>
            <a:endParaRPr lang="en-US" dirty="0"/>
          </a:p>
        </p:txBody>
      </p:sp>
      <p:sp>
        <p:nvSpPr>
          <p:cNvPr id="4" name="Rectangle 3"/>
          <p:cNvSpPr/>
          <p:nvPr/>
        </p:nvSpPr>
        <p:spPr>
          <a:xfrm>
            <a:off x="243080" y="2722880"/>
            <a:ext cx="6310120" cy="297688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43080" y="1330179"/>
            <a:ext cx="6310120" cy="63500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497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Linked Data Quality Frameworks </a:t>
            </a:r>
            <a:r>
              <a:rPr lang="mr-IN" dirty="0" smtClean="0"/>
              <a:t>–</a:t>
            </a:r>
            <a:r>
              <a:rPr lang="en-US" dirty="0" smtClean="0"/>
              <a:t> Over the Years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94477595"/>
              </p:ext>
            </p:extLst>
          </p:nvPr>
        </p:nvGraphicFramePr>
        <p:xfrm>
          <a:off x="35560" y="1132840"/>
          <a:ext cx="9072880" cy="3175000"/>
        </p:xfrm>
        <a:graphic>
          <a:graphicData uri="http://schemas.openxmlformats.org/drawingml/2006/table">
            <a:tbl>
              <a:tblPr firstRow="1" bandRow="1">
                <a:tableStyleId>{91EBBBCC-DAD2-459C-BE2E-F6DE35CF9A28}</a:tableStyleId>
              </a:tblPr>
              <a:tblGrid>
                <a:gridCol w="985520"/>
                <a:gridCol w="772160"/>
                <a:gridCol w="765144"/>
                <a:gridCol w="797167"/>
                <a:gridCol w="797167"/>
                <a:gridCol w="797167"/>
                <a:gridCol w="797167"/>
                <a:gridCol w="797167"/>
                <a:gridCol w="797167"/>
                <a:gridCol w="797167"/>
                <a:gridCol w="969887"/>
              </a:tblGrid>
              <a:tr h="640080">
                <a:tc>
                  <a:txBody>
                    <a:bodyPr/>
                    <a:lstStyle/>
                    <a:p>
                      <a:endParaRPr lang="en-US" sz="1100" dirty="0"/>
                    </a:p>
                  </a:txBody>
                  <a:tcPr/>
                </a:tc>
                <a:tc>
                  <a:txBody>
                    <a:bodyPr/>
                    <a:lstStyle/>
                    <a:p>
                      <a:pPr algn="ctr"/>
                      <a:r>
                        <a:rPr lang="en-US" sz="1100" dirty="0" err="1" smtClean="0"/>
                        <a:t>Flemming</a:t>
                      </a:r>
                      <a:endParaRPr lang="en-US" sz="1100" dirty="0"/>
                    </a:p>
                  </a:txBody>
                  <a:tcPr/>
                </a:tc>
                <a:tc>
                  <a:txBody>
                    <a:bodyPr/>
                    <a:lstStyle/>
                    <a:p>
                      <a:pPr algn="ctr"/>
                      <a:r>
                        <a:rPr lang="en-US" sz="1100" dirty="0" err="1" smtClean="0"/>
                        <a:t>LinkQA</a:t>
                      </a:r>
                      <a:endParaRPr lang="en-US" sz="1100" dirty="0"/>
                    </a:p>
                  </a:txBody>
                  <a:tcPr/>
                </a:tc>
                <a:tc>
                  <a:txBody>
                    <a:bodyPr/>
                    <a:lstStyle/>
                    <a:p>
                      <a:pPr algn="ctr"/>
                      <a:r>
                        <a:rPr lang="en-US" sz="1100" dirty="0" smtClean="0"/>
                        <a:t>Sieve</a:t>
                      </a:r>
                      <a:endParaRPr lang="en-US" sz="1100" dirty="0"/>
                    </a:p>
                  </a:txBody>
                  <a:tcPr/>
                </a:tc>
                <a:tc>
                  <a:txBody>
                    <a:bodyPr/>
                    <a:lstStyle/>
                    <a:p>
                      <a:pPr algn="ctr"/>
                      <a:r>
                        <a:rPr lang="en-US" sz="1100" dirty="0" smtClean="0"/>
                        <a:t>RDF Unit</a:t>
                      </a:r>
                      <a:endParaRPr lang="en-US" sz="1100" dirty="0"/>
                    </a:p>
                  </a:txBody>
                  <a:tcPr/>
                </a:tc>
                <a:tc>
                  <a:txBody>
                    <a:bodyPr/>
                    <a:lstStyle/>
                    <a:p>
                      <a:pPr algn="ctr"/>
                      <a:r>
                        <a:rPr lang="en-US" sz="1100" dirty="0" smtClean="0"/>
                        <a:t>Triple Check Mate</a:t>
                      </a:r>
                      <a:endParaRPr lang="en-US" sz="1100" dirty="0"/>
                    </a:p>
                  </a:txBody>
                  <a:tcPr/>
                </a:tc>
                <a:tc>
                  <a:txBody>
                    <a:bodyPr/>
                    <a:lstStyle/>
                    <a:p>
                      <a:pPr algn="ctr"/>
                      <a:r>
                        <a:rPr lang="en-US" sz="1100" dirty="0" err="1" smtClean="0"/>
                        <a:t>LiQuate</a:t>
                      </a:r>
                      <a:endParaRPr lang="en-US" sz="1100" dirty="0"/>
                    </a:p>
                  </a:txBody>
                  <a:tcPr/>
                </a:tc>
                <a:tc>
                  <a:txBody>
                    <a:bodyPr/>
                    <a:lstStyle/>
                    <a:p>
                      <a:pPr algn="ctr"/>
                      <a:r>
                        <a:rPr lang="en-US" sz="1100" dirty="0" smtClean="0"/>
                        <a:t>TRELLIS</a:t>
                      </a:r>
                      <a:endParaRPr lang="en-US" sz="1100" dirty="0"/>
                    </a:p>
                  </a:txBody>
                  <a:tcPr/>
                </a:tc>
                <a:tc>
                  <a:txBody>
                    <a:bodyPr/>
                    <a:lstStyle/>
                    <a:p>
                      <a:pPr algn="ctr"/>
                      <a:r>
                        <a:rPr lang="en-US" sz="1100" dirty="0" err="1" smtClean="0"/>
                        <a:t>tRDF</a:t>
                      </a:r>
                      <a:r>
                        <a:rPr lang="en-US" sz="1100" dirty="0" smtClean="0"/>
                        <a:t>/</a:t>
                      </a:r>
                      <a:r>
                        <a:rPr lang="en-US" sz="1100" dirty="0" err="1" smtClean="0"/>
                        <a:t>tSPARQL</a:t>
                      </a:r>
                      <a:endParaRPr lang="en-US" sz="1100" dirty="0"/>
                    </a:p>
                  </a:txBody>
                  <a:tcPr/>
                </a:tc>
                <a:tc>
                  <a:txBody>
                    <a:bodyPr/>
                    <a:lstStyle/>
                    <a:p>
                      <a:pPr algn="ctr"/>
                      <a:r>
                        <a:rPr lang="en-US" sz="1100" dirty="0" smtClean="0"/>
                        <a:t>WIQA</a:t>
                      </a:r>
                      <a:endParaRPr lang="en-US" sz="1100" dirty="0"/>
                    </a:p>
                  </a:txBody>
                  <a:tcPr/>
                </a:tc>
                <a:tc>
                  <a:txBody>
                    <a:bodyPr/>
                    <a:lstStyle/>
                    <a:p>
                      <a:pPr algn="ctr"/>
                      <a:r>
                        <a:rPr lang="en-US" sz="1100" dirty="0" err="1" smtClean="0"/>
                        <a:t>Luzzu</a:t>
                      </a:r>
                      <a:endParaRPr lang="en-US" sz="1100" dirty="0"/>
                    </a:p>
                  </a:txBody>
                  <a:tcPr/>
                </a:tc>
              </a:tr>
              <a:tr h="279400">
                <a:tc>
                  <a:txBody>
                    <a:bodyPr/>
                    <a:lstStyle/>
                    <a:p>
                      <a:r>
                        <a:rPr lang="en-US" sz="1100" dirty="0" smtClean="0"/>
                        <a:t>Scalability</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smtClean="0"/>
                        <a:t>✓</a:t>
                      </a:r>
                      <a:endParaRPr lang="en-US" sz="11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N/A</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N/A</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N/A</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a:t>
                      </a:r>
                    </a:p>
                  </a:txBody>
                  <a:tcPr/>
                </a:tc>
                <a:tc>
                  <a:txBody>
                    <a:bodyPr/>
                    <a:lstStyle/>
                    <a:p>
                      <a:pPr algn="ctr"/>
                      <a:r>
                        <a:rPr lang="en-US" sz="1100" dirty="0" smtClean="0"/>
                        <a:t>N/A</a:t>
                      </a:r>
                      <a:endParaRPr lang="en-US" sz="11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a:t>
                      </a:r>
                    </a:p>
                  </a:txBody>
                  <a:tcPr/>
                </a:tc>
              </a:tr>
              <a:tr h="269240">
                <a:tc>
                  <a:txBody>
                    <a:bodyPr/>
                    <a:lstStyle/>
                    <a:p>
                      <a:r>
                        <a:rPr lang="en-US" sz="1100" dirty="0" smtClean="0"/>
                        <a:t>Extensibility</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smtClean="0"/>
                        <a:t>Java</a:t>
                      </a:r>
                      <a:endParaRPr lang="en-US" sz="1100" dirty="0"/>
                    </a:p>
                  </a:txBody>
                  <a:tcPr/>
                </a:tc>
                <a:tc>
                  <a:txBody>
                    <a:bodyPr/>
                    <a:lstStyle/>
                    <a:p>
                      <a:pPr algn="ctr"/>
                      <a:r>
                        <a:rPr lang="en-US" sz="1100" dirty="0" smtClean="0"/>
                        <a:t>XML</a:t>
                      </a:r>
                      <a:endParaRPr lang="en-US" sz="1100" dirty="0"/>
                    </a:p>
                  </a:txBody>
                  <a:tcPr/>
                </a:tc>
                <a:tc>
                  <a:txBody>
                    <a:bodyPr/>
                    <a:lstStyle/>
                    <a:p>
                      <a:pPr algn="ctr"/>
                      <a:r>
                        <a:rPr lang="en-US" sz="1100" dirty="0" smtClean="0"/>
                        <a:t>SPARQL</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smtClean="0"/>
                        <a:t>Bayesian</a:t>
                      </a:r>
                      <a:r>
                        <a:rPr lang="en-US" sz="1100" baseline="0" dirty="0" smtClean="0"/>
                        <a:t> Rules</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err="1" smtClean="0"/>
                        <a:t>tSPARQL</a:t>
                      </a:r>
                      <a:r>
                        <a:rPr lang="en-US" sz="1100" dirty="0" smtClean="0"/>
                        <a:t> Rules</a:t>
                      </a:r>
                      <a:endParaRPr lang="en-US" sz="1100" dirty="0"/>
                    </a:p>
                  </a:txBody>
                  <a:tcPr/>
                </a:tc>
                <a:tc>
                  <a:txBody>
                    <a:bodyPr/>
                    <a:lstStyle/>
                    <a:p>
                      <a:pPr algn="ctr"/>
                      <a:r>
                        <a:rPr lang="en-US" sz="1100" dirty="0" smtClean="0"/>
                        <a:t>WIQA PL</a:t>
                      </a:r>
                      <a:endParaRPr lang="en-US" sz="1100" dirty="0"/>
                    </a:p>
                  </a:txBody>
                  <a:tcPr/>
                </a:tc>
                <a:tc>
                  <a:txBody>
                    <a:bodyPr/>
                    <a:lstStyle/>
                    <a:p>
                      <a:pPr algn="ctr"/>
                      <a:r>
                        <a:rPr lang="en-US" sz="1100" dirty="0" smtClean="0"/>
                        <a:t>Java</a:t>
                      </a:r>
                      <a:r>
                        <a:rPr lang="en-US" sz="1100" baseline="0" dirty="0" smtClean="0"/>
                        <a:t> or </a:t>
                      </a:r>
                      <a:r>
                        <a:rPr lang="en-US" sz="1100" dirty="0" smtClean="0"/>
                        <a:t> LQML</a:t>
                      </a:r>
                      <a:endParaRPr lang="en-US" sz="1100" dirty="0"/>
                    </a:p>
                  </a:txBody>
                  <a:tcPr/>
                </a:tc>
              </a:tr>
              <a:tr h="401320">
                <a:tc>
                  <a:txBody>
                    <a:bodyPr/>
                    <a:lstStyle/>
                    <a:p>
                      <a:r>
                        <a:rPr lang="en-US" sz="1100" dirty="0" smtClean="0"/>
                        <a:t>Quality Metadata</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smtClean="0"/>
                        <a:t>X</a:t>
                      </a:r>
                      <a:endParaRPr lang="en-US" sz="11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 (Optional)</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a:t>
                      </a:r>
                    </a:p>
                    <a:p>
                      <a:pPr algn="ctr"/>
                      <a:r>
                        <a:rPr lang="en-US" sz="1100" dirty="0" smtClean="0"/>
                        <a:t>(DQV)</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smtClean="0"/>
                        <a:t>X</a:t>
                      </a:r>
                      <a:endParaRPr lang="en-US" sz="11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a:t>
                      </a:r>
                      <a:r>
                        <a:rPr lang="en-US" sz="1100" dirty="0" err="1" smtClean="0"/>
                        <a:t>daQ</a:t>
                      </a:r>
                      <a:r>
                        <a:rPr lang="en-US" sz="1100" dirty="0" smtClean="0"/>
                        <a:t>)</a:t>
                      </a:r>
                    </a:p>
                  </a:txBody>
                  <a:tcPr/>
                </a:tc>
              </a:tr>
              <a:tr h="401320">
                <a:tc>
                  <a:txBody>
                    <a:bodyPr/>
                    <a:lstStyle/>
                    <a:p>
                      <a:r>
                        <a:rPr lang="en-US" sz="1100" dirty="0" smtClean="0"/>
                        <a:t>Quality Report</a:t>
                      </a:r>
                      <a:endParaRPr lang="en-US" sz="1100" dirty="0"/>
                    </a:p>
                  </a:txBody>
                  <a:tcPr/>
                </a:tc>
                <a:tc>
                  <a:txBody>
                    <a:bodyPr/>
                    <a:lstStyle/>
                    <a:p>
                      <a:pPr algn="ctr"/>
                      <a:r>
                        <a:rPr lang="en-US" sz="1100" dirty="0" smtClean="0"/>
                        <a:t>HTML</a:t>
                      </a:r>
                      <a:endParaRPr lang="en-US" sz="1100" dirty="0"/>
                    </a:p>
                  </a:txBody>
                  <a:tcPr/>
                </a:tc>
                <a:tc>
                  <a:txBody>
                    <a:bodyPr/>
                    <a:lstStyle/>
                    <a:p>
                      <a:pPr algn="ctr"/>
                      <a:r>
                        <a:rPr lang="en-US" sz="1100" dirty="0" smtClean="0"/>
                        <a:t>HTML</a:t>
                      </a:r>
                      <a:endParaRPr lang="en-US" sz="11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X</a:t>
                      </a:r>
                    </a:p>
                  </a:txBody>
                  <a:tcPr/>
                </a:tc>
                <a:tc>
                  <a:txBody>
                    <a:bodyPr/>
                    <a:lstStyle/>
                    <a:p>
                      <a:pPr algn="ctr"/>
                      <a:r>
                        <a:rPr lang="en-US" sz="1100" dirty="0" smtClean="0"/>
                        <a:t>HTML or RDF</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smtClean="0"/>
                        <a:t>RDF</a:t>
                      </a:r>
                      <a:endParaRPr lang="en-US" sz="1100" dirty="0"/>
                    </a:p>
                  </a:txBody>
                  <a:tcPr/>
                </a:tc>
              </a:tr>
              <a:tr h="269240">
                <a:tc>
                  <a:txBody>
                    <a:bodyPr/>
                    <a:lstStyle/>
                    <a:p>
                      <a:r>
                        <a:rPr lang="en-US" sz="1100" dirty="0" smtClean="0"/>
                        <a:t>Collaboration</a:t>
                      </a:r>
                      <a:endParaRPr lang="en-US" sz="1100" dirty="0"/>
                    </a:p>
                  </a:txBody>
                  <a:tcPr/>
                </a:tc>
                <a:tc>
                  <a:txBody>
                    <a:bodyPr/>
                    <a:lstStyle/>
                    <a:p>
                      <a:pPr algn="ctr"/>
                      <a:r>
                        <a:rPr lang="en-US" sz="1100" dirty="0" smtClean="0"/>
                        <a:t>X</a:t>
                      </a:r>
                      <a:endParaRPr lang="en-US" sz="11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X</a:t>
                      </a:r>
                    </a:p>
                  </a:txBody>
                  <a:tcPr/>
                </a:tc>
              </a:tr>
              <a:tr h="401320">
                <a:tc>
                  <a:txBody>
                    <a:bodyPr/>
                    <a:lstStyle/>
                    <a:p>
                      <a:r>
                        <a:rPr lang="en-US" sz="1100" dirty="0" smtClean="0"/>
                        <a:t>Cleaning Support</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smtClean="0"/>
                        <a:t>X</a:t>
                      </a:r>
                      <a:endParaRPr lang="en-US" sz="1100" dirty="0"/>
                    </a:p>
                  </a:txBody>
                  <a:tcPr/>
                </a:tc>
                <a:tc>
                  <a:txBody>
                    <a:bodyPr/>
                    <a:lstStyle/>
                    <a:p>
                      <a:pPr algn="ctr"/>
                      <a:r>
                        <a:rPr lang="en-US" sz="1100" dirty="0" smtClean="0"/>
                        <a:t>✓</a:t>
                      </a:r>
                      <a:endParaRPr lang="en-US" sz="11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X</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smtClean="0"/>
                        <a:t>X</a:t>
                      </a:r>
                    </a:p>
                  </a:txBody>
                  <a:tcPr/>
                </a:tc>
                <a:tc>
                  <a:txBody>
                    <a:bodyPr/>
                    <a:lstStyle/>
                    <a:p>
                      <a:pPr algn="ctr"/>
                      <a:r>
                        <a:rPr lang="en-US" sz="1100" dirty="0" smtClean="0"/>
                        <a:t>X</a:t>
                      </a:r>
                      <a:endParaRPr lang="en-US" sz="1100" dirty="0"/>
                    </a:p>
                  </a:txBody>
                  <a:tcPr/>
                </a:tc>
              </a:tr>
              <a:tr h="279400">
                <a:tc>
                  <a:txBody>
                    <a:bodyPr/>
                    <a:lstStyle/>
                    <a:p>
                      <a:r>
                        <a:rPr lang="en-US" sz="1100" dirty="0" smtClean="0"/>
                        <a:t>Last Update</a:t>
                      </a:r>
                      <a:endParaRPr lang="en-US" sz="1100" dirty="0"/>
                    </a:p>
                  </a:txBody>
                  <a:tcPr/>
                </a:tc>
                <a:tc>
                  <a:txBody>
                    <a:bodyPr/>
                    <a:lstStyle/>
                    <a:p>
                      <a:pPr algn="ctr"/>
                      <a:r>
                        <a:rPr lang="en-US" sz="1100" dirty="0" smtClean="0"/>
                        <a:t>2010</a:t>
                      </a:r>
                      <a:endParaRPr lang="en-US" sz="1100" dirty="0"/>
                    </a:p>
                  </a:txBody>
                  <a:tcPr/>
                </a:tc>
                <a:tc>
                  <a:txBody>
                    <a:bodyPr/>
                    <a:lstStyle/>
                    <a:p>
                      <a:pPr algn="ctr"/>
                      <a:r>
                        <a:rPr lang="en-US" sz="1100" dirty="0" smtClean="0"/>
                        <a:t>2011</a:t>
                      </a:r>
                      <a:endParaRPr lang="en-US" sz="1100" dirty="0"/>
                    </a:p>
                  </a:txBody>
                  <a:tcPr/>
                </a:tc>
                <a:tc>
                  <a:txBody>
                    <a:bodyPr/>
                    <a:lstStyle/>
                    <a:p>
                      <a:pPr algn="ctr"/>
                      <a:r>
                        <a:rPr lang="en-US" sz="1100" dirty="0" smtClean="0"/>
                        <a:t>2014</a:t>
                      </a:r>
                      <a:endParaRPr lang="en-US" sz="1100" dirty="0"/>
                    </a:p>
                  </a:txBody>
                  <a:tcPr/>
                </a:tc>
                <a:tc>
                  <a:txBody>
                    <a:bodyPr/>
                    <a:lstStyle/>
                    <a:p>
                      <a:pPr algn="ctr"/>
                      <a:r>
                        <a:rPr lang="en-US" sz="1100" dirty="0" smtClean="0"/>
                        <a:t>2017</a:t>
                      </a:r>
                      <a:endParaRPr lang="en-US" sz="1100" dirty="0"/>
                    </a:p>
                  </a:txBody>
                  <a:tcPr/>
                </a:tc>
                <a:tc>
                  <a:txBody>
                    <a:bodyPr/>
                    <a:lstStyle/>
                    <a:p>
                      <a:pPr algn="ctr"/>
                      <a:r>
                        <a:rPr lang="en-US" sz="1100" dirty="0" smtClean="0"/>
                        <a:t>2013</a:t>
                      </a:r>
                      <a:endParaRPr lang="en-US" sz="1100" dirty="0"/>
                    </a:p>
                  </a:txBody>
                  <a:tcPr/>
                </a:tc>
                <a:tc>
                  <a:txBody>
                    <a:bodyPr/>
                    <a:lstStyle/>
                    <a:p>
                      <a:pPr algn="ctr"/>
                      <a:r>
                        <a:rPr lang="en-US" sz="1100" dirty="0" smtClean="0"/>
                        <a:t>2014</a:t>
                      </a:r>
                      <a:endParaRPr lang="en-US" sz="1100" dirty="0"/>
                    </a:p>
                  </a:txBody>
                  <a:tcPr/>
                </a:tc>
                <a:tc>
                  <a:txBody>
                    <a:bodyPr/>
                    <a:lstStyle/>
                    <a:p>
                      <a:pPr algn="ctr"/>
                      <a:r>
                        <a:rPr lang="en-US" sz="1100" dirty="0" smtClean="0"/>
                        <a:t>2005</a:t>
                      </a:r>
                      <a:endParaRPr lang="en-US" sz="1100" dirty="0"/>
                    </a:p>
                  </a:txBody>
                  <a:tcPr/>
                </a:tc>
                <a:tc>
                  <a:txBody>
                    <a:bodyPr/>
                    <a:lstStyle/>
                    <a:p>
                      <a:pPr algn="ctr"/>
                      <a:r>
                        <a:rPr lang="en-US" sz="1100" dirty="0" smtClean="0"/>
                        <a:t>2014</a:t>
                      </a:r>
                      <a:endParaRPr lang="en-US" sz="1100" dirty="0"/>
                    </a:p>
                  </a:txBody>
                  <a:tcPr/>
                </a:tc>
                <a:tc>
                  <a:txBody>
                    <a:bodyPr/>
                    <a:lstStyle/>
                    <a:p>
                      <a:pPr algn="ctr"/>
                      <a:r>
                        <a:rPr lang="en-US" sz="1100" dirty="0" smtClean="0"/>
                        <a:t>2009</a:t>
                      </a:r>
                      <a:endParaRPr lang="en-US" sz="1100" dirty="0"/>
                    </a:p>
                  </a:txBody>
                  <a:tcPr/>
                </a:tc>
                <a:tc>
                  <a:txBody>
                    <a:bodyPr/>
                    <a:lstStyle/>
                    <a:p>
                      <a:pPr algn="ctr"/>
                      <a:r>
                        <a:rPr lang="en-US" sz="1100" dirty="0" smtClean="0"/>
                        <a:t>2016</a:t>
                      </a:r>
                      <a:endParaRPr lang="en-US" sz="1100" dirty="0"/>
                    </a:p>
                  </a:txBody>
                  <a:tcPr/>
                </a:tc>
              </a:tr>
            </a:tbl>
          </a:graphicData>
        </a:graphic>
      </p:graphicFrame>
      <p:sp>
        <p:nvSpPr>
          <p:cNvPr id="6" name="Rectangle 5"/>
          <p:cNvSpPr/>
          <p:nvPr/>
        </p:nvSpPr>
        <p:spPr>
          <a:xfrm>
            <a:off x="1046480" y="1132840"/>
            <a:ext cx="711200" cy="3175000"/>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a:off x="1828800" y="1132840"/>
            <a:ext cx="711200" cy="3175000"/>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p:cNvSpPr/>
          <p:nvPr/>
        </p:nvSpPr>
        <p:spPr>
          <a:xfrm>
            <a:off x="2611120" y="1132840"/>
            <a:ext cx="711200" cy="3175000"/>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3393440" y="1132840"/>
            <a:ext cx="711200" cy="3175000"/>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4175760" y="1132840"/>
            <a:ext cx="711200" cy="3175000"/>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15"/>
          <p:cNvSpPr/>
          <p:nvPr/>
        </p:nvSpPr>
        <p:spPr>
          <a:xfrm>
            <a:off x="4958080" y="1132840"/>
            <a:ext cx="711200" cy="3175000"/>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p:cNvSpPr/>
          <p:nvPr/>
        </p:nvSpPr>
        <p:spPr>
          <a:xfrm>
            <a:off x="5811520" y="1132840"/>
            <a:ext cx="711200" cy="3175000"/>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p:cNvSpPr/>
          <p:nvPr/>
        </p:nvSpPr>
        <p:spPr>
          <a:xfrm>
            <a:off x="6606540" y="1132840"/>
            <a:ext cx="711200" cy="3175000"/>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p:cNvSpPr/>
          <p:nvPr/>
        </p:nvSpPr>
        <p:spPr>
          <a:xfrm>
            <a:off x="7401560" y="1132840"/>
            <a:ext cx="711200" cy="3175000"/>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Rectangle 19"/>
          <p:cNvSpPr/>
          <p:nvPr/>
        </p:nvSpPr>
        <p:spPr>
          <a:xfrm>
            <a:off x="8239760" y="1132840"/>
            <a:ext cx="711200" cy="3175000"/>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Rectangle 21"/>
          <p:cNvSpPr/>
          <p:nvPr/>
        </p:nvSpPr>
        <p:spPr>
          <a:xfrm>
            <a:off x="807340" y="5019841"/>
            <a:ext cx="7529320" cy="523220"/>
          </a:xfrm>
          <a:prstGeom prst="rect">
            <a:avLst/>
          </a:prstGeom>
          <a:solidFill>
            <a:schemeClr val="accent6">
              <a:lumMod val="40000"/>
              <a:lumOff val="60000"/>
            </a:schemeClr>
          </a:solidFill>
        </p:spPr>
        <p:txBody>
          <a:bodyPr wrap="square">
            <a:spAutoFit/>
          </a:bodyPr>
          <a:lstStyle/>
          <a:p>
            <a:r>
              <a:rPr lang="en-US" sz="1400" dirty="0"/>
              <a:t>J. Debattista, S. Auer, C. Lange. </a:t>
            </a:r>
            <a:r>
              <a:rPr lang="en-US" sz="1400" i="1" dirty="0" err="1"/>
              <a:t>Luzzu</a:t>
            </a:r>
            <a:r>
              <a:rPr lang="en-US" sz="1400" i="1" dirty="0"/>
              <a:t> - A Methodology and Framework for Linked Data Quality Assessment. </a:t>
            </a:r>
            <a:r>
              <a:rPr lang="en-US" sz="1400" dirty="0"/>
              <a:t>In ACM Journal of Data Information Quality. V</a:t>
            </a:r>
            <a:r>
              <a:rPr lang="en-GB" sz="1400" dirty="0"/>
              <a:t>8 I1, November 2016</a:t>
            </a:r>
          </a:p>
        </p:txBody>
      </p:sp>
    </p:spTree>
    <p:extLst>
      <p:ext uri="{BB962C8B-B14F-4D97-AF65-F5344CB8AC3E}">
        <p14:creationId xmlns:p14="http://schemas.microsoft.com/office/powerpoint/2010/main" val="94930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6"/>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8"/>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RDFUnit</a:t>
            </a:r>
            <a:r>
              <a:rPr lang="en-US" dirty="0" smtClean="0"/>
              <a:t> </a:t>
            </a:r>
            <a:r>
              <a:rPr lang="mr-IN" dirty="0" smtClean="0"/>
              <a:t>–</a:t>
            </a:r>
            <a:r>
              <a:rPr lang="en-US" dirty="0" smtClean="0"/>
              <a:t> Unit Testing Framework for RDF</a:t>
            </a:r>
            <a:endParaRPr lang="en-US" dirty="0"/>
          </a:p>
        </p:txBody>
      </p:sp>
      <p:sp>
        <p:nvSpPr>
          <p:cNvPr id="3" name="Content Placeholder 2"/>
          <p:cNvSpPr>
            <a:spLocks noGrp="1"/>
          </p:cNvSpPr>
          <p:nvPr>
            <p:ph idx="1"/>
          </p:nvPr>
        </p:nvSpPr>
        <p:spPr>
          <a:xfrm>
            <a:off x="243088" y="1498690"/>
            <a:ext cx="8229600" cy="910854"/>
          </a:xfrm>
        </p:spPr>
        <p:txBody>
          <a:bodyPr/>
          <a:lstStyle/>
          <a:p>
            <a:pPr marL="342900" indent="-342900">
              <a:buFont typeface="Arial" charset="0"/>
              <a:buChar char="•"/>
            </a:pPr>
            <a:r>
              <a:rPr lang="en-US" dirty="0" smtClean="0"/>
              <a:t>Test-driven Development</a:t>
            </a:r>
          </a:p>
          <a:p>
            <a:pPr marL="342900" indent="-342900">
              <a:buFont typeface="Arial" charset="0"/>
              <a:buChar char="•"/>
            </a:pPr>
            <a:r>
              <a:rPr lang="en-US" dirty="0" smtClean="0"/>
              <a:t>Ensuring quality for ontologies, vocabularies and knowledge basis</a:t>
            </a:r>
          </a:p>
          <a:p>
            <a:pPr marL="342900" indent="-342900">
              <a:buFont typeface="Arial" charset="0"/>
              <a:buChar char="•"/>
            </a:pPr>
            <a:endParaRPr lang="en-US" dirty="0"/>
          </a:p>
          <a:p>
            <a:pPr marL="342900" indent="-342900">
              <a:buFont typeface="Arial" charset="0"/>
              <a:buChar char="•"/>
            </a:pPr>
            <a:endParaRPr lang="en-US" dirty="0" smtClean="0"/>
          </a:p>
          <a:p>
            <a:pPr marL="342900" indent="-342900">
              <a:buFont typeface="Arial" charset="0"/>
              <a:buChar char="•"/>
            </a:pPr>
            <a:endParaRPr lang="en-US" dirty="0" smtClean="0"/>
          </a:p>
          <a:p>
            <a:pPr marL="342900" indent="-342900">
              <a:buFont typeface="Arial" charset="0"/>
              <a:buChar char="•"/>
            </a:pPr>
            <a:endParaRPr lang="en-US" dirty="0"/>
          </a:p>
        </p:txBody>
      </p:sp>
      <p:sp>
        <p:nvSpPr>
          <p:cNvPr id="5" name="Rectangle 4"/>
          <p:cNvSpPr/>
          <p:nvPr/>
        </p:nvSpPr>
        <p:spPr>
          <a:xfrm>
            <a:off x="593228" y="5548161"/>
            <a:ext cx="7529320" cy="738664"/>
          </a:xfrm>
          <a:prstGeom prst="rect">
            <a:avLst/>
          </a:prstGeom>
          <a:solidFill>
            <a:schemeClr val="accent6">
              <a:lumMod val="40000"/>
              <a:lumOff val="60000"/>
            </a:schemeClr>
          </a:solidFill>
        </p:spPr>
        <p:txBody>
          <a:bodyPr wrap="square">
            <a:spAutoFit/>
          </a:bodyPr>
          <a:lstStyle/>
          <a:p>
            <a:r>
              <a:rPr lang="en-US" sz="1400" dirty="0" smtClean="0"/>
              <a:t>D</a:t>
            </a:r>
            <a:r>
              <a:rPr lang="en-US" sz="1400" dirty="0"/>
              <a:t>. </a:t>
            </a:r>
            <a:r>
              <a:rPr lang="en-US" sz="1400" dirty="0" err="1"/>
              <a:t>Kontokostas</a:t>
            </a:r>
            <a:r>
              <a:rPr lang="en-US" sz="1400" dirty="0"/>
              <a:t>, P. </a:t>
            </a:r>
            <a:r>
              <a:rPr lang="en-US" sz="1400" dirty="0" err="1"/>
              <a:t>Westphal</a:t>
            </a:r>
            <a:r>
              <a:rPr lang="en-US" sz="1400" dirty="0"/>
              <a:t>, S. Auer, S. Hellmann, J. Lehmann, R. Cornelissen, A. </a:t>
            </a:r>
            <a:r>
              <a:rPr lang="en-US" sz="1400" dirty="0" err="1" smtClean="0"/>
              <a:t>Zaveri</a:t>
            </a:r>
            <a:r>
              <a:rPr lang="en-US" sz="1400" dirty="0" smtClean="0"/>
              <a:t>. </a:t>
            </a:r>
            <a:r>
              <a:rPr lang="en-US" sz="1400" i="1" dirty="0" smtClean="0"/>
              <a:t>Test-driven </a:t>
            </a:r>
            <a:r>
              <a:rPr lang="en-US" sz="1400" i="1" dirty="0"/>
              <a:t>Evaluation of Linked Data Quality</a:t>
            </a:r>
            <a:r>
              <a:rPr lang="en-US" sz="1400" i="1" dirty="0" smtClean="0"/>
              <a:t>. </a:t>
            </a:r>
            <a:r>
              <a:rPr lang="en-US" sz="1400" dirty="0"/>
              <a:t>In: Proceedings of the 23rd International Conference on World Wide Web. WWW ’14. Seoul, Korea: pp. 747–758. </a:t>
            </a:r>
            <a:r>
              <a:rPr lang="en-US" sz="1400" dirty="0" err="1"/>
              <a:t>doi</a:t>
            </a:r>
            <a:r>
              <a:rPr lang="en-US" sz="1400" dirty="0"/>
              <a:t>: 10.1145/2566486.2568002 .</a:t>
            </a:r>
            <a:endParaRPr lang="en-GB" sz="1400" dirty="0"/>
          </a:p>
        </p:txBody>
      </p:sp>
      <p:grpSp>
        <p:nvGrpSpPr>
          <p:cNvPr id="11" name="Group 10"/>
          <p:cNvGrpSpPr/>
          <p:nvPr/>
        </p:nvGrpSpPr>
        <p:grpSpPr>
          <a:xfrm>
            <a:off x="2928480" y="2571201"/>
            <a:ext cx="2858816" cy="1698234"/>
            <a:chOff x="1518919" y="2609606"/>
            <a:chExt cx="2858816" cy="1698234"/>
          </a:xfrm>
        </p:grpSpPr>
        <p:sp>
          <p:nvSpPr>
            <p:cNvPr id="6" name="Rectangle 5"/>
            <p:cNvSpPr/>
            <p:nvPr/>
          </p:nvSpPr>
          <p:spPr>
            <a:xfrm>
              <a:off x="1518919" y="2609606"/>
              <a:ext cx="2858815" cy="1270000"/>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p:cNvSpPr txBox="1"/>
            <p:nvPr/>
          </p:nvSpPr>
          <p:spPr>
            <a:xfrm>
              <a:off x="1615440" y="2644441"/>
              <a:ext cx="2762295" cy="954107"/>
            </a:xfrm>
            <a:prstGeom prst="rect">
              <a:avLst/>
            </a:prstGeom>
            <a:noFill/>
          </p:spPr>
          <p:txBody>
            <a:bodyPr wrap="none" rtlCol="0">
              <a:spAutoFit/>
            </a:bodyPr>
            <a:lstStyle/>
            <a:p>
              <a:r>
                <a:rPr lang="en-US" sz="1400" dirty="0">
                  <a:latin typeface="Courier" charset="0"/>
                  <a:ea typeface="Courier" charset="0"/>
                  <a:cs typeface="Courier" charset="0"/>
                </a:rPr>
                <a:t>SELECT ?s WHERE {</a:t>
              </a:r>
              <a:br>
                <a:rPr lang="en-US" sz="1400" dirty="0">
                  <a:latin typeface="Courier" charset="0"/>
                  <a:ea typeface="Courier" charset="0"/>
                  <a:cs typeface="Courier" charset="0"/>
                </a:rPr>
              </a:br>
              <a:r>
                <a:rPr lang="en-US" sz="1400" dirty="0">
                  <a:latin typeface="Courier" charset="0"/>
                  <a:ea typeface="Courier" charset="0"/>
                  <a:cs typeface="Courier" charset="0"/>
                </a:rPr>
                <a:t>  ?s </a:t>
              </a:r>
              <a:r>
                <a:rPr lang="en-US" sz="1400" dirty="0" err="1">
                  <a:latin typeface="Courier" charset="0"/>
                  <a:ea typeface="Courier" charset="0"/>
                  <a:cs typeface="Courier" charset="0"/>
                </a:rPr>
                <a:t>dbo:birthDate</a:t>
              </a:r>
              <a:r>
                <a:rPr lang="en-US" sz="1400" dirty="0">
                  <a:latin typeface="Courier" charset="0"/>
                  <a:ea typeface="Courier" charset="0"/>
                  <a:cs typeface="Courier" charset="0"/>
                </a:rPr>
                <a:t> ?v1 .</a:t>
              </a:r>
              <a:br>
                <a:rPr lang="en-US" sz="1400" dirty="0">
                  <a:latin typeface="Courier" charset="0"/>
                  <a:ea typeface="Courier" charset="0"/>
                  <a:cs typeface="Courier" charset="0"/>
                </a:rPr>
              </a:br>
              <a:r>
                <a:rPr lang="en-US" sz="1400" dirty="0">
                  <a:latin typeface="Courier" charset="0"/>
                  <a:ea typeface="Courier" charset="0"/>
                  <a:cs typeface="Courier" charset="0"/>
                </a:rPr>
                <a:t>  ?s </a:t>
              </a:r>
              <a:r>
                <a:rPr lang="en-US" sz="1400" dirty="0" err="1">
                  <a:latin typeface="Courier" charset="0"/>
                  <a:ea typeface="Courier" charset="0"/>
                  <a:cs typeface="Courier" charset="0"/>
                </a:rPr>
                <a:t>dbo:deathDate</a:t>
              </a:r>
              <a:r>
                <a:rPr lang="en-US" sz="1400" dirty="0">
                  <a:latin typeface="Courier" charset="0"/>
                  <a:ea typeface="Courier" charset="0"/>
                  <a:cs typeface="Courier" charset="0"/>
                </a:rPr>
                <a:t> ?v2 .</a:t>
              </a:r>
              <a:br>
                <a:rPr lang="en-US" sz="1400" dirty="0">
                  <a:latin typeface="Courier" charset="0"/>
                  <a:ea typeface="Courier" charset="0"/>
                  <a:cs typeface="Courier" charset="0"/>
                </a:rPr>
              </a:br>
              <a:r>
                <a:rPr lang="en-US" sz="1400" dirty="0">
                  <a:latin typeface="Courier" charset="0"/>
                  <a:ea typeface="Courier" charset="0"/>
                  <a:cs typeface="Courier" charset="0"/>
                </a:rPr>
                <a:t>  FILTER ( ?v1 &gt; ?v2 ) }</a:t>
              </a:r>
            </a:p>
          </p:txBody>
        </p:sp>
        <p:sp>
          <p:nvSpPr>
            <p:cNvPr id="8" name="Rectangle 7"/>
            <p:cNvSpPr/>
            <p:nvPr/>
          </p:nvSpPr>
          <p:spPr>
            <a:xfrm>
              <a:off x="1518920" y="3879605"/>
              <a:ext cx="2858814" cy="428235"/>
            </a:xfrm>
            <a:prstGeom prst="rect">
              <a:avLst/>
            </a:prstGeom>
            <a:solidFill>
              <a:schemeClr val="accent3"/>
            </a:solid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p:cNvSpPr txBox="1"/>
            <p:nvPr/>
          </p:nvSpPr>
          <p:spPr>
            <a:xfrm>
              <a:off x="1975506" y="3909056"/>
              <a:ext cx="1945639" cy="369332"/>
            </a:xfrm>
            <a:prstGeom prst="rect">
              <a:avLst/>
            </a:prstGeom>
            <a:noFill/>
          </p:spPr>
          <p:txBody>
            <a:bodyPr wrap="square" rtlCol="0">
              <a:spAutoFit/>
            </a:bodyPr>
            <a:lstStyle/>
            <a:p>
              <a:r>
                <a:rPr lang="en-US" b="1" dirty="0" smtClean="0">
                  <a:solidFill>
                    <a:schemeClr val="bg1"/>
                  </a:solidFill>
                </a:rPr>
                <a:t>Example Test Case</a:t>
              </a:r>
              <a:endParaRPr lang="en-US" b="1" dirty="0">
                <a:solidFill>
                  <a:schemeClr val="bg1"/>
                </a:solidFill>
              </a:endParaRPr>
            </a:p>
          </p:txBody>
        </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28" y="4828108"/>
            <a:ext cx="778939" cy="647493"/>
          </a:xfrm>
          <a:prstGeom prst="rect">
            <a:avLst/>
          </a:prstGeom>
        </p:spPr>
      </p:pic>
      <p:sp>
        <p:nvSpPr>
          <p:cNvPr id="14" name="Rectangle 13"/>
          <p:cNvSpPr/>
          <p:nvPr/>
        </p:nvSpPr>
        <p:spPr>
          <a:xfrm>
            <a:off x="1372167" y="4957883"/>
            <a:ext cx="3595856" cy="369332"/>
          </a:xfrm>
          <a:prstGeom prst="rect">
            <a:avLst/>
          </a:prstGeom>
        </p:spPr>
        <p:txBody>
          <a:bodyPr wrap="none">
            <a:spAutoFit/>
          </a:bodyPr>
          <a:lstStyle/>
          <a:p>
            <a:r>
              <a:rPr lang="en-US" dirty="0"/>
              <a:t>https://github.com/AKSW/RDFUnit </a:t>
            </a:r>
          </a:p>
        </p:txBody>
      </p:sp>
    </p:spTree>
    <p:extLst>
      <p:ext uri="{BB962C8B-B14F-4D97-AF65-F5344CB8AC3E}">
        <p14:creationId xmlns:p14="http://schemas.microsoft.com/office/powerpoint/2010/main" val="174097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RDFUnit</a:t>
            </a:r>
            <a:r>
              <a:rPr lang="en-US" dirty="0" smtClean="0"/>
              <a:t> </a:t>
            </a:r>
            <a:r>
              <a:rPr lang="mr-IN" dirty="0" smtClean="0"/>
              <a:t>–</a:t>
            </a:r>
            <a:r>
              <a:rPr lang="en-US" dirty="0" smtClean="0"/>
              <a:t> Unit Testing Framework for RDF</a:t>
            </a:r>
            <a:endParaRPr lang="en-US" dirty="0"/>
          </a:p>
        </p:txBody>
      </p:sp>
      <p:sp>
        <p:nvSpPr>
          <p:cNvPr id="3" name="Content Placeholder 2"/>
          <p:cNvSpPr>
            <a:spLocks noGrp="1"/>
          </p:cNvSpPr>
          <p:nvPr>
            <p:ph idx="1"/>
          </p:nvPr>
        </p:nvSpPr>
        <p:spPr>
          <a:xfrm>
            <a:off x="243088" y="1498690"/>
            <a:ext cx="8229600" cy="500704"/>
          </a:xfrm>
        </p:spPr>
        <p:txBody>
          <a:bodyPr/>
          <a:lstStyle/>
          <a:p>
            <a:pPr marL="342900" indent="-342900">
              <a:buFont typeface="Arial" charset="0"/>
              <a:buChar char="•"/>
            </a:pPr>
            <a:r>
              <a:rPr lang="en-US" dirty="0" smtClean="0"/>
              <a:t>A Library of Data Quality Test Patterns</a:t>
            </a:r>
          </a:p>
          <a:p>
            <a:pPr marL="342900" indent="-342900">
              <a:buFont typeface="Arial" charset="0"/>
              <a:buChar char="•"/>
            </a:pPr>
            <a:endParaRPr lang="en-US" dirty="0"/>
          </a:p>
        </p:txBody>
      </p:sp>
      <p:sp>
        <p:nvSpPr>
          <p:cNvPr id="5" name="Rectangle 4"/>
          <p:cNvSpPr/>
          <p:nvPr/>
        </p:nvSpPr>
        <p:spPr>
          <a:xfrm>
            <a:off x="593228" y="5548161"/>
            <a:ext cx="7529320" cy="738664"/>
          </a:xfrm>
          <a:prstGeom prst="rect">
            <a:avLst/>
          </a:prstGeom>
          <a:solidFill>
            <a:schemeClr val="accent6">
              <a:lumMod val="40000"/>
              <a:lumOff val="60000"/>
            </a:schemeClr>
          </a:solidFill>
        </p:spPr>
        <p:txBody>
          <a:bodyPr wrap="square">
            <a:spAutoFit/>
          </a:bodyPr>
          <a:lstStyle/>
          <a:p>
            <a:r>
              <a:rPr lang="en-US" sz="1400" dirty="0" smtClean="0"/>
              <a:t>D</a:t>
            </a:r>
            <a:r>
              <a:rPr lang="en-US" sz="1400" dirty="0"/>
              <a:t>. </a:t>
            </a:r>
            <a:r>
              <a:rPr lang="en-US" sz="1400" dirty="0" err="1"/>
              <a:t>Kontokostas</a:t>
            </a:r>
            <a:r>
              <a:rPr lang="en-US" sz="1400" dirty="0"/>
              <a:t>, P. </a:t>
            </a:r>
            <a:r>
              <a:rPr lang="en-US" sz="1400" dirty="0" err="1"/>
              <a:t>Westphal</a:t>
            </a:r>
            <a:r>
              <a:rPr lang="en-US" sz="1400" dirty="0"/>
              <a:t>, S. Auer, S. Hellmann, J. Lehmann, R. Cornelissen, A. </a:t>
            </a:r>
            <a:r>
              <a:rPr lang="en-US" sz="1400" dirty="0" err="1" smtClean="0"/>
              <a:t>Zaveri</a:t>
            </a:r>
            <a:r>
              <a:rPr lang="en-US" sz="1400" dirty="0" smtClean="0"/>
              <a:t>. </a:t>
            </a:r>
            <a:r>
              <a:rPr lang="en-US" sz="1400" i="1" dirty="0" smtClean="0"/>
              <a:t>Test-driven </a:t>
            </a:r>
            <a:r>
              <a:rPr lang="en-US" sz="1400" i="1" dirty="0"/>
              <a:t>Evaluation of Linked Data Quality</a:t>
            </a:r>
            <a:r>
              <a:rPr lang="en-US" sz="1400" i="1" dirty="0" smtClean="0"/>
              <a:t>. </a:t>
            </a:r>
            <a:r>
              <a:rPr lang="en-US" sz="1400" dirty="0"/>
              <a:t>In: Proceedings of the 23rd International Conference on World Wide Web. WWW ’14. Seoul, Korea: pp. 747–758. </a:t>
            </a:r>
            <a:r>
              <a:rPr lang="en-US" sz="1400" dirty="0" err="1"/>
              <a:t>doi</a:t>
            </a:r>
            <a:r>
              <a:rPr lang="en-US" sz="1400" dirty="0"/>
              <a:t>: 10.1145/2566486.2568002 .</a:t>
            </a:r>
            <a:endParaRPr lang="en-GB" sz="1400" dirty="0"/>
          </a:p>
        </p:txBody>
      </p:sp>
      <p:sp>
        <p:nvSpPr>
          <p:cNvPr id="12" name="Rectangle 1"/>
          <p:cNvSpPr>
            <a:spLocks noChangeArrowheads="1"/>
          </p:cNvSpPr>
          <p:nvPr/>
        </p:nvSpPr>
        <p:spPr bwMode="auto">
          <a:xfrm>
            <a:off x="243088" y="271761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1139103303"/>
              </p:ext>
            </p:extLst>
          </p:nvPr>
        </p:nvGraphicFramePr>
        <p:xfrm>
          <a:off x="488902" y="2334074"/>
          <a:ext cx="7737972" cy="1681480"/>
        </p:xfrm>
        <a:graphic>
          <a:graphicData uri="http://schemas.openxmlformats.org/drawingml/2006/table">
            <a:tbl>
              <a:tblPr firstRow="1" bandRow="1">
                <a:tableStyleId>{F2DE63D5-997A-4646-A377-4702673A728D}</a:tableStyleId>
              </a:tblPr>
              <a:tblGrid>
                <a:gridCol w="2992016"/>
                <a:gridCol w="2166632"/>
                <a:gridCol w="2579324"/>
              </a:tblGrid>
              <a:tr h="370840">
                <a:tc>
                  <a:txBody>
                    <a:bodyPr/>
                    <a:lstStyle/>
                    <a:p>
                      <a:r>
                        <a:rPr lang="en-US" sz="1600" dirty="0" smtClean="0"/>
                        <a:t>Pattern</a:t>
                      </a:r>
                      <a:endParaRPr lang="en-US" sz="1600" dirty="0"/>
                    </a:p>
                  </a:txBody>
                  <a:tcPr/>
                </a:tc>
                <a:tc>
                  <a:txBody>
                    <a:bodyPr/>
                    <a:lstStyle/>
                    <a:p>
                      <a:r>
                        <a:rPr lang="en-US" sz="1600" dirty="0" smtClean="0"/>
                        <a:t>Bindings</a:t>
                      </a:r>
                      <a:endParaRPr lang="en-US" sz="1600" dirty="0"/>
                    </a:p>
                  </a:txBody>
                  <a:tcPr/>
                </a:tc>
                <a:tc>
                  <a:txBody>
                    <a:bodyPr/>
                    <a:lstStyle/>
                    <a:p>
                      <a:r>
                        <a:rPr lang="en-US" sz="1600" dirty="0" smtClean="0"/>
                        <a:t>Instantiation</a:t>
                      </a:r>
                      <a:endParaRPr lang="en-US" sz="16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mr-IN" sz="1600" u="none" strike="noStrike" dirty="0" smtClean="0">
                          <a:effectLst/>
                        </a:rPr>
                        <a:t>SELECT ?</a:t>
                      </a:r>
                      <a:r>
                        <a:rPr lang="mr-IN" sz="1600" u="none" strike="noStrike" dirty="0" err="1" smtClean="0">
                          <a:effectLst/>
                        </a:rPr>
                        <a:t>s</a:t>
                      </a:r>
                      <a:r>
                        <a:rPr lang="mr-IN" sz="1600" u="none" strike="noStrike" dirty="0" smtClean="0">
                          <a:effectLst/>
                        </a:rPr>
                        <a:t> WHERE { </a:t>
                      </a:r>
                      <a:br>
                        <a:rPr lang="mr-IN" sz="1600" u="none" strike="noStrike" dirty="0" smtClean="0">
                          <a:effectLst/>
                        </a:rPr>
                      </a:br>
                      <a:r>
                        <a:rPr lang="mr-IN" sz="1600" u="none" strike="noStrike" dirty="0" smtClean="0">
                          <a:effectLst/>
                        </a:rPr>
                        <a:t>?</a:t>
                      </a:r>
                      <a:r>
                        <a:rPr lang="mr-IN" sz="1600" u="none" strike="noStrike" dirty="0" err="1" smtClean="0">
                          <a:effectLst/>
                        </a:rPr>
                        <a:t>s</a:t>
                      </a:r>
                      <a:r>
                        <a:rPr lang="mr-IN" sz="1600" u="none" strike="noStrike" dirty="0" smtClean="0">
                          <a:effectLst/>
                        </a:rPr>
                        <a:t> %%P1%% ?v1 . </a:t>
                      </a:r>
                      <a:br>
                        <a:rPr lang="mr-IN" sz="1600" u="none" strike="noStrike" dirty="0" smtClean="0">
                          <a:effectLst/>
                        </a:rPr>
                      </a:br>
                      <a:r>
                        <a:rPr lang="mr-IN" sz="1600" u="none" strike="noStrike" dirty="0" smtClean="0">
                          <a:effectLst/>
                        </a:rPr>
                        <a:t>?</a:t>
                      </a:r>
                      <a:r>
                        <a:rPr lang="mr-IN" sz="1600" u="none" strike="noStrike" dirty="0" err="1" smtClean="0">
                          <a:effectLst/>
                        </a:rPr>
                        <a:t>s</a:t>
                      </a:r>
                      <a:r>
                        <a:rPr lang="mr-IN" sz="1600" u="none" strike="noStrike" dirty="0" smtClean="0">
                          <a:effectLst/>
                        </a:rPr>
                        <a:t> %%P2%% ?v2 .  </a:t>
                      </a:r>
                      <a:br>
                        <a:rPr lang="mr-IN" sz="1600" u="none" strike="noStrike" dirty="0" smtClean="0">
                          <a:effectLst/>
                        </a:rPr>
                      </a:br>
                      <a:r>
                        <a:rPr lang="mr-IN" sz="1600" u="none" strike="noStrike" dirty="0" smtClean="0">
                          <a:effectLst/>
                        </a:rPr>
                        <a:t>FILTER ( ?v1 %%OP%% ?v2 )}</a:t>
                      </a:r>
                      <a:endParaRPr lang="mr-IN" sz="1600" dirty="0" smtClean="0">
                        <a:effectLst/>
                      </a:endParaRPr>
                    </a:p>
                    <a:p>
                      <a:endParaRPr lang="en-US" sz="1600" dirty="0"/>
                    </a:p>
                  </a:txBody>
                  <a:tcPr/>
                </a:tc>
                <a:tc>
                  <a:txBody>
                    <a:bodyPr/>
                    <a:lstStyle/>
                    <a:p>
                      <a:r>
                        <a:rPr lang="is-IS" sz="1600" u="none" strike="noStrike" dirty="0" smtClean="0">
                          <a:effectLst/>
                        </a:rPr>
                        <a:t>P1  =&gt;  dbo:birthDate   </a:t>
                      </a:r>
                      <a:br>
                        <a:rPr lang="is-IS" sz="1600" u="none" strike="noStrike" dirty="0" smtClean="0">
                          <a:effectLst/>
                        </a:rPr>
                      </a:br>
                      <a:r>
                        <a:rPr lang="is-IS" sz="1600" u="none" strike="noStrike" dirty="0" smtClean="0">
                          <a:effectLst/>
                        </a:rPr>
                        <a:t>P2  =&gt;  dbo:deathDate</a:t>
                      </a:r>
                      <a:br>
                        <a:rPr lang="is-IS" sz="1600" u="none" strike="noStrike" dirty="0" smtClean="0">
                          <a:effectLst/>
                        </a:rPr>
                      </a:br>
                      <a:r>
                        <a:rPr lang="is-IS" sz="1600" u="none" strike="noStrike" dirty="0" smtClean="0">
                          <a:effectLst/>
                        </a:rPr>
                        <a:t>OP  =&gt;  “&gt;”            </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u="none" strike="noStrike" dirty="0" smtClean="0">
                          <a:effectLst/>
                        </a:rPr>
                        <a:t>SELECT ?s WHERE { </a:t>
                      </a:r>
                      <a:br>
                        <a:rPr lang="de-DE" sz="1600" u="none" strike="noStrike" dirty="0" smtClean="0">
                          <a:effectLst/>
                        </a:rPr>
                      </a:br>
                      <a:r>
                        <a:rPr lang="de-DE" sz="1600" u="none" strike="noStrike" dirty="0" smtClean="0">
                          <a:effectLst/>
                        </a:rPr>
                        <a:t>  ?s  </a:t>
                      </a:r>
                      <a:r>
                        <a:rPr lang="de-DE" sz="1600" u="none" strike="noStrike" dirty="0" err="1" smtClean="0">
                          <a:effectLst/>
                        </a:rPr>
                        <a:t>dbo:birthDate</a:t>
                      </a:r>
                      <a:r>
                        <a:rPr lang="de-DE" sz="1600" u="none" strike="noStrike" dirty="0" smtClean="0">
                          <a:effectLst/>
                        </a:rPr>
                        <a:t>  ?v1.</a:t>
                      </a:r>
                      <a:br>
                        <a:rPr lang="de-DE" sz="1600" u="none" strike="noStrike" dirty="0" smtClean="0">
                          <a:effectLst/>
                        </a:rPr>
                      </a:br>
                      <a:r>
                        <a:rPr lang="de-DE" sz="1600" u="none" strike="noStrike" dirty="0" smtClean="0">
                          <a:effectLst/>
                        </a:rPr>
                        <a:t>  ?s  </a:t>
                      </a:r>
                      <a:r>
                        <a:rPr lang="de-DE" sz="1600" u="none" strike="noStrike" dirty="0" err="1" smtClean="0">
                          <a:effectLst/>
                        </a:rPr>
                        <a:t>dbo:deathDate</a:t>
                      </a:r>
                      <a:r>
                        <a:rPr lang="de-DE" sz="1600" u="none" strike="noStrike" dirty="0" smtClean="0">
                          <a:effectLst/>
                        </a:rPr>
                        <a:t>  ?v2.</a:t>
                      </a:r>
                      <a:br>
                        <a:rPr lang="de-DE" sz="1600" u="none" strike="noStrike" dirty="0" smtClean="0">
                          <a:effectLst/>
                        </a:rPr>
                      </a:br>
                      <a:r>
                        <a:rPr lang="de-DE" sz="1600" u="none" strike="noStrike" dirty="0" smtClean="0">
                          <a:effectLst/>
                        </a:rPr>
                        <a:t>  FILTER ( ?v1 &gt; ?v2 ) }</a:t>
                      </a:r>
                      <a:endParaRPr lang="de-DE" sz="1600" dirty="0" smtClean="0">
                        <a:effectLst/>
                      </a:endParaRPr>
                    </a:p>
                    <a:p>
                      <a:endParaRPr lang="en-US" sz="1600" dirty="0"/>
                    </a:p>
                  </a:txBody>
                  <a:tcPr/>
                </a:tc>
              </a:tr>
            </a:tbl>
          </a:graphicData>
        </a:graphic>
      </p:graphicFrame>
      <p:sp>
        <p:nvSpPr>
          <p:cNvPr id="14" name="Content Placeholder 2"/>
          <p:cNvSpPr txBox="1">
            <a:spLocks/>
          </p:cNvSpPr>
          <p:nvPr/>
        </p:nvSpPr>
        <p:spPr>
          <a:xfrm>
            <a:off x="243088" y="4350234"/>
            <a:ext cx="8229600" cy="50070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b="0" i="0" kern="1200">
                <a:solidFill>
                  <a:schemeClr val="tx1"/>
                </a:solidFill>
                <a:latin typeface="Helvetica" charset="0"/>
                <a:ea typeface="Helvetica" charset="0"/>
                <a:cs typeface="Helvetica" charset="0"/>
              </a:defRPr>
            </a:lvl1pPr>
            <a:lvl2pPr marL="457200" indent="0" algn="l" defTabSz="457200" rtl="0" eaLnBrk="1" latinLnBrk="0" hangingPunct="1">
              <a:spcBef>
                <a:spcPct val="20000"/>
              </a:spcBef>
              <a:buFont typeface="Arial"/>
              <a:buNone/>
              <a:defRPr sz="25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23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20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charset="0"/>
              <a:buChar char="•"/>
            </a:pPr>
            <a:r>
              <a:rPr lang="en-US" dirty="0" smtClean="0"/>
              <a:t>Test Auto Generators</a:t>
            </a:r>
            <a:endParaRPr lang="en-US" dirty="0"/>
          </a:p>
        </p:txBody>
      </p:sp>
    </p:spTree>
    <p:extLst>
      <p:ext uri="{BB962C8B-B14F-4D97-AF65-F5344CB8AC3E}">
        <p14:creationId xmlns:p14="http://schemas.microsoft.com/office/powerpoint/2010/main" val="57198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Luzzu</a:t>
            </a:r>
            <a:r>
              <a:rPr lang="en-US" dirty="0" smtClean="0"/>
              <a:t> </a:t>
            </a:r>
            <a:r>
              <a:rPr lang="mr-IN" dirty="0" smtClean="0"/>
              <a:t>–</a:t>
            </a:r>
            <a:r>
              <a:rPr lang="en-US" dirty="0" smtClean="0"/>
              <a:t> A Quality Assessment Framework for Linked Data</a:t>
            </a:r>
            <a:endParaRPr lang="en-US" dirty="0"/>
          </a:p>
        </p:txBody>
      </p:sp>
      <p:sp>
        <p:nvSpPr>
          <p:cNvPr id="101" name="Content Placeholder 2"/>
          <p:cNvSpPr>
            <a:spLocks noGrp="1"/>
          </p:cNvSpPr>
          <p:nvPr>
            <p:ph idx="1"/>
          </p:nvPr>
        </p:nvSpPr>
        <p:spPr>
          <a:xfrm>
            <a:off x="838200" y="1567991"/>
            <a:ext cx="4331307" cy="4608972"/>
          </a:xfrm>
        </p:spPr>
        <p:txBody>
          <a:bodyPr>
            <a:normAutofit/>
          </a:bodyPr>
          <a:lstStyle/>
          <a:p>
            <a:pPr marL="342900" indent="-342900">
              <a:buFont typeface="Arial" charset="0"/>
              <a:buChar char="•"/>
            </a:pPr>
            <a:r>
              <a:rPr lang="en-GB" dirty="0" smtClean="0"/>
              <a:t>Four Principles:</a:t>
            </a:r>
          </a:p>
          <a:p>
            <a:pPr marL="800100" lvl="1" indent="-342900">
              <a:buFont typeface="+mj-lt"/>
              <a:buAutoNum type="arabicPeriod"/>
            </a:pPr>
            <a:r>
              <a:rPr lang="en-GB" sz="1400" dirty="0" smtClean="0"/>
              <a:t>Extensibility</a:t>
            </a:r>
            <a:endParaRPr lang="en-GB" sz="1400" dirty="0"/>
          </a:p>
          <a:p>
            <a:pPr marL="800100" lvl="1" indent="-342900">
              <a:buFont typeface="+mj-lt"/>
              <a:buAutoNum type="arabicPeriod"/>
            </a:pPr>
            <a:r>
              <a:rPr lang="en-GB" sz="1400" dirty="0" smtClean="0"/>
              <a:t>Scalability</a:t>
            </a:r>
            <a:endParaRPr lang="en-GB" sz="1400" dirty="0"/>
          </a:p>
          <a:p>
            <a:pPr marL="800100" lvl="1" indent="-342900">
              <a:buFont typeface="+mj-lt"/>
              <a:buAutoNum type="arabicPeriod"/>
            </a:pPr>
            <a:r>
              <a:rPr lang="en-GB" sz="1400" dirty="0" smtClean="0"/>
              <a:t>Interoperability</a:t>
            </a:r>
          </a:p>
          <a:p>
            <a:pPr marL="800100" lvl="1" indent="-342900">
              <a:buFont typeface="+mj-lt"/>
              <a:buAutoNum type="arabicPeriod"/>
            </a:pPr>
            <a:r>
              <a:rPr lang="en-GB" sz="1400" dirty="0" smtClean="0"/>
              <a:t>Customisability</a:t>
            </a:r>
            <a:endParaRPr lang="en-GB" sz="1400" dirty="0"/>
          </a:p>
        </p:txBody>
      </p:sp>
      <p:grpSp>
        <p:nvGrpSpPr>
          <p:cNvPr id="197" name="Group 196"/>
          <p:cNvGrpSpPr/>
          <p:nvPr/>
        </p:nvGrpSpPr>
        <p:grpSpPr>
          <a:xfrm>
            <a:off x="1562194" y="3324364"/>
            <a:ext cx="5760373" cy="2347985"/>
            <a:chOff x="1562194" y="3324364"/>
            <a:chExt cx="5760373" cy="2347985"/>
          </a:xfrm>
        </p:grpSpPr>
        <p:sp>
          <p:nvSpPr>
            <p:cNvPr id="144" name="Rectangle 143"/>
            <p:cNvSpPr/>
            <p:nvPr/>
          </p:nvSpPr>
          <p:spPr>
            <a:xfrm>
              <a:off x="3082064" y="3324364"/>
              <a:ext cx="4240503" cy="2321092"/>
            </a:xfrm>
            <a:prstGeom prst="rect">
              <a:avLst/>
            </a:prstGeom>
            <a:solidFill>
              <a:schemeClr val="bg2">
                <a:lumMod val="90000"/>
              </a:schemeClr>
            </a:solidFill>
            <a:ln>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5" name="TextBox 144"/>
            <p:cNvSpPr txBox="1"/>
            <p:nvPr/>
          </p:nvSpPr>
          <p:spPr>
            <a:xfrm>
              <a:off x="4866094" y="5364572"/>
              <a:ext cx="595932" cy="307777"/>
            </a:xfrm>
            <a:prstGeom prst="rect">
              <a:avLst/>
            </a:prstGeom>
            <a:noFill/>
          </p:spPr>
          <p:txBody>
            <a:bodyPr wrap="none" rtlCol="0">
              <a:spAutoFit/>
            </a:bodyPr>
            <a:lstStyle/>
            <a:p>
              <a:r>
                <a:rPr lang="en-US" sz="1400" b="1" dirty="0" err="1" smtClean="0"/>
                <a:t>Luzzu</a:t>
              </a:r>
              <a:endParaRPr lang="en-US" sz="1400" b="1" dirty="0"/>
            </a:p>
          </p:txBody>
        </p:sp>
        <p:sp>
          <p:nvSpPr>
            <p:cNvPr id="146" name="TextBox 145"/>
            <p:cNvSpPr txBox="1"/>
            <p:nvPr/>
          </p:nvSpPr>
          <p:spPr>
            <a:xfrm>
              <a:off x="5991004" y="5213349"/>
              <a:ext cx="742828" cy="222223"/>
            </a:xfrm>
            <a:prstGeom prst="rect">
              <a:avLst/>
            </a:prstGeom>
            <a:noFill/>
          </p:spPr>
          <p:txBody>
            <a:bodyPr wrap="none" rtlCol="0">
              <a:spAutoFit/>
            </a:bodyPr>
            <a:lstStyle/>
            <a:p>
              <a:pPr algn="ctr"/>
              <a:r>
                <a:rPr lang="en-US" sz="1100" dirty="0" smtClean="0"/>
                <a:t>Thread Pool</a:t>
              </a:r>
              <a:endParaRPr lang="en-US" sz="1100" dirty="0"/>
            </a:p>
          </p:txBody>
        </p:sp>
        <p:grpSp>
          <p:nvGrpSpPr>
            <p:cNvPr id="147" name="Group 146"/>
            <p:cNvGrpSpPr/>
            <p:nvPr/>
          </p:nvGrpSpPr>
          <p:grpSpPr>
            <a:xfrm>
              <a:off x="3579231" y="3390170"/>
              <a:ext cx="528528" cy="709000"/>
              <a:chOff x="2572261" y="5230401"/>
              <a:chExt cx="622206" cy="834665"/>
            </a:xfrm>
          </p:grpSpPr>
          <p:sp>
            <p:nvSpPr>
              <p:cNvPr id="156" name="Folded Corner 155"/>
              <p:cNvSpPr/>
              <p:nvPr/>
            </p:nvSpPr>
            <p:spPr>
              <a:xfrm rot="16200000">
                <a:off x="2625138" y="5332046"/>
                <a:ext cx="670974" cy="467684"/>
              </a:xfrm>
              <a:prstGeom prst="foldedCorner">
                <a:avLst>
                  <a:gd name="adj" fmla="val 39923"/>
                </a:avLst>
              </a:prstGeom>
              <a:ln w="12700" cmpd="sng">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7" name="Folded Corner 156"/>
              <p:cNvSpPr/>
              <p:nvPr/>
            </p:nvSpPr>
            <p:spPr>
              <a:xfrm rot="16200000">
                <a:off x="2569354" y="5381821"/>
                <a:ext cx="670974" cy="467684"/>
              </a:xfrm>
              <a:prstGeom prst="foldedCorner">
                <a:avLst>
                  <a:gd name="adj" fmla="val 39923"/>
                </a:avLst>
              </a:prstGeom>
              <a:ln w="12700" cmpd="sng">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8" name="Folded Corner 157"/>
              <p:cNvSpPr/>
              <p:nvPr/>
            </p:nvSpPr>
            <p:spPr>
              <a:xfrm rot="16200000">
                <a:off x="2526400" y="5445962"/>
                <a:ext cx="670974" cy="467684"/>
              </a:xfrm>
              <a:prstGeom prst="foldedCorner">
                <a:avLst>
                  <a:gd name="adj" fmla="val 39923"/>
                </a:avLst>
              </a:prstGeom>
              <a:ln w="12700" cmpd="sng">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9" name="Folded Corner 158"/>
              <p:cNvSpPr/>
              <p:nvPr/>
            </p:nvSpPr>
            <p:spPr>
              <a:xfrm rot="16200000">
                <a:off x="2470616" y="5495737"/>
                <a:ext cx="670974" cy="467684"/>
              </a:xfrm>
              <a:prstGeom prst="foldedCorner">
                <a:avLst>
                  <a:gd name="adj" fmla="val 39923"/>
                </a:avLst>
              </a:prstGeom>
              <a:ln w="12700" cmpd="sng">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148" name="Group 147"/>
            <p:cNvGrpSpPr/>
            <p:nvPr/>
          </p:nvGrpSpPr>
          <p:grpSpPr>
            <a:xfrm>
              <a:off x="1562194" y="3422860"/>
              <a:ext cx="1199841" cy="935967"/>
              <a:chOff x="4149231" y="1972501"/>
              <a:chExt cx="1412504" cy="1101861"/>
            </a:xfrm>
          </p:grpSpPr>
          <p:grpSp>
            <p:nvGrpSpPr>
              <p:cNvPr id="152" name="Group 151"/>
              <p:cNvGrpSpPr/>
              <p:nvPr/>
            </p:nvGrpSpPr>
            <p:grpSpPr>
              <a:xfrm>
                <a:off x="4149231" y="1972501"/>
                <a:ext cx="1412504" cy="1101861"/>
                <a:chOff x="1493466" y="1045661"/>
                <a:chExt cx="1412504" cy="1101861"/>
              </a:xfrm>
            </p:grpSpPr>
            <p:sp>
              <p:nvSpPr>
                <p:cNvPr id="154" name="Folded Corner 153"/>
                <p:cNvSpPr/>
                <p:nvPr/>
              </p:nvSpPr>
              <p:spPr>
                <a:xfrm rot="16200000">
                  <a:off x="1817286" y="1147306"/>
                  <a:ext cx="670974" cy="467684"/>
                </a:xfrm>
                <a:prstGeom prst="foldedCorner">
                  <a:avLst>
                    <a:gd name="adj" fmla="val 39923"/>
                  </a:avLst>
                </a:prstGeom>
                <a:ln w="12700" cmpd="sng"/>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5" name="TextBox 154"/>
                <p:cNvSpPr txBox="1"/>
                <p:nvPr/>
              </p:nvSpPr>
              <p:spPr>
                <a:xfrm>
                  <a:off x="1493466" y="1716635"/>
                  <a:ext cx="1412504" cy="430887"/>
                </a:xfrm>
                <a:prstGeom prst="rect">
                  <a:avLst/>
                </a:prstGeom>
                <a:noFill/>
              </p:spPr>
              <p:txBody>
                <a:bodyPr wrap="none" rtlCol="0">
                  <a:spAutoFit/>
                </a:bodyPr>
                <a:lstStyle/>
                <a:p>
                  <a:pPr algn="ctr"/>
                  <a:r>
                    <a:rPr lang="en-US" sz="1100" dirty="0" smtClean="0"/>
                    <a:t>Metrics Identification</a:t>
                  </a:r>
                  <a:br>
                    <a:rPr lang="en-US" sz="1100" dirty="0" smtClean="0"/>
                  </a:br>
                  <a:r>
                    <a:rPr lang="en-US" sz="1100" dirty="0" smtClean="0"/>
                    <a:t>List</a:t>
                  </a:r>
                  <a:endParaRPr lang="en-US" sz="1100" dirty="0"/>
                </a:p>
              </p:txBody>
            </p:sp>
          </p:grpSp>
          <p:pic>
            <p:nvPicPr>
              <p:cNvPr id="153" name="Picture 152"/>
              <p:cNvPicPr>
                <a:picLocks noChangeAspect="1"/>
              </p:cNvPicPr>
              <p:nvPr/>
            </p:nvPicPr>
            <p:blipFill>
              <a:blip r:embed="rId3"/>
              <a:stretch>
                <a:fillRect/>
              </a:stretch>
            </p:blipFill>
            <p:spPr>
              <a:xfrm>
                <a:off x="4617690" y="2191907"/>
                <a:ext cx="340806" cy="375447"/>
              </a:xfrm>
              <a:prstGeom prst="rect">
                <a:avLst/>
              </a:prstGeom>
            </p:spPr>
          </p:pic>
        </p:grpSp>
        <p:cxnSp>
          <p:nvCxnSpPr>
            <p:cNvPr id="149" name="Straight Arrow Connector 148"/>
            <p:cNvCxnSpPr/>
            <p:nvPr/>
          </p:nvCxnSpPr>
          <p:spPr>
            <a:xfrm>
              <a:off x="2455451" y="3735078"/>
              <a:ext cx="1008279"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50" name="TextBox 149"/>
            <p:cNvSpPr txBox="1"/>
            <p:nvPr/>
          </p:nvSpPr>
          <p:spPr>
            <a:xfrm>
              <a:off x="3166801" y="4099170"/>
              <a:ext cx="1388340" cy="261610"/>
            </a:xfrm>
            <a:prstGeom prst="rect">
              <a:avLst/>
            </a:prstGeom>
            <a:noFill/>
          </p:spPr>
          <p:txBody>
            <a:bodyPr wrap="square" rtlCol="0">
              <a:spAutoFit/>
            </a:bodyPr>
            <a:lstStyle/>
            <a:p>
              <a:pPr algn="ctr"/>
              <a:r>
                <a:rPr lang="en-US" sz="1100" dirty="0" smtClean="0"/>
                <a:t>Metrics </a:t>
              </a:r>
              <a:r>
                <a:rPr lang="en-US" sz="1100" dirty="0" err="1" smtClean="0"/>
                <a:t>Impl</a:t>
              </a:r>
              <a:r>
                <a:rPr lang="en-US" sz="1100" dirty="0" smtClean="0"/>
                <a:t>. Library</a:t>
              </a:r>
              <a:endParaRPr lang="en-US" sz="1100" dirty="0"/>
            </a:p>
          </p:txBody>
        </p:sp>
        <p:cxnSp>
          <p:nvCxnSpPr>
            <p:cNvPr id="151" name="Curved Connector 150"/>
            <p:cNvCxnSpPr/>
            <p:nvPr/>
          </p:nvCxnSpPr>
          <p:spPr>
            <a:xfrm flipV="1">
              <a:off x="4085925" y="3638313"/>
              <a:ext cx="2156271" cy="96765"/>
            </a:xfrm>
            <a:prstGeom prst="curvedConnector4">
              <a:avLst>
                <a:gd name="adj1" fmla="val 35254"/>
                <a:gd name="adj2" fmla="val 300674"/>
              </a:avLst>
            </a:prstGeom>
            <a:ln>
              <a:solidFill>
                <a:schemeClr val="accent2"/>
              </a:solidFill>
              <a:tailEnd type="arrow"/>
            </a:ln>
          </p:spPr>
          <p:style>
            <a:lnRef idx="1">
              <a:schemeClr val="dk1"/>
            </a:lnRef>
            <a:fillRef idx="0">
              <a:schemeClr val="dk1"/>
            </a:fillRef>
            <a:effectRef idx="0">
              <a:schemeClr val="dk1"/>
            </a:effectRef>
            <a:fontRef idx="minor">
              <a:schemeClr val="tx1"/>
            </a:fontRef>
          </p:style>
        </p:cxnSp>
      </p:grpSp>
      <p:graphicFrame>
        <p:nvGraphicFramePr>
          <p:cNvPr id="192" name="Table 191"/>
          <p:cNvGraphicFramePr>
            <a:graphicFrameLocks noGrp="1"/>
          </p:cNvGraphicFramePr>
          <p:nvPr>
            <p:extLst>
              <p:ext uri="{D42A27DB-BD31-4B8C-83A1-F6EECF244321}">
                <p14:modId xmlns:p14="http://schemas.microsoft.com/office/powerpoint/2010/main" val="753105046"/>
              </p:ext>
            </p:extLst>
          </p:nvPr>
        </p:nvGraphicFramePr>
        <p:xfrm>
          <a:off x="5684833" y="3684714"/>
          <a:ext cx="1350982" cy="1524000"/>
        </p:xfrm>
        <a:graphic>
          <a:graphicData uri="http://schemas.openxmlformats.org/drawingml/2006/table">
            <a:tbl>
              <a:tblPr firstRow="1" bandRow="1">
                <a:tableStyleId>{5940675A-B579-460E-94D1-54222C63F5DA}</a:tableStyleId>
              </a:tblPr>
              <a:tblGrid>
                <a:gridCol w="1350982"/>
              </a:tblGrid>
              <a:tr h="297139">
                <a:tc>
                  <a:txBody>
                    <a:bodyPr/>
                    <a:lstStyle/>
                    <a:p>
                      <a:pPr algn="ctr"/>
                      <a:r>
                        <a:rPr lang="en-US" sz="1400" dirty="0" smtClean="0"/>
                        <a:t>Metric 1</a:t>
                      </a:r>
                      <a:endParaRPr lang="en-US" sz="1400" dirty="0"/>
                    </a:p>
                  </a:txBody>
                  <a:tcPr>
                    <a:lnL w="12700" cap="flat" cmpd="sng" algn="ctr">
                      <a:solidFill>
                        <a:srgbClr val="EEECE1">
                          <a:lumMod val="25000"/>
                        </a:srgbClr>
                      </a:solidFill>
                      <a:prstDash val="solid"/>
                      <a:round/>
                      <a:headEnd type="none" w="med" len="med"/>
                      <a:tailEnd type="none" w="med" len="med"/>
                    </a:lnL>
                    <a:lnR w="12700" cap="flat" cmpd="sng" algn="ctr">
                      <a:solidFill>
                        <a:srgbClr val="EEECE1">
                          <a:lumMod val="25000"/>
                        </a:srgbClr>
                      </a:solidFill>
                      <a:prstDash val="solid"/>
                      <a:round/>
                      <a:headEnd type="none" w="med" len="med"/>
                      <a:tailEnd type="none" w="med" len="med"/>
                    </a:lnR>
                    <a:lnT w="12700" cap="flat" cmpd="sng" algn="ctr">
                      <a:solidFill>
                        <a:srgbClr val="EEECE1">
                          <a:lumMod val="25000"/>
                        </a:srgbClr>
                      </a:solidFill>
                      <a:prstDash val="solid"/>
                      <a:round/>
                      <a:headEnd type="none" w="med" len="med"/>
                      <a:tailEnd type="none" w="med" len="med"/>
                    </a:lnT>
                    <a:lnB w="12700" cap="flat" cmpd="sng" algn="ctr">
                      <a:solidFill>
                        <a:srgbClr val="EEECE1">
                          <a:lumMod val="25000"/>
                        </a:srgbClr>
                      </a:solidFill>
                      <a:prstDash val="solid"/>
                      <a:round/>
                      <a:headEnd type="none" w="med" len="med"/>
                      <a:tailEnd type="none" w="med" len="med"/>
                    </a:lnB>
                    <a:lnTlToBr w="12700" cmpd="sng">
                      <a:noFill/>
                      <a:prstDash val="solid"/>
                    </a:lnTlToBr>
                    <a:lnBlToTr w="12700" cmpd="sng">
                      <a:noFill/>
                      <a:prstDash val="solid"/>
                    </a:lnBlToTr>
                  </a:tcPr>
                </a:tc>
              </a:tr>
              <a:tr h="297139">
                <a:tc>
                  <a:txBody>
                    <a:bodyPr/>
                    <a:lstStyle/>
                    <a:p>
                      <a:pPr algn="ctr"/>
                      <a:r>
                        <a:rPr lang="en-US" sz="1400" dirty="0" smtClean="0"/>
                        <a:t>Metric 2</a:t>
                      </a:r>
                      <a:endParaRPr lang="en-US" sz="1400" dirty="0"/>
                    </a:p>
                  </a:txBody>
                  <a:tcPr>
                    <a:lnL w="12700" cap="flat" cmpd="sng" algn="ctr">
                      <a:solidFill>
                        <a:srgbClr val="EEECE1">
                          <a:lumMod val="25000"/>
                        </a:srgbClr>
                      </a:solidFill>
                      <a:prstDash val="solid"/>
                      <a:round/>
                      <a:headEnd type="none" w="med" len="med"/>
                      <a:tailEnd type="none" w="med" len="med"/>
                    </a:lnL>
                    <a:lnR w="12700" cap="flat" cmpd="sng" algn="ctr">
                      <a:solidFill>
                        <a:srgbClr val="EEECE1">
                          <a:lumMod val="25000"/>
                        </a:srgbClr>
                      </a:solidFill>
                      <a:prstDash val="solid"/>
                      <a:round/>
                      <a:headEnd type="none" w="med" len="med"/>
                      <a:tailEnd type="none" w="med" len="med"/>
                    </a:lnR>
                    <a:lnT w="12700" cap="flat" cmpd="sng" algn="ctr">
                      <a:solidFill>
                        <a:srgbClr val="EEECE1">
                          <a:lumMod val="25000"/>
                        </a:srgbClr>
                      </a:solidFill>
                      <a:prstDash val="solid"/>
                      <a:round/>
                      <a:headEnd type="none" w="med" len="med"/>
                      <a:tailEnd type="none" w="med" len="med"/>
                    </a:lnT>
                    <a:lnB w="12700" cap="flat" cmpd="sng" algn="ctr">
                      <a:solidFill>
                        <a:srgbClr val="EEECE1">
                          <a:lumMod val="25000"/>
                        </a:srgbClr>
                      </a:solidFill>
                      <a:prstDash val="solid"/>
                      <a:round/>
                      <a:headEnd type="none" w="med" len="med"/>
                      <a:tailEnd type="none" w="med" len="med"/>
                    </a:lnB>
                    <a:lnTlToBr w="12700" cmpd="sng">
                      <a:noFill/>
                      <a:prstDash val="solid"/>
                    </a:lnTlToBr>
                    <a:lnBlToTr w="12700" cmpd="sng">
                      <a:noFill/>
                      <a:prstDash val="solid"/>
                    </a:lnBlToTr>
                  </a:tcPr>
                </a:tc>
              </a:tr>
              <a:tr h="297139">
                <a:tc>
                  <a:txBody>
                    <a:bodyPr/>
                    <a:lstStyle/>
                    <a:p>
                      <a:pPr algn="ctr"/>
                      <a:r>
                        <a:rPr lang="en-US" sz="1400" dirty="0" smtClean="0"/>
                        <a:t>Metric 3</a:t>
                      </a:r>
                      <a:endParaRPr lang="en-US" sz="1400" dirty="0"/>
                    </a:p>
                  </a:txBody>
                  <a:tcPr>
                    <a:lnL w="12700" cap="flat" cmpd="sng" algn="ctr">
                      <a:solidFill>
                        <a:srgbClr val="EEECE1">
                          <a:lumMod val="25000"/>
                        </a:srgbClr>
                      </a:solidFill>
                      <a:prstDash val="solid"/>
                      <a:round/>
                      <a:headEnd type="none" w="med" len="med"/>
                      <a:tailEnd type="none" w="med" len="med"/>
                    </a:lnL>
                    <a:lnR w="12700" cap="flat" cmpd="sng" algn="ctr">
                      <a:solidFill>
                        <a:srgbClr val="EEECE1">
                          <a:lumMod val="25000"/>
                        </a:srgbClr>
                      </a:solidFill>
                      <a:prstDash val="solid"/>
                      <a:round/>
                      <a:headEnd type="none" w="med" len="med"/>
                      <a:tailEnd type="none" w="med" len="med"/>
                    </a:lnR>
                    <a:lnT w="12700" cap="flat" cmpd="sng" algn="ctr">
                      <a:solidFill>
                        <a:srgbClr val="EEECE1">
                          <a:lumMod val="25000"/>
                        </a:srgbClr>
                      </a:solidFill>
                      <a:prstDash val="solid"/>
                      <a:round/>
                      <a:headEnd type="none" w="med" len="med"/>
                      <a:tailEnd type="none" w="med" len="med"/>
                    </a:lnT>
                    <a:lnB w="12700" cap="flat" cmpd="sng" algn="ctr">
                      <a:solidFill>
                        <a:srgbClr val="EEECE1">
                          <a:lumMod val="25000"/>
                        </a:srgbClr>
                      </a:solidFill>
                      <a:prstDash val="solid"/>
                      <a:round/>
                      <a:headEnd type="none" w="med" len="med"/>
                      <a:tailEnd type="none" w="med" len="med"/>
                    </a:lnB>
                    <a:lnTlToBr w="12700" cmpd="sng">
                      <a:noFill/>
                      <a:prstDash val="solid"/>
                    </a:lnTlToBr>
                    <a:lnBlToTr w="12700" cmpd="sng">
                      <a:noFill/>
                      <a:prstDash val="solid"/>
                    </a:lnBlToTr>
                  </a:tcPr>
                </a:tc>
              </a:tr>
              <a:tr h="297139">
                <a:tc>
                  <a:txBody>
                    <a:bodyPr/>
                    <a:lstStyle/>
                    <a:p>
                      <a:pPr algn="ctr"/>
                      <a:r>
                        <a:rPr lang="en-US" sz="1400" dirty="0" smtClean="0"/>
                        <a:t>…</a:t>
                      </a:r>
                      <a:endParaRPr lang="en-US" sz="1400" dirty="0"/>
                    </a:p>
                  </a:txBody>
                  <a:tcPr>
                    <a:lnL w="12700" cap="flat" cmpd="sng" algn="ctr">
                      <a:solidFill>
                        <a:srgbClr val="EEECE1">
                          <a:lumMod val="25000"/>
                        </a:srgbClr>
                      </a:solidFill>
                      <a:prstDash val="solid"/>
                      <a:round/>
                      <a:headEnd type="none" w="med" len="med"/>
                      <a:tailEnd type="none" w="med" len="med"/>
                    </a:lnL>
                    <a:lnR w="12700" cap="flat" cmpd="sng" algn="ctr">
                      <a:solidFill>
                        <a:srgbClr val="EEECE1">
                          <a:lumMod val="25000"/>
                        </a:srgbClr>
                      </a:solidFill>
                      <a:prstDash val="solid"/>
                      <a:round/>
                      <a:headEnd type="none" w="med" len="med"/>
                      <a:tailEnd type="none" w="med" len="med"/>
                    </a:lnR>
                    <a:lnT w="12700" cap="flat" cmpd="sng" algn="ctr">
                      <a:solidFill>
                        <a:srgbClr val="EEECE1">
                          <a:lumMod val="25000"/>
                        </a:srgbClr>
                      </a:solidFill>
                      <a:prstDash val="solid"/>
                      <a:round/>
                      <a:headEnd type="none" w="med" len="med"/>
                      <a:tailEnd type="none" w="med" len="med"/>
                    </a:lnT>
                    <a:lnB w="12700" cap="flat" cmpd="sng" algn="ctr">
                      <a:solidFill>
                        <a:srgbClr val="EEECE1">
                          <a:lumMod val="25000"/>
                        </a:srgbClr>
                      </a:solidFill>
                      <a:prstDash val="solid"/>
                      <a:round/>
                      <a:headEnd type="none" w="med" len="med"/>
                      <a:tailEnd type="none" w="med" len="med"/>
                    </a:lnB>
                    <a:lnTlToBr w="12700" cmpd="sng">
                      <a:noFill/>
                      <a:prstDash val="solid"/>
                    </a:lnTlToBr>
                    <a:lnBlToTr w="12700" cmpd="sng">
                      <a:noFill/>
                      <a:prstDash val="solid"/>
                    </a:lnBlToTr>
                  </a:tcPr>
                </a:tc>
              </a:tr>
              <a:tr h="297139">
                <a:tc>
                  <a:txBody>
                    <a:bodyPr/>
                    <a:lstStyle/>
                    <a:p>
                      <a:pPr algn="ctr"/>
                      <a:r>
                        <a:rPr lang="en-US" sz="1400" dirty="0" smtClean="0"/>
                        <a:t>Metric n</a:t>
                      </a:r>
                      <a:endParaRPr lang="en-US" sz="1400" dirty="0"/>
                    </a:p>
                  </a:txBody>
                  <a:tcPr>
                    <a:lnL w="12700" cap="flat" cmpd="sng" algn="ctr">
                      <a:solidFill>
                        <a:srgbClr val="EEECE1">
                          <a:lumMod val="25000"/>
                        </a:srgbClr>
                      </a:solidFill>
                      <a:prstDash val="solid"/>
                      <a:round/>
                      <a:headEnd type="none" w="med" len="med"/>
                      <a:tailEnd type="none" w="med" len="med"/>
                    </a:lnL>
                    <a:lnR w="12700" cap="flat" cmpd="sng" algn="ctr">
                      <a:solidFill>
                        <a:srgbClr val="EEECE1">
                          <a:lumMod val="25000"/>
                        </a:srgbClr>
                      </a:solidFill>
                      <a:prstDash val="solid"/>
                      <a:round/>
                      <a:headEnd type="none" w="med" len="med"/>
                      <a:tailEnd type="none" w="med" len="med"/>
                    </a:lnR>
                    <a:lnT w="12700" cap="flat" cmpd="sng" algn="ctr">
                      <a:solidFill>
                        <a:srgbClr val="EEECE1">
                          <a:lumMod val="25000"/>
                        </a:srgbClr>
                      </a:solidFill>
                      <a:prstDash val="solid"/>
                      <a:round/>
                      <a:headEnd type="none" w="med" len="med"/>
                      <a:tailEnd type="none" w="med" len="med"/>
                    </a:lnT>
                    <a:lnB w="12700" cap="flat" cmpd="sng" algn="ctr">
                      <a:solidFill>
                        <a:srgbClr val="EEECE1">
                          <a:lumMod val="25000"/>
                        </a:srgb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pSp>
        <p:nvGrpSpPr>
          <p:cNvPr id="160" name="Group 159"/>
          <p:cNvGrpSpPr/>
          <p:nvPr/>
        </p:nvGrpSpPr>
        <p:grpSpPr>
          <a:xfrm>
            <a:off x="1600018" y="3800877"/>
            <a:ext cx="4074530" cy="1755790"/>
            <a:chOff x="4303796" y="2433571"/>
            <a:chExt cx="4728216" cy="2037476"/>
          </a:xfrm>
        </p:grpSpPr>
        <p:grpSp>
          <p:nvGrpSpPr>
            <p:cNvPr id="161" name="Group 160"/>
            <p:cNvGrpSpPr/>
            <p:nvPr/>
          </p:nvGrpSpPr>
          <p:grpSpPr>
            <a:xfrm>
              <a:off x="4303796" y="3296709"/>
              <a:ext cx="1186029" cy="1174338"/>
              <a:chOff x="1291174" y="2369869"/>
              <a:chExt cx="1186029" cy="1174338"/>
            </a:xfrm>
          </p:grpSpPr>
          <p:grpSp>
            <p:nvGrpSpPr>
              <p:cNvPr id="174" name="Group 173"/>
              <p:cNvGrpSpPr/>
              <p:nvPr/>
            </p:nvGrpSpPr>
            <p:grpSpPr>
              <a:xfrm>
                <a:off x="1407317" y="2369869"/>
                <a:ext cx="780873" cy="595057"/>
                <a:chOff x="1477738" y="2391588"/>
                <a:chExt cx="527192" cy="387953"/>
              </a:xfrm>
            </p:grpSpPr>
            <p:sp>
              <p:nvSpPr>
                <p:cNvPr id="176" name="Can 175"/>
                <p:cNvSpPr/>
                <p:nvPr/>
              </p:nvSpPr>
              <p:spPr>
                <a:xfrm>
                  <a:off x="1477738" y="2391588"/>
                  <a:ext cx="527192" cy="387953"/>
                </a:xfrm>
                <a:prstGeom prst="can">
                  <a:avLst/>
                </a:prstGeom>
                <a:ln w="12700" cmpd="sng"/>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77" name="Picture 176"/>
                <p:cNvPicPr>
                  <a:picLocks noChangeAspect="1"/>
                </p:cNvPicPr>
                <p:nvPr/>
              </p:nvPicPr>
              <p:blipFill>
                <a:blip r:embed="rId3"/>
                <a:stretch>
                  <a:fillRect/>
                </a:stretch>
              </p:blipFill>
              <p:spPr>
                <a:xfrm>
                  <a:off x="1602323" y="2510804"/>
                  <a:ext cx="230089" cy="244776"/>
                </a:xfrm>
                <a:prstGeom prst="rect">
                  <a:avLst/>
                </a:prstGeom>
              </p:spPr>
            </p:pic>
          </p:grpSp>
          <p:sp>
            <p:nvSpPr>
              <p:cNvPr id="175" name="TextBox 174"/>
              <p:cNvSpPr txBox="1"/>
              <p:nvPr/>
            </p:nvSpPr>
            <p:spPr>
              <a:xfrm>
                <a:off x="1291174" y="3113320"/>
                <a:ext cx="1186029" cy="430887"/>
              </a:xfrm>
              <a:prstGeom prst="rect">
                <a:avLst/>
              </a:prstGeom>
              <a:noFill/>
            </p:spPr>
            <p:txBody>
              <a:bodyPr wrap="none" rtlCol="0">
                <a:spAutoFit/>
              </a:bodyPr>
              <a:lstStyle/>
              <a:p>
                <a:pPr algn="ctr"/>
                <a:r>
                  <a:rPr lang="en-US" sz="1100" dirty="0" smtClean="0"/>
                  <a:t>Dataset / </a:t>
                </a:r>
                <a:br>
                  <a:rPr lang="en-US" sz="1100" dirty="0" smtClean="0"/>
                </a:br>
                <a:r>
                  <a:rPr lang="en-US" sz="1100" dirty="0" smtClean="0"/>
                  <a:t>SPARQL</a:t>
                </a:r>
                <a:r>
                  <a:rPr lang="en-US" sz="1100" dirty="0"/>
                  <a:t> </a:t>
                </a:r>
                <a:r>
                  <a:rPr lang="en-US" sz="1100" dirty="0" smtClean="0"/>
                  <a:t>Endpoint</a:t>
                </a:r>
                <a:endParaRPr lang="en-US" sz="1100" dirty="0"/>
              </a:p>
            </p:txBody>
          </p:sp>
        </p:grpSp>
        <p:grpSp>
          <p:nvGrpSpPr>
            <p:cNvPr id="162" name="Group 161"/>
            <p:cNvGrpSpPr/>
            <p:nvPr/>
          </p:nvGrpSpPr>
          <p:grpSpPr>
            <a:xfrm>
              <a:off x="6206760" y="3296118"/>
              <a:ext cx="1237757" cy="1091999"/>
              <a:chOff x="6206760" y="3296118"/>
              <a:chExt cx="1237757" cy="1091999"/>
            </a:xfrm>
          </p:grpSpPr>
          <p:pic>
            <p:nvPicPr>
              <p:cNvPr id="172" name="Picture 171"/>
              <p:cNvPicPr>
                <a:picLocks noChangeAspect="1"/>
              </p:cNvPicPr>
              <p:nvPr/>
            </p:nvPicPr>
            <p:blipFill>
              <a:blip r:embed="rId4">
                <a:duotone>
                  <a:prstClr val="black"/>
                  <a:schemeClr val="accent6">
                    <a:tint val="45000"/>
                    <a:satMod val="400000"/>
                  </a:schemeClr>
                </a:duotone>
              </a:blip>
              <a:stretch>
                <a:fillRect/>
              </a:stretch>
            </p:blipFill>
            <p:spPr>
              <a:xfrm>
                <a:off x="6387801" y="3296118"/>
                <a:ext cx="854394" cy="848017"/>
              </a:xfrm>
              <a:prstGeom prst="rect">
                <a:avLst/>
              </a:prstGeom>
            </p:spPr>
          </p:pic>
          <p:sp>
            <p:nvSpPr>
              <p:cNvPr id="173" name="TextBox 172"/>
              <p:cNvSpPr txBox="1"/>
              <p:nvPr/>
            </p:nvSpPr>
            <p:spPr>
              <a:xfrm>
                <a:off x="6206760" y="4126507"/>
                <a:ext cx="1237757" cy="261610"/>
              </a:xfrm>
              <a:prstGeom prst="rect">
                <a:avLst/>
              </a:prstGeom>
              <a:noFill/>
            </p:spPr>
            <p:txBody>
              <a:bodyPr wrap="none" rtlCol="0">
                <a:spAutoFit/>
              </a:bodyPr>
              <a:lstStyle/>
              <a:p>
                <a:pPr algn="ctr"/>
                <a:r>
                  <a:rPr lang="en-US" sz="1100" dirty="0" smtClean="0"/>
                  <a:t>Stream Processing</a:t>
                </a:r>
                <a:endParaRPr lang="en-US" sz="1100" dirty="0"/>
              </a:p>
            </p:txBody>
          </p:sp>
        </p:grpSp>
        <p:cxnSp>
          <p:nvCxnSpPr>
            <p:cNvPr id="163" name="Straight Arrow Connector 162"/>
            <p:cNvCxnSpPr/>
            <p:nvPr/>
          </p:nvCxnSpPr>
          <p:spPr>
            <a:xfrm>
              <a:off x="5256737" y="3664207"/>
              <a:ext cx="1186989"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164" name="Group 163"/>
            <p:cNvGrpSpPr/>
            <p:nvPr/>
          </p:nvGrpSpPr>
          <p:grpSpPr>
            <a:xfrm>
              <a:off x="7242195" y="2433571"/>
              <a:ext cx="1789817" cy="1470454"/>
              <a:chOff x="7242195" y="2433571"/>
              <a:chExt cx="1789817" cy="1470454"/>
            </a:xfrm>
          </p:grpSpPr>
          <p:cxnSp>
            <p:nvCxnSpPr>
              <p:cNvPr id="165" name="Straight Connector 164"/>
              <p:cNvCxnSpPr/>
              <p:nvPr/>
            </p:nvCxnSpPr>
            <p:spPr>
              <a:xfrm>
                <a:off x="7242195" y="3664207"/>
                <a:ext cx="1026334" cy="0"/>
              </a:xfrm>
              <a:prstGeom prst="line">
                <a:avLst/>
              </a:prstGeom>
              <a:ln>
                <a:solidFill>
                  <a:schemeClr val="accent2"/>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flipV="1">
                <a:off x="8268529" y="2433571"/>
                <a:ext cx="0" cy="1459158"/>
              </a:xfrm>
              <a:prstGeom prst="line">
                <a:avLst/>
              </a:prstGeom>
              <a:ln>
                <a:solidFill>
                  <a:schemeClr val="accent2"/>
                </a:solidFill>
                <a:prstDash val="dash"/>
                <a:headEnd type="none"/>
                <a:tailEnd type="none"/>
              </a:ln>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8268529" y="2438054"/>
                <a:ext cx="763483" cy="8345"/>
              </a:xfrm>
              <a:prstGeom prst="line">
                <a:avLst/>
              </a:prstGeom>
              <a:ln>
                <a:solidFill>
                  <a:schemeClr val="accent2"/>
                </a:solidFill>
                <a:prstDash val="dash"/>
                <a:headEnd type="none"/>
                <a:tailEnd type="arrow"/>
              </a:ln>
            </p:spPr>
            <p:style>
              <a:lnRef idx="1">
                <a:schemeClr val="dk1"/>
              </a:lnRef>
              <a:fillRef idx="0">
                <a:schemeClr val="dk1"/>
              </a:fillRef>
              <a:effectRef idx="0">
                <a:schemeClr val="dk1"/>
              </a:effectRef>
              <a:fontRef idx="minor">
                <a:schemeClr val="tx1"/>
              </a:fontRef>
            </p:style>
          </p:cxnSp>
          <p:cxnSp>
            <p:nvCxnSpPr>
              <p:cNvPr id="168" name="Straight Connector 167"/>
              <p:cNvCxnSpPr/>
              <p:nvPr/>
            </p:nvCxnSpPr>
            <p:spPr>
              <a:xfrm>
                <a:off x="8268529" y="2768682"/>
                <a:ext cx="763483" cy="8345"/>
              </a:xfrm>
              <a:prstGeom prst="line">
                <a:avLst/>
              </a:prstGeom>
              <a:ln>
                <a:solidFill>
                  <a:schemeClr val="accent2"/>
                </a:solidFill>
                <a:prstDash val="dash"/>
                <a:headEnd type="none"/>
                <a:tailEnd type="arrow"/>
              </a:ln>
            </p:spPr>
            <p:style>
              <a:lnRef idx="1">
                <a:schemeClr val="dk1"/>
              </a:lnRef>
              <a:fillRef idx="0">
                <a:schemeClr val="dk1"/>
              </a:fillRef>
              <a:effectRef idx="0">
                <a:schemeClr val="dk1"/>
              </a:effectRef>
              <a:fontRef idx="minor">
                <a:schemeClr val="tx1"/>
              </a:fontRef>
            </p:style>
          </p:cxnSp>
          <p:cxnSp>
            <p:nvCxnSpPr>
              <p:cNvPr id="169" name="Straight Connector 168"/>
              <p:cNvCxnSpPr/>
              <p:nvPr/>
            </p:nvCxnSpPr>
            <p:spPr>
              <a:xfrm>
                <a:off x="8268529" y="3105525"/>
                <a:ext cx="763483" cy="8345"/>
              </a:xfrm>
              <a:prstGeom prst="line">
                <a:avLst/>
              </a:prstGeom>
              <a:ln>
                <a:solidFill>
                  <a:schemeClr val="accent2"/>
                </a:solidFill>
                <a:prstDash val="dash"/>
                <a:headEnd type="none"/>
                <a:tailEnd type="arrow"/>
              </a:ln>
            </p:spPr>
            <p:style>
              <a:lnRef idx="1">
                <a:schemeClr val="dk1"/>
              </a:lnRef>
              <a:fillRef idx="0">
                <a:schemeClr val="dk1"/>
              </a:fillRef>
              <a:effectRef idx="0">
                <a:schemeClr val="dk1"/>
              </a:effectRef>
              <a:fontRef idx="minor">
                <a:schemeClr val="tx1"/>
              </a:fontRef>
            </p:style>
          </p:cxnSp>
          <p:cxnSp>
            <p:nvCxnSpPr>
              <p:cNvPr id="170" name="Straight Connector 169"/>
              <p:cNvCxnSpPr/>
              <p:nvPr/>
            </p:nvCxnSpPr>
            <p:spPr>
              <a:xfrm>
                <a:off x="8268529" y="3895680"/>
                <a:ext cx="763483" cy="8345"/>
              </a:xfrm>
              <a:prstGeom prst="line">
                <a:avLst/>
              </a:prstGeom>
              <a:ln>
                <a:solidFill>
                  <a:schemeClr val="accent2"/>
                </a:solidFill>
                <a:prstDash val="dash"/>
                <a:headEnd type="none"/>
                <a:tailEnd type="arrow"/>
              </a:ln>
            </p:spPr>
            <p:style>
              <a:lnRef idx="1">
                <a:schemeClr val="dk1"/>
              </a:lnRef>
              <a:fillRef idx="0">
                <a:schemeClr val="dk1"/>
              </a:fillRef>
              <a:effectRef idx="0">
                <a:schemeClr val="dk1"/>
              </a:effectRef>
              <a:fontRef idx="minor">
                <a:schemeClr val="tx1"/>
              </a:fontRef>
            </p:style>
          </p:cxnSp>
          <p:sp>
            <p:nvSpPr>
              <p:cNvPr id="171" name="TextBox 170"/>
              <p:cNvSpPr txBox="1"/>
              <p:nvPr/>
            </p:nvSpPr>
            <p:spPr>
              <a:xfrm>
                <a:off x="7444517" y="3369994"/>
                <a:ext cx="607859" cy="261610"/>
              </a:xfrm>
              <a:prstGeom prst="rect">
                <a:avLst/>
              </a:prstGeom>
              <a:noFill/>
            </p:spPr>
            <p:txBody>
              <a:bodyPr wrap="none" rtlCol="0">
                <a:spAutoFit/>
              </a:bodyPr>
              <a:lstStyle/>
              <a:p>
                <a:pPr algn="ctr"/>
                <a:r>
                  <a:rPr lang="en-US" sz="1100" b="1" dirty="0" smtClean="0">
                    <a:solidFill>
                      <a:schemeClr val="accent2"/>
                    </a:solidFill>
                  </a:rPr>
                  <a:t>&lt;</a:t>
                </a:r>
                <a:r>
                  <a:rPr lang="en-US" sz="1100" b="1" dirty="0" err="1" smtClean="0">
                    <a:solidFill>
                      <a:schemeClr val="accent2"/>
                    </a:solidFill>
                  </a:rPr>
                  <a:t>s,p,o</a:t>
                </a:r>
                <a:r>
                  <a:rPr lang="en-US" sz="1100" b="1" dirty="0" smtClean="0">
                    <a:solidFill>
                      <a:schemeClr val="accent2"/>
                    </a:solidFill>
                  </a:rPr>
                  <a:t>&gt;</a:t>
                </a:r>
                <a:endParaRPr lang="en-US" sz="1100" b="1" dirty="0">
                  <a:solidFill>
                    <a:schemeClr val="accent2"/>
                  </a:solidFill>
                </a:endParaRPr>
              </a:p>
            </p:txBody>
          </p:sp>
        </p:grpSp>
      </p:grpSp>
      <p:grpSp>
        <p:nvGrpSpPr>
          <p:cNvPr id="178" name="Group 177"/>
          <p:cNvGrpSpPr/>
          <p:nvPr/>
        </p:nvGrpSpPr>
        <p:grpSpPr>
          <a:xfrm>
            <a:off x="7032205" y="3487027"/>
            <a:ext cx="1443705" cy="2040208"/>
            <a:chOff x="10529288" y="2036641"/>
            <a:chExt cx="1761975" cy="2361338"/>
          </a:xfrm>
        </p:grpSpPr>
        <p:sp>
          <p:nvSpPr>
            <p:cNvPr id="179" name="Right Brace 178"/>
            <p:cNvSpPr/>
            <p:nvPr/>
          </p:nvSpPr>
          <p:spPr>
            <a:xfrm>
              <a:off x="10529288" y="2413736"/>
              <a:ext cx="522307" cy="1481944"/>
            </a:xfrm>
            <a:prstGeom prst="rightBrace">
              <a:avLst/>
            </a:prstGeom>
            <a:ln>
              <a:solidFill>
                <a:schemeClr val="tx1"/>
              </a:solidFill>
              <a:headEnd type="none"/>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80" name="Curved Connector 179"/>
            <p:cNvCxnSpPr/>
            <p:nvPr/>
          </p:nvCxnSpPr>
          <p:spPr>
            <a:xfrm rot="10800000" flipH="1">
              <a:off x="11051595" y="2372130"/>
              <a:ext cx="369734" cy="782578"/>
            </a:xfrm>
            <a:prstGeom prst="curvedConnector4">
              <a:avLst>
                <a:gd name="adj1" fmla="val 629"/>
                <a:gd name="adj2" fmla="val 97342"/>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81" name="Curved Connector 180"/>
            <p:cNvCxnSpPr/>
            <p:nvPr/>
          </p:nvCxnSpPr>
          <p:spPr>
            <a:xfrm rot="10800000" flipH="1" flipV="1">
              <a:off x="11051594" y="3154707"/>
              <a:ext cx="363315" cy="476897"/>
            </a:xfrm>
            <a:prstGeom prst="curvedConnector5">
              <a:avLst>
                <a:gd name="adj1" fmla="val 640"/>
                <a:gd name="adj2" fmla="val 95262"/>
                <a:gd name="adj3" fmla="val 34996"/>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nvGrpSpPr>
            <p:cNvPr id="182" name="Group 181"/>
            <p:cNvGrpSpPr/>
            <p:nvPr/>
          </p:nvGrpSpPr>
          <p:grpSpPr>
            <a:xfrm>
              <a:off x="11100137" y="2036641"/>
              <a:ext cx="1191126" cy="932584"/>
              <a:chOff x="11100137" y="2036641"/>
              <a:chExt cx="1191126" cy="932584"/>
            </a:xfrm>
          </p:grpSpPr>
          <p:grpSp>
            <p:nvGrpSpPr>
              <p:cNvPr id="188" name="Group 187"/>
              <p:cNvGrpSpPr/>
              <p:nvPr/>
            </p:nvGrpSpPr>
            <p:grpSpPr>
              <a:xfrm>
                <a:off x="11100137" y="2036641"/>
                <a:ext cx="1191126" cy="932584"/>
                <a:chOff x="1604158" y="1045661"/>
                <a:chExt cx="1191126" cy="932584"/>
              </a:xfrm>
            </p:grpSpPr>
            <p:sp>
              <p:nvSpPr>
                <p:cNvPr id="190" name="Folded Corner 189"/>
                <p:cNvSpPr/>
                <p:nvPr/>
              </p:nvSpPr>
              <p:spPr>
                <a:xfrm rot="16200000">
                  <a:off x="1817286" y="1147306"/>
                  <a:ext cx="670974" cy="467684"/>
                </a:xfrm>
                <a:prstGeom prst="foldedCorner">
                  <a:avLst>
                    <a:gd name="adj" fmla="val 39923"/>
                  </a:avLst>
                </a:prstGeom>
                <a:ln w="12700" cmpd="sng"/>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1" name="TextBox 190"/>
                <p:cNvSpPr txBox="1"/>
                <p:nvPr/>
              </p:nvSpPr>
              <p:spPr>
                <a:xfrm>
                  <a:off x="1604158" y="1716635"/>
                  <a:ext cx="1191126" cy="261610"/>
                </a:xfrm>
                <a:prstGeom prst="rect">
                  <a:avLst/>
                </a:prstGeom>
                <a:noFill/>
              </p:spPr>
              <p:txBody>
                <a:bodyPr wrap="none" rtlCol="0">
                  <a:spAutoFit/>
                </a:bodyPr>
                <a:lstStyle/>
                <a:p>
                  <a:pPr algn="ctr"/>
                  <a:r>
                    <a:rPr lang="en-US" sz="1100" dirty="0" smtClean="0"/>
                    <a:t>Quality Metadata</a:t>
                  </a:r>
                  <a:endParaRPr lang="en-US" sz="1100" dirty="0"/>
                </a:p>
              </p:txBody>
            </p:sp>
          </p:grpSp>
          <p:pic>
            <p:nvPicPr>
              <p:cNvPr id="189" name="Picture 188"/>
              <p:cNvPicPr>
                <a:picLocks noChangeAspect="1"/>
              </p:cNvPicPr>
              <p:nvPr/>
            </p:nvPicPr>
            <p:blipFill>
              <a:blip r:embed="rId3"/>
              <a:stretch>
                <a:fillRect/>
              </a:stretch>
            </p:blipFill>
            <p:spPr>
              <a:xfrm>
                <a:off x="11457904" y="2256047"/>
                <a:ext cx="340806" cy="375447"/>
              </a:xfrm>
              <a:prstGeom prst="rect">
                <a:avLst/>
              </a:prstGeom>
            </p:spPr>
          </p:pic>
        </p:grpSp>
        <p:grpSp>
          <p:nvGrpSpPr>
            <p:cNvPr id="183" name="Group 182"/>
            <p:cNvGrpSpPr/>
            <p:nvPr/>
          </p:nvGrpSpPr>
          <p:grpSpPr>
            <a:xfrm>
              <a:off x="11138297" y="3296118"/>
              <a:ext cx="1114808" cy="1101861"/>
              <a:chOff x="11138297" y="3296118"/>
              <a:chExt cx="1114808" cy="1101861"/>
            </a:xfrm>
          </p:grpSpPr>
          <p:grpSp>
            <p:nvGrpSpPr>
              <p:cNvPr id="184" name="Group 183"/>
              <p:cNvGrpSpPr/>
              <p:nvPr/>
            </p:nvGrpSpPr>
            <p:grpSpPr>
              <a:xfrm>
                <a:off x="11138297" y="3296118"/>
                <a:ext cx="1114808" cy="1101861"/>
                <a:chOff x="1642318" y="1045661"/>
                <a:chExt cx="1114808" cy="1101861"/>
              </a:xfrm>
            </p:grpSpPr>
            <p:sp>
              <p:nvSpPr>
                <p:cNvPr id="186" name="Folded Corner 185"/>
                <p:cNvSpPr/>
                <p:nvPr/>
              </p:nvSpPr>
              <p:spPr>
                <a:xfrm rot="16200000">
                  <a:off x="1817286" y="1147306"/>
                  <a:ext cx="670974" cy="467684"/>
                </a:xfrm>
                <a:prstGeom prst="foldedCorner">
                  <a:avLst>
                    <a:gd name="adj" fmla="val 39923"/>
                  </a:avLst>
                </a:prstGeom>
                <a:ln w="12700" cmpd="sng"/>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7" name="TextBox 186"/>
                <p:cNvSpPr txBox="1"/>
                <p:nvPr/>
              </p:nvSpPr>
              <p:spPr>
                <a:xfrm>
                  <a:off x="1642318" y="1716635"/>
                  <a:ext cx="1114808" cy="430887"/>
                </a:xfrm>
                <a:prstGeom prst="rect">
                  <a:avLst/>
                </a:prstGeom>
                <a:noFill/>
              </p:spPr>
              <p:txBody>
                <a:bodyPr wrap="none" rtlCol="0">
                  <a:spAutoFit/>
                </a:bodyPr>
                <a:lstStyle/>
                <a:p>
                  <a:pPr algn="ctr"/>
                  <a:r>
                    <a:rPr lang="en-US" sz="1100" dirty="0" smtClean="0"/>
                    <a:t>Quality Problem</a:t>
                  </a:r>
                  <a:br>
                    <a:rPr lang="en-US" sz="1100" dirty="0" smtClean="0"/>
                  </a:br>
                  <a:r>
                    <a:rPr lang="en-US" sz="1100" dirty="0" smtClean="0"/>
                    <a:t>Report</a:t>
                  </a:r>
                  <a:endParaRPr lang="en-US" sz="1100" dirty="0"/>
                </a:p>
              </p:txBody>
            </p:sp>
          </p:grpSp>
          <p:pic>
            <p:nvPicPr>
              <p:cNvPr id="185" name="Picture 184"/>
              <p:cNvPicPr>
                <a:picLocks noChangeAspect="1"/>
              </p:cNvPicPr>
              <p:nvPr/>
            </p:nvPicPr>
            <p:blipFill>
              <a:blip r:embed="rId3"/>
              <a:stretch>
                <a:fillRect/>
              </a:stretch>
            </p:blipFill>
            <p:spPr>
              <a:xfrm>
                <a:off x="11457904" y="3515524"/>
                <a:ext cx="340806" cy="375447"/>
              </a:xfrm>
              <a:prstGeom prst="rect">
                <a:avLst/>
              </a:prstGeom>
            </p:spPr>
          </p:pic>
        </p:grpSp>
      </p:grpSp>
      <p:sp>
        <p:nvSpPr>
          <p:cNvPr id="193" name="Rectangle 4"/>
          <p:cNvSpPr/>
          <p:nvPr/>
        </p:nvSpPr>
        <p:spPr>
          <a:xfrm>
            <a:off x="1484786" y="3277451"/>
            <a:ext cx="5722115" cy="2171129"/>
          </a:xfrm>
          <a:custGeom>
            <a:avLst/>
            <a:gdLst/>
            <a:ahLst/>
            <a:cxnLst/>
            <a:rect l="l" t="t" r="r" b="b"/>
            <a:pathLst>
              <a:path w="6663765" h="2779059">
                <a:moveTo>
                  <a:pt x="0" y="0"/>
                </a:moveTo>
                <a:lnTo>
                  <a:pt x="4781177" y="0"/>
                </a:lnTo>
                <a:lnTo>
                  <a:pt x="4781177" y="2989"/>
                </a:lnTo>
                <a:lnTo>
                  <a:pt x="6663765" y="2989"/>
                </a:lnTo>
                <a:lnTo>
                  <a:pt x="6663765" y="2779059"/>
                </a:lnTo>
                <a:lnTo>
                  <a:pt x="4751294" y="2779059"/>
                </a:lnTo>
                <a:lnTo>
                  <a:pt x="4751294" y="1494118"/>
                </a:lnTo>
                <a:lnTo>
                  <a:pt x="0" y="1494118"/>
                </a:lnTo>
                <a:close/>
              </a:path>
            </a:pathLst>
          </a:custGeom>
          <a:noFill/>
          <a:ln w="38100" cmpd="sng">
            <a:solidFill>
              <a:srgbClr val="00937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94" name="Rectangle 66"/>
          <p:cNvSpPr/>
          <p:nvPr/>
        </p:nvSpPr>
        <p:spPr>
          <a:xfrm>
            <a:off x="1478366" y="3390170"/>
            <a:ext cx="5728535" cy="2212722"/>
          </a:xfrm>
          <a:custGeom>
            <a:avLst/>
            <a:gdLst/>
            <a:ahLst/>
            <a:cxnLst/>
            <a:rect l="l" t="t" r="r" b="b"/>
            <a:pathLst>
              <a:path w="6711577" h="2587811">
                <a:moveTo>
                  <a:pt x="3989294" y="0"/>
                </a:moveTo>
                <a:lnTo>
                  <a:pt x="6711577" y="0"/>
                </a:lnTo>
                <a:lnTo>
                  <a:pt x="6711577" y="2587811"/>
                </a:lnTo>
                <a:lnTo>
                  <a:pt x="3989294" y="2587811"/>
                </a:lnTo>
                <a:lnTo>
                  <a:pt x="3989294" y="2584823"/>
                </a:lnTo>
                <a:lnTo>
                  <a:pt x="0" y="2584823"/>
                </a:lnTo>
                <a:lnTo>
                  <a:pt x="0" y="1255058"/>
                </a:lnTo>
                <a:lnTo>
                  <a:pt x="3989294" y="1255058"/>
                </a:lnTo>
                <a:close/>
              </a:path>
            </a:pathLst>
          </a:custGeom>
          <a:noFill/>
          <a:ln w="38100" cmpd="sng">
            <a:solidFill>
              <a:srgbClr val="00937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95" name="Rectangle 194"/>
          <p:cNvSpPr/>
          <p:nvPr/>
        </p:nvSpPr>
        <p:spPr>
          <a:xfrm>
            <a:off x="7395839" y="3271993"/>
            <a:ext cx="1073730" cy="2425834"/>
          </a:xfrm>
          <a:prstGeom prst="rect">
            <a:avLst/>
          </a:prstGeom>
          <a:noFill/>
          <a:ln w="38100" cmpd="sng">
            <a:solidFill>
              <a:srgbClr val="00937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96" name="Rectangle 195"/>
          <p:cNvSpPr/>
          <p:nvPr/>
        </p:nvSpPr>
        <p:spPr>
          <a:xfrm>
            <a:off x="981194" y="3114738"/>
            <a:ext cx="7829405" cy="2836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1" name="Group 120"/>
          <p:cNvGrpSpPr/>
          <p:nvPr/>
        </p:nvGrpSpPr>
        <p:grpSpPr>
          <a:xfrm>
            <a:off x="3042809" y="1421276"/>
            <a:ext cx="6148756" cy="4135391"/>
            <a:chOff x="3951610" y="887406"/>
            <a:chExt cx="7483471" cy="5033063"/>
          </a:xfrm>
        </p:grpSpPr>
        <p:pic>
          <p:nvPicPr>
            <p:cNvPr id="123" name="Picture 122"/>
            <p:cNvPicPr>
              <a:picLocks noChangeAspect="1"/>
            </p:cNvPicPr>
            <p:nvPr/>
          </p:nvPicPr>
          <p:blipFill rotWithShape="1">
            <a:blip r:embed="rId5"/>
            <a:srcRect l="4680" t="53281" r="64445" b="22111"/>
            <a:stretch/>
          </p:blipFill>
          <p:spPr>
            <a:xfrm>
              <a:off x="3951610" y="887406"/>
              <a:ext cx="3241748" cy="2310524"/>
            </a:xfrm>
            <a:prstGeom prst="rect">
              <a:avLst/>
            </a:prstGeom>
          </p:spPr>
        </p:pic>
        <p:pic>
          <p:nvPicPr>
            <p:cNvPr id="124" name="Picture 123"/>
            <p:cNvPicPr>
              <a:picLocks noChangeAspect="1"/>
            </p:cNvPicPr>
            <p:nvPr/>
          </p:nvPicPr>
          <p:blipFill rotWithShape="1">
            <a:blip r:embed="rId5"/>
            <a:srcRect l="4680" t="34397" r="64445" b="46860"/>
            <a:stretch/>
          </p:blipFill>
          <p:spPr>
            <a:xfrm>
              <a:off x="5984240" y="2497233"/>
              <a:ext cx="3241748" cy="1759807"/>
            </a:xfrm>
            <a:prstGeom prst="rect">
              <a:avLst/>
            </a:prstGeom>
          </p:spPr>
        </p:pic>
        <p:pic>
          <p:nvPicPr>
            <p:cNvPr id="125" name="Picture 124"/>
            <p:cNvPicPr>
              <a:picLocks noChangeAspect="1"/>
            </p:cNvPicPr>
            <p:nvPr/>
          </p:nvPicPr>
          <p:blipFill rotWithShape="1">
            <a:blip r:embed="rId5"/>
            <a:srcRect l="4680" t="10581" r="64445" b="65180"/>
            <a:stretch/>
          </p:blipFill>
          <p:spPr>
            <a:xfrm>
              <a:off x="8193333" y="3644629"/>
              <a:ext cx="3241748" cy="2275840"/>
            </a:xfrm>
            <a:prstGeom prst="rect">
              <a:avLst/>
            </a:prstGeom>
          </p:spPr>
        </p:pic>
      </p:grpSp>
      <p:sp>
        <p:nvSpPr>
          <p:cNvPr id="198" name="Rectangle 197"/>
          <p:cNvSpPr/>
          <p:nvPr/>
        </p:nvSpPr>
        <p:spPr>
          <a:xfrm>
            <a:off x="807340" y="863167"/>
            <a:ext cx="7529320" cy="523220"/>
          </a:xfrm>
          <a:prstGeom prst="rect">
            <a:avLst/>
          </a:prstGeom>
          <a:solidFill>
            <a:schemeClr val="accent6">
              <a:lumMod val="40000"/>
              <a:lumOff val="60000"/>
            </a:schemeClr>
          </a:solidFill>
        </p:spPr>
        <p:txBody>
          <a:bodyPr wrap="square">
            <a:spAutoFit/>
          </a:bodyPr>
          <a:lstStyle/>
          <a:p>
            <a:r>
              <a:rPr lang="en-US" sz="1400" dirty="0"/>
              <a:t>J. Debattista, S. Auer, C. Lange. </a:t>
            </a:r>
            <a:r>
              <a:rPr lang="en-US" sz="1400" i="1" dirty="0" err="1"/>
              <a:t>Luzzu</a:t>
            </a:r>
            <a:r>
              <a:rPr lang="en-US" sz="1400" i="1" dirty="0"/>
              <a:t> - A Methodology and Framework for Linked Data Quality Assessment. </a:t>
            </a:r>
            <a:r>
              <a:rPr lang="en-US" sz="1400" dirty="0"/>
              <a:t>In ACM Journal of Data Information Quality. V</a:t>
            </a:r>
            <a:r>
              <a:rPr lang="en-GB" sz="1400" dirty="0"/>
              <a:t>8 I1, November 2016</a:t>
            </a:r>
          </a:p>
        </p:txBody>
      </p:sp>
      <p:pic>
        <p:nvPicPr>
          <p:cNvPr id="199" name="Picture 1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870" y="5966028"/>
            <a:ext cx="778939" cy="647493"/>
          </a:xfrm>
          <a:prstGeom prst="rect">
            <a:avLst/>
          </a:prstGeom>
        </p:spPr>
      </p:pic>
      <p:sp>
        <p:nvSpPr>
          <p:cNvPr id="200" name="TextBox 199"/>
          <p:cNvSpPr txBox="1"/>
          <p:nvPr/>
        </p:nvSpPr>
        <p:spPr>
          <a:xfrm>
            <a:off x="1112101" y="6086186"/>
            <a:ext cx="3939925" cy="369332"/>
          </a:xfrm>
          <a:prstGeom prst="rect">
            <a:avLst/>
          </a:prstGeom>
          <a:noFill/>
        </p:spPr>
        <p:txBody>
          <a:bodyPr wrap="none" rtlCol="0">
            <a:spAutoFit/>
          </a:bodyPr>
          <a:lstStyle/>
          <a:p>
            <a:r>
              <a:rPr lang="en-US" dirty="0" smtClean="0"/>
              <a:t>http://</a:t>
            </a:r>
            <a:r>
              <a:rPr lang="en-US" dirty="0" err="1" smtClean="0"/>
              <a:t>www.github.com</a:t>
            </a:r>
            <a:r>
              <a:rPr lang="en-US" dirty="0" smtClean="0"/>
              <a:t>/</a:t>
            </a:r>
            <a:r>
              <a:rPr lang="en-US" dirty="0" err="1" smtClean="0"/>
              <a:t>eis-bonn</a:t>
            </a:r>
            <a:r>
              <a:rPr lang="en-US" dirty="0" smtClean="0"/>
              <a:t>/</a:t>
            </a:r>
            <a:r>
              <a:rPr lang="en-US" dirty="0" err="1" smtClean="0"/>
              <a:t>Luzzu</a:t>
            </a:r>
            <a:endParaRPr lang="en-US" dirty="0"/>
          </a:p>
        </p:txBody>
      </p:sp>
    </p:spTree>
    <p:extLst>
      <p:ext uri="{BB962C8B-B14F-4D97-AF65-F5344CB8AC3E}">
        <p14:creationId xmlns:p14="http://schemas.microsoft.com/office/powerpoint/2010/main" val="104013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
                                            <p:txEl>
                                              <p:pRg st="2" end="2"/>
                                            </p:txEl>
                                          </p:spTgt>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9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1">
                                            <p:txEl>
                                              <p:pRg st="3" end="3"/>
                                            </p:txEl>
                                          </p:spTgt>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9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7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1">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3" grpId="1" animBg="1"/>
      <p:bldP spid="194" grpId="0" animBg="1"/>
      <p:bldP spid="194" grpId="1" animBg="1"/>
      <p:bldP spid="195" grpId="0" animBg="1"/>
      <p:bldP spid="19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Luzzu</a:t>
            </a:r>
            <a:r>
              <a:rPr lang="en-US" dirty="0" smtClean="0"/>
              <a:t> Quality Metric Language</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Domain Specific Language for quality metrics</a:t>
            </a:r>
          </a:p>
          <a:p>
            <a:pPr marL="342900" indent="-342900">
              <a:buFont typeface="Arial" charset="0"/>
              <a:buChar char="•"/>
            </a:pPr>
            <a:endParaRPr lang="en-US" dirty="0" smtClean="0"/>
          </a:p>
          <a:p>
            <a:pPr marL="342900" indent="-342900">
              <a:buFont typeface="Arial" charset="0"/>
              <a:buChar char="•"/>
            </a:pPr>
            <a:r>
              <a:rPr lang="en-US" dirty="0" smtClean="0"/>
              <a:t>Declarative style of definition</a:t>
            </a:r>
          </a:p>
          <a:p>
            <a:pPr marL="342900" indent="-342900">
              <a:buFont typeface="Arial" charset="0"/>
              <a:buChar char="•"/>
            </a:pPr>
            <a:endParaRPr lang="en-US" dirty="0" smtClean="0"/>
          </a:p>
          <a:p>
            <a:pPr marL="342900" indent="-342900">
              <a:buFont typeface="Arial" charset="0"/>
              <a:buChar char="•"/>
            </a:pPr>
            <a:r>
              <a:rPr lang="en-US" dirty="0" smtClean="0"/>
              <a:t>Aim: Simplify quality definition</a:t>
            </a:r>
            <a:endParaRPr lang="en-US" dirty="0"/>
          </a:p>
        </p:txBody>
      </p:sp>
      <p:grpSp>
        <p:nvGrpSpPr>
          <p:cNvPr id="7" name="Group 6"/>
          <p:cNvGrpSpPr/>
          <p:nvPr/>
        </p:nvGrpSpPr>
        <p:grpSpPr>
          <a:xfrm>
            <a:off x="331068" y="3715189"/>
            <a:ext cx="8481864" cy="2191143"/>
            <a:chOff x="457190" y="3596193"/>
            <a:chExt cx="8481864" cy="2191143"/>
          </a:xfrm>
        </p:grpSpPr>
        <p:sp>
          <p:nvSpPr>
            <p:cNvPr id="4" name="TextBox 3"/>
            <p:cNvSpPr txBox="1"/>
            <p:nvPr/>
          </p:nvSpPr>
          <p:spPr>
            <a:xfrm>
              <a:off x="469106" y="3596193"/>
              <a:ext cx="8469948" cy="2062103"/>
            </a:xfrm>
            <a:prstGeom prst="rect">
              <a:avLst/>
            </a:prstGeom>
            <a:noFill/>
          </p:spPr>
          <p:txBody>
            <a:bodyPr wrap="square" rtlCol="0">
              <a:spAutoFit/>
            </a:bodyPr>
            <a:lstStyle/>
            <a:p>
              <a:r>
                <a:rPr lang="en-US" sz="1400" b="1" dirty="0" err="1">
                  <a:solidFill>
                    <a:srgbClr val="FF0000"/>
                  </a:solidFill>
                  <a:latin typeface="Courier New"/>
                  <a:cs typeface="Courier New"/>
                </a:rPr>
                <a:t>def</a:t>
              </a:r>
              <a:r>
                <a:rPr lang="en-US" sz="1400" dirty="0">
                  <a:latin typeface="Courier New"/>
                  <a:cs typeface="Courier New"/>
                </a:rPr>
                <a:t>{</a:t>
              </a:r>
              <a:r>
                <a:rPr lang="en-US" sz="1400" dirty="0" err="1" smtClean="0">
                  <a:latin typeface="Courier New"/>
                  <a:cs typeface="Courier New"/>
                </a:rPr>
                <a:t>NoBlankNodeMetric</a:t>
              </a:r>
              <a:r>
                <a:rPr lang="en-US" sz="1400" dirty="0" smtClean="0">
                  <a:latin typeface="Courier New"/>
                  <a:cs typeface="Courier New"/>
                </a:rPr>
                <a:t>}</a:t>
              </a:r>
              <a:r>
                <a:rPr lang="en-US" sz="1400" dirty="0">
                  <a:latin typeface="Courier New"/>
                  <a:cs typeface="Courier New"/>
                </a:rPr>
                <a:t>:</a:t>
              </a:r>
              <a:br>
                <a:rPr lang="en-US" sz="1400" dirty="0">
                  <a:latin typeface="Courier New"/>
                  <a:cs typeface="Courier New"/>
                </a:rPr>
              </a:br>
              <a:r>
                <a:rPr lang="en-US" sz="1400" dirty="0">
                  <a:latin typeface="Courier New"/>
                  <a:cs typeface="Courier New"/>
                </a:rPr>
                <a:t> </a:t>
              </a:r>
              <a:r>
                <a:rPr lang="en-US" sz="1400" dirty="0" smtClean="0">
                  <a:latin typeface="Courier New"/>
                  <a:cs typeface="Courier New"/>
                </a:rPr>
                <a:t> </a:t>
              </a:r>
              <a:r>
                <a:rPr lang="en-US" sz="1400" b="1" dirty="0" smtClean="0">
                  <a:solidFill>
                    <a:srgbClr val="FF0000"/>
                  </a:solidFill>
                  <a:latin typeface="Courier New"/>
                  <a:cs typeface="Courier New"/>
                </a:rPr>
                <a:t>metric</a:t>
              </a:r>
              <a:r>
                <a:rPr lang="en-US" sz="1400" dirty="0">
                  <a:latin typeface="Courier New"/>
                  <a:cs typeface="Courier New"/>
                </a:rPr>
                <a:t>{&lt;http :// </a:t>
              </a:r>
              <a:r>
                <a:rPr lang="en-US" sz="1400" dirty="0" err="1">
                  <a:latin typeface="Courier New"/>
                  <a:cs typeface="Courier New"/>
                </a:rPr>
                <a:t>purl.org</a:t>
              </a:r>
              <a:r>
                <a:rPr lang="en-US" sz="1400" dirty="0">
                  <a:latin typeface="Courier New"/>
                  <a:cs typeface="Courier New"/>
                </a:rPr>
                <a:t>/</a:t>
              </a:r>
              <a:r>
                <a:rPr lang="en-US" sz="1400" dirty="0" err="1">
                  <a:latin typeface="Courier New"/>
                  <a:cs typeface="Courier New"/>
                </a:rPr>
                <a:t>eis</a:t>
              </a:r>
              <a:r>
                <a:rPr lang="en-US" sz="1400" dirty="0">
                  <a:latin typeface="Courier New"/>
                  <a:cs typeface="Courier New"/>
                </a:rPr>
                <a:t>/vocab</a:t>
              </a:r>
              <a:r>
                <a:rPr lang="en-US" sz="1400" dirty="0" smtClean="0">
                  <a:latin typeface="Courier New"/>
                  <a:cs typeface="Courier New"/>
                </a:rPr>
                <a:t>/</a:t>
              </a:r>
              <a:r>
                <a:rPr lang="en-US" sz="1400" dirty="0" err="1" smtClean="0">
                  <a:latin typeface="Courier New"/>
                  <a:cs typeface="Courier New"/>
                </a:rPr>
                <a:t>dqm</a:t>
              </a:r>
              <a:r>
                <a:rPr lang="en-US" sz="1400" dirty="0" err="1">
                  <a:latin typeface="Courier New"/>
                  <a:cs typeface="Courier New"/>
                </a:rPr>
                <a:t>#NoBlankNodeMetric</a:t>
              </a:r>
              <a:r>
                <a:rPr lang="en-US" sz="1400" dirty="0">
                  <a:latin typeface="Courier New"/>
                  <a:cs typeface="Courier New"/>
                </a:rPr>
                <a:t>&gt;};</a:t>
              </a:r>
              <a:br>
                <a:rPr lang="en-US" sz="1400" dirty="0">
                  <a:latin typeface="Courier New"/>
                  <a:cs typeface="Courier New"/>
                </a:rPr>
              </a:br>
              <a:r>
                <a:rPr lang="en-US" sz="1400" dirty="0" smtClean="0">
                  <a:latin typeface="Courier New"/>
                  <a:cs typeface="Courier New"/>
                </a:rPr>
                <a:t>  </a:t>
              </a:r>
              <a:r>
                <a:rPr lang="en-US" sz="1400" b="1" dirty="0" smtClean="0">
                  <a:solidFill>
                    <a:srgbClr val="FF0000"/>
                  </a:solidFill>
                  <a:latin typeface="Courier New"/>
                  <a:cs typeface="Courier New"/>
                </a:rPr>
                <a:t>label</a:t>
              </a:r>
              <a:r>
                <a:rPr lang="en-US" sz="1400" dirty="0" smtClean="0">
                  <a:latin typeface="Courier New"/>
                  <a:cs typeface="Courier New"/>
                </a:rPr>
                <a:t>{</a:t>
              </a:r>
              <a:r>
                <a:rPr lang="en-US" sz="1400" dirty="0">
                  <a:latin typeface="Courier New"/>
                  <a:cs typeface="Courier New"/>
                </a:rPr>
                <a:t>"Usage of blank </a:t>
              </a:r>
              <a:r>
                <a:rPr lang="en-US" sz="1400" dirty="0" smtClean="0">
                  <a:latin typeface="Courier New"/>
                  <a:cs typeface="Courier New"/>
                </a:rPr>
                <a:t>nodes.</a:t>
              </a:r>
              <a:r>
                <a:rPr lang="en-US" sz="1400" dirty="0">
                  <a:latin typeface="Courier New"/>
                  <a:cs typeface="Courier New"/>
                </a:rPr>
                <a:t>"};</a:t>
              </a:r>
              <a:br>
                <a:rPr lang="en-US" sz="1400" dirty="0">
                  <a:latin typeface="Courier New"/>
                  <a:cs typeface="Courier New"/>
                </a:rPr>
              </a:br>
              <a:r>
                <a:rPr lang="en-US" sz="1400" dirty="0" smtClean="0">
                  <a:latin typeface="Courier New"/>
                  <a:cs typeface="Courier New"/>
                </a:rPr>
                <a:t>  </a:t>
              </a:r>
              <a:r>
                <a:rPr lang="en-US" sz="1400" b="1" dirty="0" smtClean="0">
                  <a:solidFill>
                    <a:srgbClr val="FF0000"/>
                  </a:solidFill>
                  <a:latin typeface="Courier New"/>
                  <a:cs typeface="Courier New"/>
                </a:rPr>
                <a:t>description</a:t>
              </a:r>
              <a:r>
                <a:rPr lang="en-US" sz="1400" dirty="0">
                  <a:latin typeface="Courier New"/>
                  <a:cs typeface="Courier New"/>
                </a:rPr>
                <a:t>{"Calculates the percentage of blank nodes used in a dataset."}; </a:t>
              </a:r>
              <a:endParaRPr lang="en-US" sz="1400" dirty="0" smtClean="0">
                <a:latin typeface="Courier New"/>
                <a:cs typeface="Courier New"/>
              </a:endParaRPr>
            </a:p>
            <a:p>
              <a:r>
                <a:rPr lang="en-US" sz="1400" dirty="0">
                  <a:latin typeface="Courier New"/>
                  <a:cs typeface="Courier New"/>
                </a:rPr>
                <a:t> </a:t>
              </a:r>
              <a:r>
                <a:rPr lang="en-US" sz="1400" dirty="0" smtClean="0">
                  <a:latin typeface="Courier New"/>
                  <a:cs typeface="Courier New"/>
                </a:rPr>
                <a:t> </a:t>
              </a:r>
              <a:r>
                <a:rPr lang="en-US" sz="1400" b="1" dirty="0" smtClean="0">
                  <a:solidFill>
                    <a:srgbClr val="FF0000"/>
                  </a:solidFill>
                  <a:latin typeface="Courier New"/>
                  <a:cs typeface="Courier New"/>
                </a:rPr>
                <a:t>rule</a:t>
              </a:r>
              <a:r>
                <a:rPr lang="en-US" sz="1400" dirty="0">
                  <a:latin typeface="Courier New"/>
                  <a:cs typeface="Courier New"/>
                </a:rPr>
                <a:t>{ </a:t>
              </a:r>
              <a:endParaRPr lang="en-US" sz="1400" dirty="0" smtClean="0">
                <a:latin typeface="Courier New"/>
                <a:cs typeface="Courier New"/>
              </a:endParaRPr>
            </a:p>
            <a:p>
              <a:r>
                <a:rPr lang="en-US" sz="1400" b="1" dirty="0">
                  <a:solidFill>
                    <a:srgbClr val="FF0000"/>
                  </a:solidFill>
                  <a:latin typeface="Courier New"/>
                  <a:cs typeface="Courier New"/>
                </a:rPr>
                <a:t> </a:t>
              </a:r>
              <a:r>
                <a:rPr lang="en-US" sz="1400" b="1" dirty="0" smtClean="0">
                  <a:solidFill>
                    <a:srgbClr val="FF0000"/>
                  </a:solidFill>
                  <a:latin typeface="Courier New"/>
                  <a:cs typeface="Courier New"/>
                </a:rPr>
                <a:t>    </a:t>
              </a:r>
              <a:r>
                <a:rPr lang="en-US" sz="1400" b="1" dirty="0" err="1" smtClean="0">
                  <a:solidFill>
                    <a:srgbClr val="FF0000"/>
                  </a:solidFill>
                  <a:latin typeface="Courier New"/>
                  <a:cs typeface="Courier New"/>
                </a:rPr>
                <a:t>var</a:t>
              </a:r>
              <a:r>
                <a:rPr lang="en-US" sz="1400" dirty="0" err="1" smtClean="0">
                  <a:latin typeface="Courier New"/>
                  <a:cs typeface="Courier New"/>
                </a:rPr>
                <a:t>.x</a:t>
              </a:r>
              <a:r>
                <a:rPr lang="en-US" sz="1400" dirty="0" smtClean="0">
                  <a:latin typeface="Courier New"/>
                  <a:cs typeface="Courier New"/>
                </a:rPr>
                <a:t> </a:t>
              </a:r>
              <a:r>
                <a:rPr lang="en-US" sz="1400" dirty="0">
                  <a:latin typeface="Courier New"/>
                  <a:cs typeface="Courier New"/>
                </a:rPr>
                <a:t>= match{</a:t>
              </a:r>
              <a:r>
                <a:rPr lang="en-US" sz="1400" b="1" dirty="0" err="1">
                  <a:solidFill>
                    <a:srgbClr val="FF0000"/>
                  </a:solidFill>
                  <a:latin typeface="Courier New"/>
                  <a:cs typeface="Courier New"/>
                </a:rPr>
                <a:t>isBlank</a:t>
              </a:r>
              <a:r>
                <a:rPr lang="en-US" sz="1400" dirty="0">
                  <a:latin typeface="Courier New"/>
                  <a:cs typeface="Courier New"/>
                </a:rPr>
                <a:t>(?s)} =&gt; </a:t>
              </a:r>
              <a:r>
                <a:rPr lang="en-US" sz="1400" b="1" dirty="0">
                  <a:solidFill>
                    <a:srgbClr val="FF0000"/>
                  </a:solidFill>
                  <a:latin typeface="Courier New"/>
                  <a:cs typeface="Courier New"/>
                </a:rPr>
                <a:t>action</a:t>
              </a:r>
              <a:r>
                <a:rPr lang="en-US" sz="1400" dirty="0">
                  <a:latin typeface="Courier New"/>
                  <a:cs typeface="Courier New"/>
                </a:rPr>
                <a:t>{</a:t>
              </a:r>
              <a:r>
                <a:rPr lang="en-US" sz="1400" b="1" dirty="0">
                  <a:solidFill>
                    <a:srgbClr val="FF0000"/>
                  </a:solidFill>
                  <a:latin typeface="Courier New"/>
                  <a:cs typeface="Courier New"/>
                </a:rPr>
                <a:t>count</a:t>
              </a:r>
              <a:r>
                <a:rPr lang="en-US" sz="1400" dirty="0">
                  <a:latin typeface="Courier New"/>
                  <a:cs typeface="Courier New"/>
                </a:rPr>
                <a:t>(?s)}; </a:t>
              </a:r>
            </a:p>
            <a:p>
              <a:r>
                <a:rPr lang="en-US" sz="1400" b="1" dirty="0" smtClean="0">
                  <a:solidFill>
                    <a:srgbClr val="FF0000"/>
                  </a:solidFill>
                  <a:latin typeface="Courier New"/>
                  <a:cs typeface="Courier New"/>
                </a:rPr>
                <a:t>     </a:t>
              </a:r>
              <a:r>
                <a:rPr lang="en-US" sz="1400" b="1" dirty="0" err="1" smtClean="0">
                  <a:solidFill>
                    <a:srgbClr val="FF0000"/>
                  </a:solidFill>
                  <a:latin typeface="Courier New"/>
                  <a:cs typeface="Courier New"/>
                </a:rPr>
                <a:t>var</a:t>
              </a:r>
              <a:r>
                <a:rPr lang="en-US" sz="1400" dirty="0" err="1" smtClean="0">
                  <a:latin typeface="Courier New"/>
                  <a:cs typeface="Courier New"/>
                </a:rPr>
                <a:t>.y</a:t>
              </a:r>
              <a:r>
                <a:rPr lang="en-US" sz="1400" dirty="0" smtClean="0">
                  <a:latin typeface="Courier New"/>
                  <a:cs typeface="Courier New"/>
                </a:rPr>
                <a:t> </a:t>
              </a:r>
              <a:r>
                <a:rPr lang="en-US" sz="1400" dirty="0">
                  <a:latin typeface="Courier New"/>
                  <a:cs typeface="Courier New"/>
                </a:rPr>
                <a:t>= match{</a:t>
              </a:r>
              <a:r>
                <a:rPr lang="en-US" sz="1400" b="1" dirty="0" err="1">
                  <a:solidFill>
                    <a:srgbClr val="FF0000"/>
                  </a:solidFill>
                  <a:latin typeface="Courier New"/>
                  <a:cs typeface="Courier New"/>
                </a:rPr>
                <a:t>isBlank</a:t>
              </a:r>
              <a:r>
                <a:rPr lang="en-US" sz="1400" dirty="0">
                  <a:latin typeface="Courier New"/>
                  <a:cs typeface="Courier New"/>
                </a:rPr>
                <a:t>(?o)} =&gt; </a:t>
              </a:r>
              <a:r>
                <a:rPr lang="en-US" sz="1400" b="1" dirty="0">
                  <a:solidFill>
                    <a:srgbClr val="FF0000"/>
                  </a:solidFill>
                  <a:latin typeface="Courier New"/>
                  <a:cs typeface="Courier New"/>
                </a:rPr>
                <a:t>action</a:t>
              </a:r>
              <a:r>
                <a:rPr lang="en-US" sz="1400" dirty="0">
                  <a:latin typeface="Courier New"/>
                  <a:cs typeface="Courier New"/>
                </a:rPr>
                <a:t>{</a:t>
              </a:r>
              <a:r>
                <a:rPr lang="en-US" sz="1400" b="1" dirty="0">
                  <a:solidFill>
                    <a:srgbClr val="FF0000"/>
                  </a:solidFill>
                  <a:latin typeface="Courier New"/>
                  <a:cs typeface="Courier New"/>
                </a:rPr>
                <a:t>count</a:t>
              </a:r>
              <a:r>
                <a:rPr lang="en-US" sz="1400" dirty="0">
                  <a:latin typeface="Courier New"/>
                  <a:cs typeface="Courier New"/>
                </a:rPr>
                <a:t>(?o)}; }; </a:t>
              </a:r>
            </a:p>
            <a:p>
              <a:r>
                <a:rPr lang="en-US" sz="1400" b="1" dirty="0" smtClean="0">
                  <a:solidFill>
                    <a:srgbClr val="FF0000"/>
                  </a:solidFill>
                  <a:latin typeface="Courier New"/>
                  <a:cs typeface="Courier New"/>
                </a:rPr>
                <a:t>  finally</a:t>
              </a:r>
              <a:r>
                <a:rPr lang="en-US" sz="1400" dirty="0">
                  <a:latin typeface="Courier New"/>
                  <a:cs typeface="Courier New"/>
                </a:rPr>
                <a:t>{</a:t>
              </a:r>
              <a:r>
                <a:rPr lang="en-US" sz="1400" b="1" dirty="0">
                  <a:solidFill>
                    <a:srgbClr val="FF0000"/>
                  </a:solidFill>
                  <a:latin typeface="Courier New"/>
                  <a:cs typeface="Courier New"/>
                </a:rPr>
                <a:t>ratio</a:t>
              </a:r>
              <a:r>
                <a:rPr lang="en-US" sz="1400" dirty="0">
                  <a:latin typeface="Courier New"/>
                  <a:cs typeface="Courier New"/>
                </a:rPr>
                <a:t>(</a:t>
              </a:r>
              <a:r>
                <a:rPr lang="en-US" sz="1400" b="1" dirty="0">
                  <a:solidFill>
                    <a:srgbClr val="FF0000"/>
                  </a:solidFill>
                  <a:latin typeface="Courier New"/>
                  <a:cs typeface="Courier New"/>
                </a:rPr>
                <a:t>add</a:t>
              </a:r>
              <a:r>
                <a:rPr lang="en-US" sz="1400" dirty="0">
                  <a:latin typeface="Courier New"/>
                  <a:cs typeface="Courier New"/>
                </a:rPr>
                <a:t>(</a:t>
              </a:r>
              <a:r>
                <a:rPr lang="en-US" sz="1400" b="1" dirty="0" err="1">
                  <a:solidFill>
                    <a:srgbClr val="FF0000"/>
                  </a:solidFill>
                  <a:latin typeface="Courier New"/>
                  <a:cs typeface="Courier New"/>
                </a:rPr>
                <a:t>var</a:t>
              </a:r>
              <a:r>
                <a:rPr lang="en-US" sz="1400" dirty="0" err="1">
                  <a:latin typeface="Courier New"/>
                  <a:cs typeface="Courier New"/>
                </a:rPr>
                <a:t>.x</a:t>
              </a:r>
              <a:r>
                <a:rPr lang="en-US" sz="1400" dirty="0">
                  <a:latin typeface="Courier New"/>
                  <a:cs typeface="Courier New"/>
                </a:rPr>
                <a:t>, </a:t>
              </a:r>
              <a:r>
                <a:rPr lang="en-US" sz="1400" b="1" dirty="0" err="1">
                  <a:solidFill>
                    <a:srgbClr val="FF0000"/>
                  </a:solidFill>
                  <a:latin typeface="Courier New"/>
                  <a:cs typeface="Courier New"/>
                </a:rPr>
                <a:t>var</a:t>
              </a:r>
              <a:r>
                <a:rPr lang="en-US" sz="1400" dirty="0" err="1">
                  <a:latin typeface="Courier New"/>
                  <a:cs typeface="Courier New"/>
                </a:rPr>
                <a:t>.y</a:t>
              </a:r>
              <a:r>
                <a:rPr lang="en-US" sz="1400" dirty="0">
                  <a:latin typeface="Courier New"/>
                  <a:cs typeface="Courier New"/>
                </a:rPr>
                <a:t>),</a:t>
              </a:r>
              <a:r>
                <a:rPr lang="en-US" sz="1400" dirty="0" err="1">
                  <a:latin typeface="Courier New"/>
                  <a:cs typeface="Courier New"/>
                </a:rPr>
                <a:t>totalTriples</a:t>
              </a:r>
              <a:r>
                <a:rPr lang="en-US" sz="1400" dirty="0">
                  <a:latin typeface="Courier New"/>
                  <a:cs typeface="Courier New"/>
                </a:rPr>
                <a:t>)} . </a:t>
              </a:r>
            </a:p>
            <a:p>
              <a:endParaRPr lang="en-GB" sz="1600" dirty="0">
                <a:latin typeface="Courier New"/>
                <a:cs typeface="Courier New"/>
              </a:endParaRPr>
            </a:p>
          </p:txBody>
        </p:sp>
        <p:sp>
          <p:nvSpPr>
            <p:cNvPr id="5" name="Rectangle 4"/>
            <p:cNvSpPr/>
            <p:nvPr/>
          </p:nvSpPr>
          <p:spPr>
            <a:xfrm>
              <a:off x="463546" y="3614603"/>
              <a:ext cx="8354559" cy="2172733"/>
            </a:xfrm>
            <a:prstGeom prst="rect">
              <a:avLst/>
            </a:prstGeom>
            <a:noFill/>
            <a:ln>
              <a:solidFill>
                <a:srgbClr val="ED7D3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Rectangle 5"/>
            <p:cNvSpPr/>
            <p:nvPr/>
          </p:nvSpPr>
          <p:spPr>
            <a:xfrm>
              <a:off x="457190" y="5450017"/>
              <a:ext cx="8354559" cy="327398"/>
            </a:xfrm>
            <a:prstGeom prst="rect">
              <a:avLst/>
            </a:prstGeom>
            <a:solidFill>
              <a:schemeClr val="accent2"/>
            </a:solidFill>
            <a:ln>
              <a:solidFill>
                <a:srgbClr val="ED7D31"/>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b="1" dirty="0" smtClean="0">
                  <a:solidFill>
                    <a:schemeClr val="bg1"/>
                  </a:solidFill>
                </a:rPr>
                <a:t>An LQML Example defining the No Blank Nodes Metric</a:t>
              </a:r>
              <a:endParaRPr lang="en-GB" b="1" dirty="0">
                <a:solidFill>
                  <a:schemeClr val="bg1"/>
                </a:solidFill>
              </a:endParaRPr>
            </a:p>
          </p:txBody>
        </p:sp>
      </p:grpSp>
    </p:spTree>
    <p:extLst>
      <p:ext uri="{BB962C8B-B14F-4D97-AF65-F5344CB8AC3E}">
        <p14:creationId xmlns:p14="http://schemas.microsoft.com/office/powerpoint/2010/main" val="2753627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Luzzu</a:t>
            </a:r>
            <a:r>
              <a:rPr lang="en-US" dirty="0" smtClean="0"/>
              <a:t> Data Processors</a:t>
            </a:r>
            <a:endParaRPr lang="en-US" dirty="0"/>
          </a:p>
        </p:txBody>
      </p:sp>
      <p:sp>
        <p:nvSpPr>
          <p:cNvPr id="3" name="Content Placeholder 2"/>
          <p:cNvSpPr>
            <a:spLocks noGrp="1"/>
          </p:cNvSpPr>
          <p:nvPr>
            <p:ph idx="1"/>
          </p:nvPr>
        </p:nvSpPr>
        <p:spPr>
          <a:xfrm>
            <a:off x="243088" y="1498689"/>
            <a:ext cx="8229600" cy="4361784"/>
          </a:xfrm>
        </p:spPr>
        <p:txBody>
          <a:bodyPr>
            <a:normAutofit fontScale="92500" lnSpcReduction="20000"/>
          </a:bodyPr>
          <a:lstStyle/>
          <a:p>
            <a:pPr marL="342900" indent="-342900">
              <a:buFont typeface="Arial" charset="0"/>
              <a:buChar char="•"/>
            </a:pPr>
            <a:r>
              <a:rPr lang="en-US" dirty="0"/>
              <a:t>Stream Processor</a:t>
            </a:r>
          </a:p>
          <a:p>
            <a:pPr marL="742950" lvl="1" indent="-285750">
              <a:buFont typeface="Arial" charset="0"/>
              <a:buChar char="•"/>
            </a:pPr>
            <a:r>
              <a:rPr lang="en-US" sz="1800" dirty="0" smtClean="0"/>
              <a:t>Triple streaming from data dump on disk</a:t>
            </a:r>
          </a:p>
          <a:p>
            <a:pPr marL="742950" lvl="1" indent="-285750">
              <a:buFont typeface="Arial" charset="0"/>
              <a:buChar char="•"/>
            </a:pPr>
            <a:endParaRPr lang="en-US" sz="1800" dirty="0"/>
          </a:p>
          <a:p>
            <a:pPr marL="342900" indent="-342900">
              <a:buFont typeface="Arial" charset="0"/>
              <a:buChar char="•"/>
            </a:pPr>
            <a:r>
              <a:rPr lang="en-US" dirty="0" smtClean="0"/>
              <a:t>SPARQL Processor (Different than </a:t>
            </a:r>
            <a:r>
              <a:rPr lang="en-US" dirty="0" err="1" smtClean="0"/>
              <a:t>RDFUnit</a:t>
            </a:r>
            <a:r>
              <a:rPr lang="en-US" dirty="0" smtClean="0"/>
              <a:t>!)</a:t>
            </a:r>
            <a:endParaRPr lang="en-US" dirty="0"/>
          </a:p>
          <a:p>
            <a:pPr marL="742950" lvl="1" indent="-285750">
              <a:buFont typeface="Arial" charset="0"/>
              <a:buChar char="•"/>
            </a:pPr>
            <a:r>
              <a:rPr lang="en-US" sz="1800" dirty="0" smtClean="0"/>
              <a:t>Triple streaming </a:t>
            </a:r>
            <a:r>
              <a:rPr lang="en-US" sz="1800" dirty="0"/>
              <a:t>from SPARQL </a:t>
            </a:r>
            <a:r>
              <a:rPr lang="en-US" sz="1800" dirty="0" smtClean="0"/>
              <a:t>endpoint</a:t>
            </a:r>
          </a:p>
          <a:p>
            <a:pPr marL="742950" lvl="1" indent="-285750">
              <a:buFont typeface="Arial" charset="0"/>
              <a:buChar char="•"/>
            </a:pPr>
            <a:r>
              <a:rPr lang="en-US" sz="1800" dirty="0" smtClean="0"/>
              <a:t>Potential problems and super expensive (Order by + Offsets)</a:t>
            </a:r>
          </a:p>
          <a:p>
            <a:pPr marL="742950" lvl="1" indent="-285750">
              <a:buFont typeface="Arial" charset="0"/>
              <a:buChar char="•"/>
            </a:pPr>
            <a:endParaRPr lang="en-US" sz="1800" dirty="0"/>
          </a:p>
          <a:p>
            <a:pPr marL="342900" indent="-342900">
              <a:buFont typeface="Arial" charset="0"/>
              <a:buChar char="•"/>
            </a:pPr>
            <a:r>
              <a:rPr lang="en-US" dirty="0" smtClean="0"/>
              <a:t>SPARK </a:t>
            </a:r>
            <a:r>
              <a:rPr lang="en-US" dirty="0"/>
              <a:t>Processor</a:t>
            </a:r>
          </a:p>
          <a:p>
            <a:pPr marL="742950" lvl="1" indent="-285750">
              <a:buFont typeface="Arial" charset="0"/>
              <a:buChar char="•"/>
            </a:pPr>
            <a:r>
              <a:rPr lang="en-US" sz="1800" dirty="0" smtClean="0"/>
              <a:t>Triple </a:t>
            </a:r>
            <a:r>
              <a:rPr lang="en-US" sz="1800" dirty="0"/>
              <a:t>streaming </a:t>
            </a:r>
            <a:r>
              <a:rPr lang="en-US" sz="1800" dirty="0" smtClean="0"/>
              <a:t>for </a:t>
            </a:r>
            <a:r>
              <a:rPr lang="en-US" sz="1800" dirty="0"/>
              <a:t>resilient distributed </a:t>
            </a:r>
            <a:r>
              <a:rPr lang="en-US" sz="1800" dirty="0" smtClean="0"/>
              <a:t>datasets</a:t>
            </a:r>
          </a:p>
          <a:p>
            <a:pPr marL="342900" indent="-342900">
              <a:buFont typeface="Arial" charset="0"/>
              <a:buChar char="•"/>
            </a:pPr>
            <a:endParaRPr lang="en-US" sz="1800" dirty="0" smtClean="0"/>
          </a:p>
          <a:p>
            <a:pPr marL="342900" indent="-342900">
              <a:buFont typeface="Arial" charset="0"/>
              <a:buChar char="•"/>
            </a:pPr>
            <a:r>
              <a:rPr lang="en-US" dirty="0" smtClean="0"/>
              <a:t>In-Memory Processor</a:t>
            </a:r>
            <a:endParaRPr lang="en-US" dirty="0"/>
          </a:p>
          <a:p>
            <a:pPr marL="742950" lvl="1" indent="-285750">
              <a:buFont typeface="Arial" charset="0"/>
              <a:buChar char="•"/>
            </a:pPr>
            <a:r>
              <a:rPr lang="en-US" sz="1800" dirty="0"/>
              <a:t>Loads data dump in main memory for triple </a:t>
            </a:r>
            <a:r>
              <a:rPr lang="en-US" sz="1800" dirty="0" smtClean="0"/>
              <a:t>streaming</a:t>
            </a:r>
          </a:p>
          <a:p>
            <a:pPr marL="285750" indent="-285750">
              <a:buFont typeface="Arial" charset="0"/>
              <a:buChar char="•"/>
            </a:pPr>
            <a:endParaRPr lang="en-US" sz="1300" dirty="0"/>
          </a:p>
          <a:p>
            <a:pPr marL="342900" indent="-342900">
              <a:buFont typeface="Arial" charset="0"/>
              <a:buChar char="•"/>
            </a:pPr>
            <a:r>
              <a:rPr lang="en-US" dirty="0" smtClean="0"/>
              <a:t>HDT-Processor (Next in pipeline)</a:t>
            </a:r>
            <a:endParaRPr lang="en-US" dirty="0"/>
          </a:p>
          <a:p>
            <a:pPr marL="742950" lvl="1" indent="-285750">
              <a:buFont typeface="Arial" charset="0"/>
              <a:buChar char="•"/>
            </a:pPr>
            <a:r>
              <a:rPr lang="en-US" sz="1800" dirty="0" smtClean="0"/>
              <a:t>Triple streaming from HDT files</a:t>
            </a:r>
            <a:endParaRPr lang="en-US" sz="1300" dirty="0"/>
          </a:p>
          <a:p>
            <a:endParaRPr lang="en-US" dirty="0"/>
          </a:p>
        </p:txBody>
      </p:sp>
    </p:spTree>
    <p:extLst>
      <p:ext uri="{BB962C8B-B14F-4D97-AF65-F5344CB8AC3E}">
        <p14:creationId xmlns:p14="http://schemas.microsoft.com/office/powerpoint/2010/main" val="9083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A definition from a Personal </a:t>
            </a:r>
            <a:r>
              <a:rPr lang="en-US" dirty="0"/>
              <a:t>P</a:t>
            </a:r>
            <a:r>
              <a:rPr lang="en-US" dirty="0" smtClean="0"/>
              <a:t>erspective</a:t>
            </a:r>
            <a:endParaRPr lang="en-US" dirty="0"/>
          </a:p>
        </p:txBody>
      </p:sp>
      <p:pic>
        <p:nvPicPr>
          <p:cNvPr id="4" name="Picture 3"/>
          <p:cNvPicPr>
            <a:picLocks noChangeAspect="1"/>
          </p:cNvPicPr>
          <p:nvPr/>
        </p:nvPicPr>
        <p:blipFill>
          <a:blip r:embed="rId3"/>
          <a:stretch>
            <a:fillRect/>
          </a:stretch>
        </p:blipFill>
        <p:spPr>
          <a:xfrm>
            <a:off x="589006" y="860087"/>
            <a:ext cx="7965989" cy="5137827"/>
          </a:xfrm>
          <a:prstGeom prst="rect">
            <a:avLst/>
          </a:prstGeom>
        </p:spPr>
      </p:pic>
      <p:sp>
        <p:nvSpPr>
          <p:cNvPr id="5" name="TextBox 4"/>
          <p:cNvSpPr txBox="1"/>
          <p:nvPr/>
        </p:nvSpPr>
        <p:spPr>
          <a:xfrm>
            <a:off x="544397" y="6016985"/>
            <a:ext cx="5006499" cy="200055"/>
          </a:xfrm>
          <a:prstGeom prst="rect">
            <a:avLst/>
          </a:prstGeom>
          <a:noFill/>
        </p:spPr>
        <p:txBody>
          <a:bodyPr wrap="none" rtlCol="0">
            <a:spAutoFit/>
          </a:bodyPr>
          <a:lstStyle/>
          <a:p>
            <a:r>
              <a:rPr lang="en-US" sz="700" dirty="0" smtClean="0"/>
              <a:t>Crowd Image by </a:t>
            </a:r>
            <a:r>
              <a:rPr lang="en-US" sz="700" dirty="0"/>
              <a:t>James </a:t>
            </a:r>
            <a:r>
              <a:rPr lang="en-US" sz="700" dirty="0" err="1" smtClean="0"/>
              <a:t>Cridland</a:t>
            </a:r>
            <a:r>
              <a:rPr lang="en-US" sz="700" dirty="0" smtClean="0"/>
              <a:t>, taken from https</a:t>
            </a:r>
            <a:r>
              <a:rPr lang="en-US" sz="700" dirty="0"/>
              <a:t>://</a:t>
            </a:r>
            <a:r>
              <a:rPr lang="en-US" sz="700" dirty="0" err="1"/>
              <a:t>www.flickr.com</a:t>
            </a:r>
            <a:r>
              <a:rPr lang="en-US" sz="700" dirty="0"/>
              <a:t>/photos/</a:t>
            </a:r>
            <a:r>
              <a:rPr lang="en-US" sz="700" dirty="0" err="1"/>
              <a:t>jamescridland</a:t>
            </a:r>
            <a:r>
              <a:rPr lang="en-US" sz="700" dirty="0"/>
              <a:t>/613445810</a:t>
            </a:r>
            <a:r>
              <a:rPr lang="en-US" sz="700" dirty="0" smtClean="0"/>
              <a:t>/. </a:t>
            </a:r>
            <a:r>
              <a:rPr lang="en-US" sz="700" dirty="0"/>
              <a:t>Licensed under CC-BY </a:t>
            </a:r>
            <a:r>
              <a:rPr lang="en-US" sz="700" dirty="0" smtClean="0"/>
              <a:t>2.0</a:t>
            </a:r>
            <a:endParaRPr lang="en-US" sz="700" dirty="0"/>
          </a:p>
        </p:txBody>
      </p:sp>
      <p:sp>
        <p:nvSpPr>
          <p:cNvPr id="8" name="Rectangle 7"/>
          <p:cNvSpPr/>
          <p:nvPr/>
        </p:nvSpPr>
        <p:spPr>
          <a:xfrm>
            <a:off x="589005" y="2852352"/>
            <a:ext cx="7965989" cy="115329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What does quality mean to you?</a:t>
            </a:r>
            <a:endParaRPr lang="en-US" sz="3600" dirty="0"/>
          </a:p>
        </p:txBody>
      </p:sp>
    </p:spTree>
    <p:extLst>
      <p:ext uri="{BB962C8B-B14F-4D97-AF65-F5344CB8AC3E}">
        <p14:creationId xmlns:p14="http://schemas.microsoft.com/office/powerpoint/2010/main" val="80434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Overview</a:t>
            </a:r>
            <a:endParaRPr lang="en-US" dirty="0"/>
          </a:p>
        </p:txBody>
      </p:sp>
      <p:sp>
        <p:nvSpPr>
          <p:cNvPr id="3" name="Content Placeholder 2"/>
          <p:cNvSpPr>
            <a:spLocks noGrp="1"/>
          </p:cNvSpPr>
          <p:nvPr>
            <p:ph idx="1"/>
          </p:nvPr>
        </p:nvSpPr>
        <p:spPr>
          <a:xfrm>
            <a:off x="243088" y="1498689"/>
            <a:ext cx="8229600" cy="4353471"/>
          </a:xfrm>
        </p:spPr>
        <p:txBody>
          <a:bodyPr>
            <a:normAutofit fontScale="92500" lnSpcReduction="10000"/>
          </a:bodyPr>
          <a:lstStyle/>
          <a:p>
            <a:pPr marL="342900" indent="-342900">
              <a:buFont typeface="Arial" charset="0"/>
              <a:buChar char="•"/>
            </a:pPr>
            <a:r>
              <a:rPr lang="en-US" dirty="0" smtClean="0"/>
              <a:t>Conceptual Methodology for Assessing Data Quality</a:t>
            </a:r>
          </a:p>
          <a:p>
            <a:pPr marL="342900" indent="-342900">
              <a:buFont typeface="Arial" charset="0"/>
              <a:buChar char="•"/>
            </a:pPr>
            <a:endParaRPr lang="en-US" dirty="0" smtClean="0"/>
          </a:p>
          <a:p>
            <a:pPr marL="342900" indent="-342900">
              <a:buFont typeface="Arial" charset="0"/>
              <a:buChar char="•"/>
            </a:pPr>
            <a:r>
              <a:rPr lang="en-US" dirty="0" err="1" smtClean="0"/>
              <a:t>SoTA</a:t>
            </a:r>
            <a:r>
              <a:rPr lang="en-US" dirty="0" smtClean="0"/>
              <a:t> in Linked Data Quality Assessment</a:t>
            </a:r>
          </a:p>
          <a:p>
            <a:pPr marL="342900" indent="-342900">
              <a:buFont typeface="Arial" charset="0"/>
              <a:buChar char="•"/>
            </a:pPr>
            <a:endParaRPr lang="en-US" dirty="0" smtClean="0"/>
          </a:p>
          <a:p>
            <a:pPr marL="342900" indent="-342900">
              <a:buFont typeface="Arial" charset="0"/>
              <a:buChar char="•"/>
            </a:pPr>
            <a:r>
              <a:rPr lang="en-US" sz="2600" b="1" dirty="0" smtClean="0">
                <a:solidFill>
                  <a:schemeClr val="accent2"/>
                </a:solidFill>
              </a:rPr>
              <a:t>Assessing Large Linked Datasets</a:t>
            </a:r>
          </a:p>
          <a:p>
            <a:pPr marL="342900" indent="-342900">
              <a:buFont typeface="Arial" charset="0"/>
              <a:buChar char="•"/>
            </a:pPr>
            <a:endParaRPr lang="en-US" dirty="0" smtClean="0"/>
          </a:p>
          <a:p>
            <a:pPr marL="342900" indent="-342900">
              <a:buFont typeface="Arial" charset="0"/>
              <a:buChar char="•"/>
            </a:pPr>
            <a:r>
              <a:rPr lang="en-US" dirty="0" smtClean="0"/>
              <a:t>Representing Quality Metadata</a:t>
            </a:r>
          </a:p>
          <a:p>
            <a:pPr marL="342900" indent="-342900">
              <a:buFont typeface="Arial" charset="0"/>
              <a:buChar char="•"/>
            </a:pPr>
            <a:endParaRPr lang="en-US" dirty="0" smtClean="0"/>
          </a:p>
          <a:p>
            <a:pPr marL="342900" indent="-342900">
              <a:buFont typeface="Arial" charset="0"/>
              <a:buChar char="•"/>
            </a:pPr>
            <a:r>
              <a:rPr lang="en-US" dirty="0" smtClean="0"/>
              <a:t>Outlook towards the Quality of the Web of Data</a:t>
            </a:r>
          </a:p>
          <a:p>
            <a:pPr marL="342900" indent="-342900">
              <a:buFont typeface="Arial" charset="0"/>
              <a:buChar char="•"/>
            </a:pPr>
            <a:endParaRPr lang="en-US" dirty="0" smtClean="0"/>
          </a:p>
          <a:p>
            <a:pPr marL="342900" indent="-342900">
              <a:buFont typeface="Arial" charset="0"/>
              <a:buChar char="•"/>
            </a:pPr>
            <a:r>
              <a:rPr lang="en-US" dirty="0" smtClean="0"/>
              <a:t>Assessing Ontology Quality</a:t>
            </a:r>
          </a:p>
          <a:p>
            <a:pPr marL="342900" indent="-342900">
              <a:buFont typeface="Arial" charset="0"/>
              <a:buChar char="•"/>
            </a:pPr>
            <a:endParaRPr lang="en-US" dirty="0" smtClean="0"/>
          </a:p>
          <a:p>
            <a:pPr marL="342900" indent="-342900">
              <a:buFont typeface="Arial" charset="0"/>
              <a:buChar char="•"/>
            </a:pPr>
            <a:r>
              <a:rPr lang="en-US" dirty="0" smtClean="0"/>
              <a:t>Conclusions</a:t>
            </a:r>
            <a:endParaRPr lang="en-US" dirty="0"/>
          </a:p>
        </p:txBody>
      </p:sp>
      <p:sp>
        <p:nvSpPr>
          <p:cNvPr id="5" name="Rectangle 4"/>
          <p:cNvSpPr/>
          <p:nvPr/>
        </p:nvSpPr>
        <p:spPr>
          <a:xfrm>
            <a:off x="243080" y="3495040"/>
            <a:ext cx="6310120" cy="220472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43080" y="1137920"/>
            <a:ext cx="6310120" cy="151384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65432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Linked Data Quality Metrics</a:t>
            </a:r>
            <a:endParaRPr lang="en-US" dirty="0"/>
          </a:p>
        </p:txBody>
      </p:sp>
      <p:pic>
        <p:nvPicPr>
          <p:cNvPr id="6" name="Picture 5"/>
          <p:cNvPicPr>
            <a:picLocks noChangeAspect="1"/>
          </p:cNvPicPr>
          <p:nvPr/>
        </p:nvPicPr>
        <p:blipFill>
          <a:blip r:embed="rId3"/>
          <a:stretch>
            <a:fillRect/>
          </a:stretch>
        </p:blipFill>
        <p:spPr>
          <a:xfrm>
            <a:off x="0" y="740988"/>
            <a:ext cx="9144000" cy="5346492"/>
          </a:xfrm>
          <a:prstGeom prst="rect">
            <a:avLst/>
          </a:prstGeom>
        </p:spPr>
      </p:pic>
      <p:sp>
        <p:nvSpPr>
          <p:cNvPr id="7" name="Rectangle 6"/>
          <p:cNvSpPr/>
          <p:nvPr/>
        </p:nvSpPr>
        <p:spPr>
          <a:xfrm>
            <a:off x="177845" y="6087480"/>
            <a:ext cx="7529320" cy="523220"/>
          </a:xfrm>
          <a:prstGeom prst="rect">
            <a:avLst/>
          </a:prstGeom>
          <a:solidFill>
            <a:schemeClr val="accent6">
              <a:lumMod val="40000"/>
              <a:lumOff val="60000"/>
            </a:schemeClr>
          </a:solidFill>
        </p:spPr>
        <p:txBody>
          <a:bodyPr wrap="square">
            <a:spAutoFit/>
          </a:bodyPr>
          <a:lstStyle/>
          <a:p>
            <a:r>
              <a:rPr lang="en-US" sz="1400" dirty="0" smtClean="0"/>
              <a:t>A. J. </a:t>
            </a:r>
            <a:r>
              <a:rPr lang="en-US" sz="1400" dirty="0" err="1" smtClean="0"/>
              <a:t>Zaveri</a:t>
            </a:r>
            <a:r>
              <a:rPr lang="en-US" sz="1400" dirty="0" smtClean="0"/>
              <a:t>, A. </a:t>
            </a:r>
            <a:r>
              <a:rPr lang="en-US" sz="1400" dirty="0" err="1" smtClean="0"/>
              <a:t>Rula</a:t>
            </a:r>
            <a:r>
              <a:rPr lang="en-US" sz="1400" dirty="0" smtClean="0"/>
              <a:t>, A. </a:t>
            </a:r>
            <a:r>
              <a:rPr lang="en-US" sz="1400" dirty="0" err="1" smtClean="0"/>
              <a:t>Maurino</a:t>
            </a:r>
            <a:r>
              <a:rPr lang="en-US" sz="1400" dirty="0" smtClean="0"/>
              <a:t>, R. </a:t>
            </a:r>
            <a:r>
              <a:rPr lang="en-US" sz="1400" dirty="0" err="1" smtClean="0"/>
              <a:t>Pietrobon</a:t>
            </a:r>
            <a:r>
              <a:rPr lang="en-US" sz="1400" dirty="0" smtClean="0"/>
              <a:t>, J. Lehmann, and S. Auer. </a:t>
            </a:r>
            <a:r>
              <a:rPr lang="en-US" sz="1400" i="1" dirty="0" smtClean="0"/>
              <a:t>Quality Assessment for Linked Data: A survey. </a:t>
            </a:r>
            <a:r>
              <a:rPr lang="en-GB" sz="1400" dirty="0" smtClean="0"/>
              <a:t>Semantic Web Journal, 2015.</a:t>
            </a:r>
            <a:endParaRPr lang="en-GB" sz="1400" dirty="0"/>
          </a:p>
        </p:txBody>
      </p:sp>
      <p:grpSp>
        <p:nvGrpSpPr>
          <p:cNvPr id="12" name="Group 11"/>
          <p:cNvGrpSpPr/>
          <p:nvPr/>
        </p:nvGrpSpPr>
        <p:grpSpPr>
          <a:xfrm>
            <a:off x="177845" y="901874"/>
            <a:ext cx="8815843" cy="4409162"/>
            <a:chOff x="177845" y="901874"/>
            <a:chExt cx="8815843" cy="4409162"/>
          </a:xfrm>
        </p:grpSpPr>
        <p:grpSp>
          <p:nvGrpSpPr>
            <p:cNvPr id="10" name="Group 9"/>
            <p:cNvGrpSpPr/>
            <p:nvPr/>
          </p:nvGrpSpPr>
          <p:grpSpPr>
            <a:xfrm>
              <a:off x="177845" y="901874"/>
              <a:ext cx="8815843" cy="4409162"/>
              <a:chOff x="177845" y="876822"/>
              <a:chExt cx="8815843" cy="4409162"/>
            </a:xfrm>
          </p:grpSpPr>
          <p:sp>
            <p:nvSpPr>
              <p:cNvPr id="8" name="Rectangle 7"/>
              <p:cNvSpPr/>
              <p:nvPr/>
            </p:nvSpPr>
            <p:spPr>
              <a:xfrm>
                <a:off x="4421688" y="876822"/>
                <a:ext cx="4572000" cy="4409162"/>
              </a:xfrm>
              <a:prstGeom prst="rect">
                <a:avLst/>
              </a:prstGeom>
              <a:solidFill>
                <a:schemeClr val="lt1">
                  <a:alpha val="97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Rectangle 8"/>
              <p:cNvSpPr/>
              <p:nvPr/>
            </p:nvSpPr>
            <p:spPr>
              <a:xfrm>
                <a:off x="177845" y="3179659"/>
                <a:ext cx="4243843" cy="2106325"/>
              </a:xfrm>
              <a:prstGeom prst="rect">
                <a:avLst/>
              </a:prstGeom>
              <a:solidFill>
                <a:schemeClr val="lt1">
                  <a:alpha val="97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1" name="TextBox 10"/>
            <p:cNvSpPr txBox="1"/>
            <p:nvPr/>
          </p:nvSpPr>
          <p:spPr>
            <a:xfrm>
              <a:off x="4719833" y="1210885"/>
              <a:ext cx="3945698" cy="3046988"/>
            </a:xfrm>
            <a:prstGeom prst="rect">
              <a:avLst/>
            </a:prstGeom>
            <a:noFill/>
          </p:spPr>
          <p:txBody>
            <a:bodyPr wrap="square" rtlCol="0">
              <a:spAutoFit/>
            </a:bodyPr>
            <a:lstStyle/>
            <a:p>
              <a:r>
                <a:rPr lang="en-US" sz="2400" b="1" dirty="0" smtClean="0"/>
                <a:t>Availability Category:</a:t>
              </a:r>
            </a:p>
            <a:p>
              <a:r>
                <a:rPr lang="en-US" sz="2400" b="1" dirty="0" smtClean="0"/>
                <a:t>Are Linked Data resources readily available to be re-used in different applications/context </a:t>
              </a:r>
              <a:r>
                <a:rPr lang="en-US" sz="2400" b="1" dirty="0" err="1" smtClean="0"/>
                <a:t>etc</a:t>
              </a:r>
              <a:r>
                <a:rPr lang="mr-IN" sz="2400" b="1" dirty="0" smtClean="0"/>
                <a:t>…</a:t>
              </a:r>
              <a:r>
                <a:rPr lang="en-GB" sz="2400" b="1" dirty="0" smtClean="0"/>
                <a:t>?</a:t>
              </a:r>
            </a:p>
            <a:p>
              <a:endParaRPr lang="en-US" sz="2400" dirty="0" smtClean="0"/>
            </a:p>
            <a:p>
              <a:r>
                <a:rPr lang="en-US" sz="2400" i="1" dirty="0" smtClean="0"/>
                <a:t>e.g. Availability of Resources, Licensing, Server Performance</a:t>
              </a:r>
              <a:endParaRPr lang="en-US" sz="2400" i="1" dirty="0"/>
            </a:p>
          </p:txBody>
        </p:sp>
      </p:grpSp>
      <p:grpSp>
        <p:nvGrpSpPr>
          <p:cNvPr id="17" name="Group 16"/>
          <p:cNvGrpSpPr/>
          <p:nvPr/>
        </p:nvGrpSpPr>
        <p:grpSpPr>
          <a:xfrm>
            <a:off x="164078" y="923368"/>
            <a:ext cx="8829610" cy="4409162"/>
            <a:chOff x="164078" y="923368"/>
            <a:chExt cx="8829610" cy="4409162"/>
          </a:xfrm>
        </p:grpSpPr>
        <p:grpSp>
          <p:nvGrpSpPr>
            <p:cNvPr id="15" name="Group 14"/>
            <p:cNvGrpSpPr/>
            <p:nvPr/>
          </p:nvGrpSpPr>
          <p:grpSpPr>
            <a:xfrm>
              <a:off x="164078" y="923368"/>
              <a:ext cx="8829610" cy="4409162"/>
              <a:chOff x="164078" y="923368"/>
              <a:chExt cx="8829610" cy="4409162"/>
            </a:xfrm>
          </p:grpSpPr>
          <p:sp>
            <p:nvSpPr>
              <p:cNvPr id="13" name="Rectangle 12"/>
              <p:cNvSpPr/>
              <p:nvPr/>
            </p:nvSpPr>
            <p:spPr>
              <a:xfrm>
                <a:off x="164078" y="923368"/>
                <a:ext cx="4421688" cy="4409162"/>
              </a:xfrm>
              <a:prstGeom prst="rect">
                <a:avLst/>
              </a:prstGeom>
              <a:solidFill>
                <a:schemeClr val="lt1">
                  <a:alpha val="97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4572000" y="3189603"/>
                <a:ext cx="4421688" cy="2106325"/>
              </a:xfrm>
              <a:prstGeom prst="rect">
                <a:avLst/>
              </a:prstGeom>
              <a:solidFill>
                <a:schemeClr val="lt1">
                  <a:alpha val="97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6" name="TextBox 15"/>
            <p:cNvSpPr txBox="1"/>
            <p:nvPr/>
          </p:nvSpPr>
          <p:spPr>
            <a:xfrm>
              <a:off x="536140" y="1310723"/>
              <a:ext cx="3945698" cy="3046988"/>
            </a:xfrm>
            <a:prstGeom prst="rect">
              <a:avLst/>
            </a:prstGeom>
            <a:noFill/>
          </p:spPr>
          <p:txBody>
            <a:bodyPr wrap="square" rtlCol="0">
              <a:spAutoFit/>
            </a:bodyPr>
            <a:lstStyle/>
            <a:p>
              <a:r>
                <a:rPr lang="en-US" sz="2400" b="1" dirty="0" smtClean="0"/>
                <a:t>Representational Category:</a:t>
              </a:r>
            </a:p>
            <a:p>
              <a:r>
                <a:rPr lang="en-GB" sz="2400" b="1" dirty="0" smtClean="0"/>
                <a:t>How well is the data represented in terms of common best practices and guidelines?</a:t>
              </a:r>
            </a:p>
            <a:p>
              <a:endParaRPr lang="en-US" sz="2400" dirty="0" smtClean="0"/>
            </a:p>
            <a:p>
              <a:r>
                <a:rPr lang="en-US" sz="2400" i="1" dirty="0" smtClean="0"/>
                <a:t>e.g. Interoperability, Versatility</a:t>
              </a:r>
              <a:r>
                <a:rPr lang="mr-IN" sz="2400" i="1" dirty="0" smtClean="0"/>
                <a:t>…</a:t>
              </a:r>
              <a:endParaRPr lang="en-US" sz="2400" i="1" dirty="0"/>
            </a:p>
          </p:txBody>
        </p:sp>
      </p:grpSp>
      <p:grpSp>
        <p:nvGrpSpPr>
          <p:cNvPr id="22" name="Group 21"/>
          <p:cNvGrpSpPr/>
          <p:nvPr/>
        </p:nvGrpSpPr>
        <p:grpSpPr>
          <a:xfrm>
            <a:off x="243080" y="957391"/>
            <a:ext cx="8750608" cy="4234868"/>
            <a:chOff x="243080" y="957391"/>
            <a:chExt cx="8750608" cy="4234868"/>
          </a:xfrm>
        </p:grpSpPr>
        <p:grpSp>
          <p:nvGrpSpPr>
            <p:cNvPr id="20" name="Group 19"/>
            <p:cNvGrpSpPr/>
            <p:nvPr/>
          </p:nvGrpSpPr>
          <p:grpSpPr>
            <a:xfrm>
              <a:off x="243080" y="957391"/>
              <a:ext cx="8750608" cy="4234868"/>
              <a:chOff x="243080" y="957391"/>
              <a:chExt cx="8750608" cy="4234868"/>
            </a:xfrm>
          </p:grpSpPr>
          <p:sp>
            <p:nvSpPr>
              <p:cNvPr id="18" name="Rectangle 17"/>
              <p:cNvSpPr/>
              <p:nvPr/>
            </p:nvSpPr>
            <p:spPr>
              <a:xfrm>
                <a:off x="243080" y="957391"/>
                <a:ext cx="8750608" cy="2247320"/>
              </a:xfrm>
              <a:prstGeom prst="rect">
                <a:avLst/>
              </a:prstGeom>
              <a:solidFill>
                <a:schemeClr val="lt1">
                  <a:alpha val="97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p:cNvSpPr/>
              <p:nvPr/>
            </p:nvSpPr>
            <p:spPr>
              <a:xfrm>
                <a:off x="4597392" y="3204711"/>
                <a:ext cx="4266000" cy="1987548"/>
              </a:xfrm>
              <a:prstGeom prst="rect">
                <a:avLst/>
              </a:prstGeom>
              <a:solidFill>
                <a:schemeClr val="lt1">
                  <a:alpha val="97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1" name="TextBox 20"/>
            <p:cNvSpPr txBox="1"/>
            <p:nvPr/>
          </p:nvSpPr>
          <p:spPr>
            <a:xfrm>
              <a:off x="4708207" y="1203332"/>
              <a:ext cx="3945698" cy="2308324"/>
            </a:xfrm>
            <a:prstGeom prst="rect">
              <a:avLst/>
            </a:prstGeom>
            <a:noFill/>
          </p:spPr>
          <p:txBody>
            <a:bodyPr wrap="square" rtlCol="0">
              <a:spAutoFit/>
            </a:bodyPr>
            <a:lstStyle/>
            <a:p>
              <a:r>
                <a:rPr lang="en-US" sz="2400" b="1" dirty="0" smtClean="0"/>
                <a:t>Contextual Category:</a:t>
              </a:r>
            </a:p>
            <a:p>
              <a:r>
                <a:rPr lang="en-GB" sz="2400" b="1" dirty="0" smtClean="0"/>
                <a:t>Metrics dependent on the task at hand.</a:t>
              </a:r>
            </a:p>
            <a:p>
              <a:endParaRPr lang="en-US" sz="2400" dirty="0" smtClean="0"/>
            </a:p>
            <a:p>
              <a:r>
                <a:rPr lang="en-US" sz="2400" i="1" dirty="0" smtClean="0"/>
                <a:t>e.g. Trustworthiness, Relevancy, Provenance</a:t>
              </a:r>
              <a:r>
                <a:rPr lang="mr-IN" sz="2400" i="1" dirty="0" smtClean="0"/>
                <a:t>…</a:t>
              </a:r>
              <a:endParaRPr lang="en-US" sz="2400" i="1" dirty="0"/>
            </a:p>
          </p:txBody>
        </p:sp>
      </p:grpSp>
      <p:grpSp>
        <p:nvGrpSpPr>
          <p:cNvPr id="26" name="Group 25"/>
          <p:cNvGrpSpPr/>
          <p:nvPr/>
        </p:nvGrpSpPr>
        <p:grpSpPr>
          <a:xfrm>
            <a:off x="243080" y="880381"/>
            <a:ext cx="8608686" cy="4516074"/>
            <a:chOff x="243080" y="880381"/>
            <a:chExt cx="8608686" cy="4516074"/>
          </a:xfrm>
        </p:grpSpPr>
        <p:sp>
          <p:nvSpPr>
            <p:cNvPr id="23" name="Rectangle 22"/>
            <p:cNvSpPr/>
            <p:nvPr/>
          </p:nvSpPr>
          <p:spPr>
            <a:xfrm>
              <a:off x="243080" y="901874"/>
              <a:ext cx="4301049" cy="4494581"/>
            </a:xfrm>
            <a:prstGeom prst="rect">
              <a:avLst/>
            </a:prstGeom>
            <a:solidFill>
              <a:schemeClr val="lt1">
                <a:alpha val="97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Rectangle 23"/>
            <p:cNvSpPr/>
            <p:nvPr/>
          </p:nvSpPr>
          <p:spPr>
            <a:xfrm>
              <a:off x="4585766" y="880381"/>
              <a:ext cx="4266000" cy="2002278"/>
            </a:xfrm>
            <a:prstGeom prst="rect">
              <a:avLst/>
            </a:prstGeom>
            <a:solidFill>
              <a:schemeClr val="lt1">
                <a:alpha val="97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TextBox 24"/>
            <p:cNvSpPr txBox="1"/>
            <p:nvPr/>
          </p:nvSpPr>
          <p:spPr>
            <a:xfrm>
              <a:off x="440067" y="1359524"/>
              <a:ext cx="3945698" cy="2308324"/>
            </a:xfrm>
            <a:prstGeom prst="rect">
              <a:avLst/>
            </a:prstGeom>
            <a:noFill/>
          </p:spPr>
          <p:txBody>
            <a:bodyPr wrap="square" rtlCol="0">
              <a:spAutoFit/>
            </a:bodyPr>
            <a:lstStyle/>
            <a:p>
              <a:r>
                <a:rPr lang="en-US" sz="2400" b="1" dirty="0" smtClean="0"/>
                <a:t>Intrinsic Category:</a:t>
              </a:r>
            </a:p>
            <a:p>
              <a:r>
                <a:rPr lang="en-GB" sz="2400" b="1" dirty="0" smtClean="0"/>
                <a:t>Independent of the user’s context</a:t>
              </a:r>
            </a:p>
            <a:p>
              <a:endParaRPr lang="en-US" sz="2400" dirty="0" smtClean="0"/>
            </a:p>
            <a:p>
              <a:r>
                <a:rPr lang="en-US" sz="2400" i="1" dirty="0" smtClean="0"/>
                <a:t>e.g. Syntactic Validity, Consistency, Completeness</a:t>
              </a:r>
              <a:r>
                <a:rPr lang="mr-IN" sz="2400" i="1" dirty="0" smtClean="0"/>
                <a:t>…</a:t>
              </a:r>
              <a:endParaRPr lang="en-US" sz="2400" i="1" dirty="0"/>
            </a:p>
          </p:txBody>
        </p:sp>
      </p:grpSp>
    </p:spTree>
    <p:extLst>
      <p:ext uri="{BB962C8B-B14F-4D97-AF65-F5344CB8AC3E}">
        <p14:creationId xmlns:p14="http://schemas.microsoft.com/office/powerpoint/2010/main" val="28764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Linked Data Quality Metrics</a:t>
            </a:r>
            <a:endParaRPr lang="en-US" dirty="0"/>
          </a:p>
        </p:txBody>
      </p:sp>
      <p:sp>
        <p:nvSpPr>
          <p:cNvPr id="4" name="Rectangle 3"/>
          <p:cNvSpPr/>
          <p:nvPr/>
        </p:nvSpPr>
        <p:spPr>
          <a:xfrm>
            <a:off x="589005" y="2852351"/>
            <a:ext cx="7965989" cy="115329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Do you know some </a:t>
            </a:r>
            <a:r>
              <a:rPr lang="en-US" sz="3200" dirty="0" smtClean="0"/>
              <a:t>quality metrics for each of the categories mentioned?</a:t>
            </a:r>
            <a:endParaRPr lang="en-US" sz="3200" dirty="0"/>
          </a:p>
        </p:txBody>
      </p:sp>
    </p:spTree>
    <p:extLst>
      <p:ext uri="{BB962C8B-B14F-4D97-AF65-F5344CB8AC3E}">
        <p14:creationId xmlns:p14="http://schemas.microsoft.com/office/powerpoint/2010/main" val="1684612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Linked Data Quality Metrics - Accessibility</a:t>
            </a:r>
            <a:endParaRPr lang="en-US" dirty="0"/>
          </a:p>
        </p:txBody>
      </p:sp>
      <p:sp>
        <p:nvSpPr>
          <p:cNvPr id="3" name="Content Placeholder 2"/>
          <p:cNvSpPr>
            <a:spLocks noGrp="1"/>
          </p:cNvSpPr>
          <p:nvPr>
            <p:ph idx="1"/>
          </p:nvPr>
        </p:nvSpPr>
        <p:spPr>
          <a:xfrm>
            <a:off x="243088" y="1498689"/>
            <a:ext cx="8229600" cy="4541893"/>
          </a:xfrm>
        </p:spPr>
        <p:txBody>
          <a:bodyPr>
            <a:normAutofit/>
          </a:bodyPr>
          <a:lstStyle/>
          <a:p>
            <a:pPr marL="342900" indent="-342900">
              <a:buFont typeface="Arial" charset="0"/>
              <a:buChar char="•"/>
            </a:pPr>
            <a:r>
              <a:rPr lang="en-US" dirty="0" smtClean="0"/>
              <a:t>Availability of SPARQL endpoints and RDF Data Dumps</a:t>
            </a:r>
          </a:p>
          <a:p>
            <a:pPr marL="342900" indent="-342900">
              <a:buFont typeface="Arial" charset="0"/>
              <a:buChar char="•"/>
            </a:pPr>
            <a:endParaRPr lang="en-US" dirty="0" smtClean="0"/>
          </a:p>
          <a:p>
            <a:pPr marL="342900" indent="-342900">
              <a:buFont typeface="Arial" charset="0"/>
              <a:buChar char="•"/>
            </a:pPr>
            <a:r>
              <a:rPr lang="en-US" dirty="0" err="1" smtClean="0"/>
              <a:t>Dereferenceability</a:t>
            </a:r>
            <a:r>
              <a:rPr lang="en-US" dirty="0" smtClean="0"/>
              <a:t> of resources</a:t>
            </a:r>
          </a:p>
          <a:p>
            <a:pPr marL="342900" indent="-342900">
              <a:buFont typeface="Arial" charset="0"/>
              <a:buChar char="•"/>
            </a:pPr>
            <a:endParaRPr lang="en-US" dirty="0"/>
          </a:p>
          <a:p>
            <a:pPr marL="342900" indent="-342900">
              <a:buFont typeface="Arial" charset="0"/>
              <a:buChar char="•"/>
            </a:pPr>
            <a:r>
              <a:rPr lang="en-US" dirty="0" smtClean="0"/>
              <a:t>Indication of machine/human readable license</a:t>
            </a:r>
          </a:p>
          <a:p>
            <a:pPr marL="342900" indent="-342900">
              <a:buFont typeface="Arial" charset="0"/>
              <a:buChar char="•"/>
            </a:pPr>
            <a:endParaRPr lang="en-US" dirty="0"/>
          </a:p>
          <a:p>
            <a:pPr marL="342900" indent="-342900">
              <a:buFont typeface="Arial" charset="0"/>
              <a:buChar char="•"/>
            </a:pPr>
            <a:r>
              <a:rPr lang="en-US" dirty="0" smtClean="0"/>
              <a:t>Links to external datasets</a:t>
            </a:r>
          </a:p>
          <a:p>
            <a:pPr marL="342900" indent="-342900">
              <a:buFont typeface="Arial" charset="0"/>
              <a:buChar char="•"/>
            </a:pPr>
            <a:endParaRPr lang="en-US" dirty="0"/>
          </a:p>
          <a:p>
            <a:pPr marL="342900" indent="-342900">
              <a:buFont typeface="Arial" charset="0"/>
              <a:buChar char="•"/>
            </a:pPr>
            <a:r>
              <a:rPr lang="en-US" dirty="0" smtClean="0"/>
              <a:t>Correct usage of hash/slash URIs</a:t>
            </a:r>
            <a:endParaRPr lang="en-US" dirty="0"/>
          </a:p>
        </p:txBody>
      </p:sp>
      <p:grpSp>
        <p:nvGrpSpPr>
          <p:cNvPr id="13" name="Group 12"/>
          <p:cNvGrpSpPr/>
          <p:nvPr/>
        </p:nvGrpSpPr>
        <p:grpSpPr>
          <a:xfrm>
            <a:off x="5633858" y="2223143"/>
            <a:ext cx="2008072" cy="4139436"/>
            <a:chOff x="971050" y="1585834"/>
            <a:chExt cx="2008072" cy="4139436"/>
          </a:xfrm>
        </p:grpSpPr>
        <p:grpSp>
          <p:nvGrpSpPr>
            <p:cNvPr id="4" name="Group 3"/>
            <p:cNvGrpSpPr/>
            <p:nvPr/>
          </p:nvGrpSpPr>
          <p:grpSpPr>
            <a:xfrm>
              <a:off x="971050" y="1585834"/>
              <a:ext cx="971050" cy="971050"/>
              <a:chOff x="309170" y="1417638"/>
              <a:chExt cx="971050" cy="971050"/>
            </a:xfrm>
          </p:grpSpPr>
          <p:pic>
            <p:nvPicPr>
              <p:cNvPr id="5" name="Picture 4"/>
              <p:cNvPicPr>
                <a:picLocks noChangeAspect="1"/>
              </p:cNvPicPr>
              <p:nvPr/>
            </p:nvPicPr>
            <p:blipFill>
              <a:blip r:embed="rId3"/>
              <a:stretch>
                <a:fillRect/>
              </a:stretch>
            </p:blipFill>
            <p:spPr>
              <a:xfrm>
                <a:off x="309170" y="1417638"/>
                <a:ext cx="971050" cy="971050"/>
              </a:xfrm>
              <a:prstGeom prst="rect">
                <a:avLst/>
              </a:prstGeom>
            </p:spPr>
          </p:pic>
          <p:sp>
            <p:nvSpPr>
              <p:cNvPr id="6" name="TextBox 5"/>
              <p:cNvSpPr txBox="1"/>
              <p:nvPr/>
            </p:nvSpPr>
            <p:spPr>
              <a:xfrm>
                <a:off x="568686" y="1429578"/>
                <a:ext cx="469900" cy="830997"/>
              </a:xfrm>
              <a:prstGeom prst="rect">
                <a:avLst/>
              </a:prstGeom>
              <a:noFill/>
            </p:spPr>
            <p:txBody>
              <a:bodyPr wrap="none" rtlCol="0">
                <a:spAutoFit/>
              </a:bodyPr>
              <a:lstStyle/>
              <a:p>
                <a:r>
                  <a:rPr lang="en-US" sz="4800" b="1" dirty="0" smtClean="0">
                    <a:solidFill>
                      <a:srgbClr val="FF0000"/>
                    </a:solidFill>
                  </a:rPr>
                  <a:t>?</a:t>
                </a:r>
                <a:endParaRPr lang="en-US" sz="4800" b="1" dirty="0">
                  <a:solidFill>
                    <a:srgbClr val="FF0000"/>
                  </a:solidFill>
                </a:endParaRPr>
              </a:p>
            </p:txBody>
          </p:sp>
        </p:grpSp>
        <p:pic>
          <p:nvPicPr>
            <p:cNvPr id="7" name="Picture 6"/>
            <p:cNvPicPr>
              <a:picLocks noChangeAspect="1"/>
            </p:cNvPicPr>
            <p:nvPr/>
          </p:nvPicPr>
          <p:blipFill>
            <a:blip r:embed="rId3"/>
            <a:stretch>
              <a:fillRect/>
            </a:stretch>
          </p:blipFill>
          <p:spPr>
            <a:xfrm>
              <a:off x="971050" y="3216946"/>
              <a:ext cx="971050" cy="971050"/>
            </a:xfrm>
            <a:prstGeom prst="rect">
              <a:avLst/>
            </a:prstGeom>
          </p:spPr>
        </p:pic>
        <p:cxnSp>
          <p:nvCxnSpPr>
            <p:cNvPr id="8" name="Straight Arrow Connector 7"/>
            <p:cNvCxnSpPr>
              <a:stCxn id="7" idx="2"/>
              <a:endCxn id="12" idx="0"/>
            </p:cNvCxnSpPr>
            <p:nvPr/>
          </p:nvCxnSpPr>
          <p:spPr>
            <a:xfrm>
              <a:off x="1456575" y="2556884"/>
              <a:ext cx="0" cy="6600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1456575" y="2654096"/>
              <a:ext cx="1522547" cy="369332"/>
            </a:xfrm>
            <a:prstGeom prst="rect">
              <a:avLst/>
            </a:prstGeom>
            <a:noFill/>
          </p:spPr>
          <p:txBody>
            <a:bodyPr wrap="none" rtlCol="0">
              <a:spAutoFit/>
            </a:bodyPr>
            <a:lstStyle/>
            <a:p>
              <a:r>
                <a:rPr lang="en-US" dirty="0" smtClean="0"/>
                <a:t>303 See </a:t>
              </a:r>
              <a:r>
                <a:rPr lang="en-US" dirty="0"/>
                <a:t>O</a:t>
              </a:r>
              <a:r>
                <a:rPr lang="en-US" dirty="0" smtClean="0"/>
                <a:t>ther</a:t>
              </a:r>
              <a:endParaRPr lang="en-US" dirty="0"/>
            </a:p>
          </p:txBody>
        </p:sp>
        <p:pic>
          <p:nvPicPr>
            <p:cNvPr id="10" name="Picture 9"/>
            <p:cNvPicPr>
              <a:picLocks noChangeAspect="1"/>
            </p:cNvPicPr>
            <p:nvPr/>
          </p:nvPicPr>
          <p:blipFill>
            <a:blip r:embed="rId4"/>
            <a:stretch>
              <a:fillRect/>
            </a:stretch>
          </p:blipFill>
          <p:spPr>
            <a:xfrm>
              <a:off x="1025448" y="4783984"/>
              <a:ext cx="862253" cy="941286"/>
            </a:xfrm>
            <a:prstGeom prst="rect">
              <a:avLst/>
            </a:prstGeom>
          </p:spPr>
        </p:pic>
        <p:cxnSp>
          <p:nvCxnSpPr>
            <p:cNvPr id="11" name="Straight Arrow Connector 10"/>
            <p:cNvCxnSpPr>
              <a:stCxn id="12" idx="2"/>
            </p:cNvCxnSpPr>
            <p:nvPr/>
          </p:nvCxnSpPr>
          <p:spPr>
            <a:xfrm>
              <a:off x="1456575" y="4187996"/>
              <a:ext cx="0" cy="5959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1608975" y="4273696"/>
              <a:ext cx="860595" cy="369332"/>
            </a:xfrm>
            <a:prstGeom prst="rect">
              <a:avLst/>
            </a:prstGeom>
            <a:noFill/>
          </p:spPr>
          <p:txBody>
            <a:bodyPr wrap="none" rtlCol="0">
              <a:spAutoFit/>
            </a:bodyPr>
            <a:lstStyle/>
            <a:p>
              <a:r>
                <a:rPr lang="en-US" dirty="0" smtClean="0"/>
                <a:t>200 OK</a:t>
              </a:r>
              <a:endParaRPr lang="en-US" dirty="0"/>
            </a:p>
          </p:txBody>
        </p:sp>
      </p:grpSp>
    </p:spTree>
    <p:extLst>
      <p:ext uri="{BB962C8B-B14F-4D97-AF65-F5344CB8AC3E}">
        <p14:creationId xmlns:p14="http://schemas.microsoft.com/office/powerpoint/2010/main" val="72467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Linked Data Quality Metrics - </a:t>
            </a:r>
            <a:r>
              <a:rPr lang="en-US" dirty="0" smtClean="0"/>
              <a:t>Intrinsic</a:t>
            </a:r>
            <a:endParaRPr lang="en-US" dirty="0"/>
          </a:p>
        </p:txBody>
      </p:sp>
      <p:sp>
        <p:nvSpPr>
          <p:cNvPr id="3" name="Content Placeholder 2"/>
          <p:cNvSpPr>
            <a:spLocks noGrp="1"/>
          </p:cNvSpPr>
          <p:nvPr>
            <p:ph idx="1"/>
          </p:nvPr>
        </p:nvSpPr>
        <p:spPr>
          <a:xfrm>
            <a:off x="243088" y="1498689"/>
            <a:ext cx="8229600" cy="4611166"/>
          </a:xfrm>
        </p:spPr>
        <p:txBody>
          <a:bodyPr/>
          <a:lstStyle/>
          <a:p>
            <a:pPr marL="342900" indent="-342900">
              <a:buFont typeface="Arial" charset="0"/>
              <a:buChar char="•"/>
            </a:pPr>
            <a:r>
              <a:rPr lang="en-US" dirty="0" smtClean="0"/>
              <a:t>Syntactic valid dataset</a:t>
            </a:r>
          </a:p>
          <a:p>
            <a:pPr marL="342900" indent="-342900">
              <a:buFont typeface="Arial" charset="0"/>
              <a:buChar char="•"/>
            </a:pPr>
            <a:endParaRPr lang="en-US" dirty="0"/>
          </a:p>
          <a:p>
            <a:pPr marL="342900" indent="-342900">
              <a:buFont typeface="Arial" charset="0"/>
              <a:buChar char="•"/>
            </a:pPr>
            <a:r>
              <a:rPr lang="en-US" dirty="0" smtClean="0"/>
              <a:t>Incorrect datatype specification (e.g. “23.42”^^</a:t>
            </a:r>
            <a:r>
              <a:rPr lang="en-US" dirty="0" err="1" smtClean="0"/>
              <a:t>xsd:integer</a:t>
            </a:r>
            <a:r>
              <a:rPr lang="en-US" dirty="0" smtClean="0"/>
              <a:t>)</a:t>
            </a:r>
          </a:p>
          <a:p>
            <a:pPr marL="342900" indent="-342900">
              <a:buFont typeface="Arial" charset="0"/>
              <a:buChar char="•"/>
            </a:pPr>
            <a:endParaRPr lang="en-US" dirty="0"/>
          </a:p>
          <a:p>
            <a:pPr marL="342900" indent="-342900">
              <a:buFont typeface="Arial" charset="0"/>
              <a:buChar char="•"/>
            </a:pPr>
            <a:r>
              <a:rPr lang="en-US" dirty="0" smtClean="0"/>
              <a:t>Outlier detection</a:t>
            </a:r>
          </a:p>
          <a:p>
            <a:pPr marL="342900" indent="-342900">
              <a:buFont typeface="Arial" charset="0"/>
              <a:buChar char="•"/>
            </a:pPr>
            <a:endParaRPr lang="en-US" dirty="0"/>
          </a:p>
          <a:p>
            <a:pPr marL="342900" indent="-342900">
              <a:buFont typeface="Arial" charset="0"/>
              <a:buChar char="•"/>
            </a:pPr>
            <a:r>
              <a:rPr lang="en-US" dirty="0" smtClean="0"/>
              <a:t>Correct domain and range definition</a:t>
            </a:r>
          </a:p>
          <a:p>
            <a:pPr marL="342900" indent="-342900">
              <a:buFont typeface="Arial" charset="0"/>
              <a:buChar char="•"/>
            </a:pPr>
            <a:endParaRPr lang="en-US" dirty="0"/>
          </a:p>
          <a:p>
            <a:pPr marL="342900" indent="-342900">
              <a:buFont typeface="Arial" charset="0"/>
              <a:buChar char="•"/>
            </a:pPr>
            <a:r>
              <a:rPr lang="en-US" dirty="0" smtClean="0"/>
              <a:t>Data conciseness</a:t>
            </a:r>
            <a:endParaRPr lang="en-US" dirty="0"/>
          </a:p>
        </p:txBody>
      </p:sp>
    </p:spTree>
    <p:extLst>
      <p:ext uri="{BB962C8B-B14F-4D97-AF65-F5344CB8AC3E}">
        <p14:creationId xmlns:p14="http://schemas.microsoft.com/office/powerpoint/2010/main" val="37678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Linked Data Quality Metrics - </a:t>
            </a:r>
            <a:r>
              <a:rPr lang="en-US" dirty="0" smtClean="0"/>
              <a:t>Contextual</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Trustworthiness of data</a:t>
            </a:r>
          </a:p>
          <a:p>
            <a:pPr marL="342900" indent="-342900">
              <a:buFont typeface="Arial" charset="0"/>
              <a:buChar char="•"/>
            </a:pPr>
            <a:endParaRPr lang="en-US" dirty="0"/>
          </a:p>
          <a:p>
            <a:pPr marL="342900" indent="-342900">
              <a:buFont typeface="Arial" charset="0"/>
              <a:buChar char="•"/>
            </a:pPr>
            <a:r>
              <a:rPr lang="en-US" dirty="0" smtClean="0"/>
              <a:t>Identification of timely data</a:t>
            </a:r>
          </a:p>
          <a:p>
            <a:pPr marL="342900" indent="-342900">
              <a:buFont typeface="Arial" charset="0"/>
              <a:buChar char="•"/>
            </a:pPr>
            <a:endParaRPr lang="en-US" dirty="0"/>
          </a:p>
          <a:p>
            <a:pPr marL="342900" indent="-342900">
              <a:buFont typeface="Arial" charset="0"/>
              <a:buChar char="•"/>
            </a:pPr>
            <a:r>
              <a:rPr lang="en-US" dirty="0" smtClean="0"/>
              <a:t>Provenance information</a:t>
            </a:r>
          </a:p>
        </p:txBody>
      </p:sp>
    </p:spTree>
    <p:extLst>
      <p:ext uri="{BB962C8B-B14F-4D97-AF65-F5344CB8AC3E}">
        <p14:creationId xmlns:p14="http://schemas.microsoft.com/office/powerpoint/2010/main" val="180081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Linked Data Quality Metrics - </a:t>
            </a:r>
            <a:r>
              <a:rPr lang="en-US" dirty="0" smtClean="0"/>
              <a:t>Representational</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Re-using existing vocabularies</a:t>
            </a:r>
          </a:p>
          <a:p>
            <a:pPr marL="342900" indent="-342900">
              <a:buFont typeface="Arial" charset="0"/>
              <a:buChar char="•"/>
            </a:pPr>
            <a:endParaRPr lang="en-US" dirty="0" smtClean="0"/>
          </a:p>
          <a:p>
            <a:pPr marL="342900" indent="-342900">
              <a:buFont typeface="Arial" charset="0"/>
              <a:buChar char="•"/>
            </a:pPr>
            <a:r>
              <a:rPr lang="en-US" dirty="0" smtClean="0"/>
              <a:t>Usage of undefined classes/properties</a:t>
            </a:r>
          </a:p>
          <a:p>
            <a:pPr marL="342900" indent="-342900">
              <a:buFont typeface="Arial" charset="0"/>
              <a:buChar char="•"/>
            </a:pPr>
            <a:endParaRPr lang="en-US" dirty="0"/>
          </a:p>
          <a:p>
            <a:pPr marL="342900" indent="-342900">
              <a:buFont typeface="Arial" charset="0"/>
              <a:buChar char="•"/>
            </a:pPr>
            <a:r>
              <a:rPr lang="en-US" dirty="0" smtClean="0"/>
              <a:t>Provide different </a:t>
            </a:r>
            <a:r>
              <a:rPr lang="en-US" dirty="0" err="1" smtClean="0"/>
              <a:t>serialisation</a:t>
            </a:r>
            <a:r>
              <a:rPr lang="en-US" dirty="0" smtClean="0"/>
              <a:t> formats for the data</a:t>
            </a:r>
          </a:p>
          <a:p>
            <a:pPr marL="342900" indent="-342900">
              <a:buFont typeface="Arial" charset="0"/>
              <a:buChar char="•"/>
            </a:pPr>
            <a:endParaRPr lang="en-US" dirty="0"/>
          </a:p>
          <a:p>
            <a:pPr marL="342900" indent="-342900">
              <a:buFont typeface="Arial" charset="0"/>
              <a:buChar char="•"/>
            </a:pPr>
            <a:r>
              <a:rPr lang="en-US" dirty="0" smtClean="0"/>
              <a:t>Use of multiple languages</a:t>
            </a:r>
          </a:p>
          <a:p>
            <a:pPr marL="342900" indent="-342900">
              <a:buFont typeface="Arial" charset="0"/>
              <a:buChar char="•"/>
            </a:pPr>
            <a:endParaRPr lang="en-US" dirty="0"/>
          </a:p>
        </p:txBody>
      </p:sp>
    </p:spTree>
    <p:extLst>
      <p:ext uri="{BB962C8B-B14F-4D97-AF65-F5344CB8AC3E}">
        <p14:creationId xmlns:p14="http://schemas.microsoft.com/office/powerpoint/2010/main" val="176327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Problems with Assessing the Quality of Big Datasets</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Metrics classified in </a:t>
            </a:r>
            <a:r>
              <a:rPr lang="en-US" dirty="0" err="1" smtClean="0"/>
              <a:t>Zaveri</a:t>
            </a:r>
            <a:r>
              <a:rPr lang="en-US" dirty="0" smtClean="0"/>
              <a:t> et al. did not take into consideration time and space complexity</a:t>
            </a:r>
          </a:p>
          <a:p>
            <a:pPr marL="342900" indent="-342900">
              <a:buFont typeface="Arial" charset="0"/>
              <a:buChar char="•"/>
            </a:pPr>
            <a:endParaRPr lang="en-US" dirty="0"/>
          </a:p>
          <a:p>
            <a:pPr marL="342900" indent="-342900">
              <a:buFont typeface="Arial" charset="0"/>
              <a:buChar char="•"/>
            </a:pPr>
            <a:r>
              <a:rPr lang="en-US" dirty="0" smtClean="0"/>
              <a:t>Efficient computation of impractical quality metrics when assessing big datasets</a:t>
            </a:r>
          </a:p>
          <a:p>
            <a:pPr marL="800100" lvl="1" indent="-342900">
              <a:buFont typeface="Arial" charset="0"/>
              <a:buChar char="•"/>
            </a:pPr>
            <a:r>
              <a:rPr lang="en-US" sz="1600" dirty="0" smtClean="0"/>
              <a:t>Solving </a:t>
            </a:r>
            <a:r>
              <a:rPr lang="en-US" sz="1600" b="1" dirty="0" smtClean="0"/>
              <a:t>intractable</a:t>
            </a:r>
            <a:r>
              <a:rPr lang="en-US" sz="1600" dirty="0" smtClean="0"/>
              <a:t> problems?</a:t>
            </a:r>
          </a:p>
          <a:p>
            <a:pPr marL="800100" lvl="1" indent="-342900">
              <a:buFont typeface="Arial" charset="0"/>
              <a:buChar char="•"/>
            </a:pPr>
            <a:endParaRPr lang="en-US" sz="1600" dirty="0"/>
          </a:p>
          <a:p>
            <a:pPr marL="342900" indent="-342900">
              <a:buFont typeface="Arial" charset="0"/>
              <a:buChar char="•"/>
            </a:pPr>
            <a:r>
              <a:rPr lang="en-US" dirty="0" smtClean="0"/>
              <a:t>Trade-off? Faster computation time against metric’s value precision</a:t>
            </a:r>
            <a:endParaRPr lang="en-US" dirty="0"/>
          </a:p>
        </p:txBody>
      </p:sp>
      <p:sp>
        <p:nvSpPr>
          <p:cNvPr id="4" name="Rectangle 3"/>
          <p:cNvSpPr/>
          <p:nvPr/>
        </p:nvSpPr>
        <p:spPr>
          <a:xfrm>
            <a:off x="593228" y="4489178"/>
            <a:ext cx="7529320" cy="523220"/>
          </a:xfrm>
          <a:prstGeom prst="rect">
            <a:avLst/>
          </a:prstGeom>
          <a:solidFill>
            <a:schemeClr val="accent6">
              <a:lumMod val="40000"/>
              <a:lumOff val="60000"/>
            </a:schemeClr>
          </a:solidFill>
        </p:spPr>
        <p:txBody>
          <a:bodyPr wrap="square">
            <a:spAutoFit/>
          </a:bodyPr>
          <a:lstStyle/>
          <a:p>
            <a:r>
              <a:rPr lang="en-US" sz="1400" dirty="0"/>
              <a:t>J. Debattista, S. </a:t>
            </a:r>
            <a:r>
              <a:rPr lang="en-US" sz="1400" dirty="0" err="1"/>
              <a:t>Londoño</a:t>
            </a:r>
            <a:r>
              <a:rPr lang="en-US" sz="1400" dirty="0"/>
              <a:t>, C. Lange, S. Auer. </a:t>
            </a:r>
            <a:r>
              <a:rPr lang="en-US" sz="1400" i="1" dirty="0"/>
              <a:t>Quality Assessment of Linked Datasets using Probabilistic Approximation. </a:t>
            </a:r>
            <a:r>
              <a:rPr lang="en-US" sz="1400" dirty="0" smtClean="0"/>
              <a:t>In </a:t>
            </a:r>
            <a:r>
              <a:rPr lang="en-US" sz="1400" dirty="0"/>
              <a:t>12th European Semantic Web Conference Proceedings 2015, 221-236, Springer </a:t>
            </a:r>
          </a:p>
        </p:txBody>
      </p:sp>
      <p:sp>
        <p:nvSpPr>
          <p:cNvPr id="5" name="Rectangle 4"/>
          <p:cNvSpPr/>
          <p:nvPr/>
        </p:nvSpPr>
        <p:spPr>
          <a:xfrm>
            <a:off x="593228" y="5337484"/>
            <a:ext cx="7529320" cy="738664"/>
          </a:xfrm>
          <a:prstGeom prst="rect">
            <a:avLst/>
          </a:prstGeom>
          <a:solidFill>
            <a:schemeClr val="accent6">
              <a:lumMod val="40000"/>
              <a:lumOff val="60000"/>
            </a:schemeClr>
          </a:solidFill>
        </p:spPr>
        <p:txBody>
          <a:bodyPr wrap="square">
            <a:spAutoFit/>
          </a:bodyPr>
          <a:lstStyle/>
          <a:p>
            <a:r>
              <a:rPr lang="en-US" sz="1400" dirty="0"/>
              <a:t>J. Debattista, C. Lange, S. Auer. </a:t>
            </a:r>
            <a:r>
              <a:rPr lang="en-US" sz="1400" i="1" dirty="0"/>
              <a:t>A Preliminary Investigation Towards Improving Linked Data Quality using Distance-Based Outlier Detection. </a:t>
            </a:r>
            <a:r>
              <a:rPr lang="en-US" sz="1400" dirty="0"/>
              <a:t>(Short Paper) </a:t>
            </a:r>
            <a:r>
              <a:rPr lang="en-GB" sz="1400" dirty="0"/>
              <a:t>In: Li YF. et al. (</a:t>
            </a:r>
            <a:r>
              <a:rPr lang="en-GB" sz="1400" dirty="0" err="1"/>
              <a:t>eds</a:t>
            </a:r>
            <a:r>
              <a:rPr lang="en-GB" sz="1400" dirty="0"/>
              <a:t>) Semantic Technology. JIST 2016. Lecture Notes in Computer Science, </a:t>
            </a:r>
            <a:r>
              <a:rPr lang="en-GB" sz="1400" dirty="0" err="1"/>
              <a:t>vol</a:t>
            </a:r>
            <a:r>
              <a:rPr lang="en-GB" sz="1400" dirty="0"/>
              <a:t> 10055.</a:t>
            </a:r>
            <a:endParaRPr lang="en-US" sz="1400" dirty="0"/>
          </a:p>
        </p:txBody>
      </p:sp>
    </p:spTree>
    <p:extLst>
      <p:ext uri="{BB962C8B-B14F-4D97-AF65-F5344CB8AC3E}">
        <p14:creationId xmlns:p14="http://schemas.microsoft.com/office/powerpoint/2010/main" val="88395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Approximation Techniques for Data Quality </a:t>
            </a:r>
            <a:r>
              <a:rPr lang="en-US" dirty="0" smtClean="0"/>
              <a:t>Metrics</a:t>
            </a:r>
            <a:endParaRPr lang="en-US" dirty="0"/>
          </a:p>
        </p:txBody>
      </p:sp>
      <p:graphicFrame>
        <p:nvGraphicFramePr>
          <p:cNvPr id="44" name="Diagram 43"/>
          <p:cNvGraphicFramePr/>
          <p:nvPr>
            <p:extLst>
              <p:ext uri="{D42A27DB-BD31-4B8C-83A1-F6EECF244321}">
                <p14:modId xmlns:p14="http://schemas.microsoft.com/office/powerpoint/2010/main" val="234101225"/>
              </p:ext>
            </p:extLst>
          </p:nvPr>
        </p:nvGraphicFramePr>
        <p:xfrm>
          <a:off x="939090" y="983929"/>
          <a:ext cx="7316105" cy="3682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 name="Rectangle 44"/>
          <p:cNvSpPr/>
          <p:nvPr/>
        </p:nvSpPr>
        <p:spPr>
          <a:xfrm>
            <a:off x="539422" y="4908985"/>
            <a:ext cx="8115443" cy="96856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A </a:t>
            </a:r>
            <a:r>
              <a:rPr lang="en-US" sz="2400" dirty="0"/>
              <a:t>technique to reduce the space, selecting a sub-set of the dataset to assess the metric </a:t>
            </a:r>
            <a:r>
              <a:rPr lang="en-US" sz="2400" dirty="0" smtClean="0"/>
              <a:t>upon.</a:t>
            </a:r>
            <a:endParaRPr lang="en-GB" sz="2400" dirty="0"/>
          </a:p>
        </p:txBody>
      </p:sp>
      <p:sp>
        <p:nvSpPr>
          <p:cNvPr id="26" name="Rectangle 25"/>
          <p:cNvSpPr/>
          <p:nvPr/>
        </p:nvSpPr>
        <p:spPr>
          <a:xfrm>
            <a:off x="539420" y="4916680"/>
            <a:ext cx="8115443" cy="968568"/>
          </a:xfrm>
          <a:prstGeom prst="rect">
            <a:avLst/>
          </a:prstGeom>
          <a:solidFill>
            <a:srgbClr val="009374"/>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A fast and space efficient bit vector data structure used to query elements in a set.</a:t>
            </a:r>
            <a:endParaRPr lang="en-US" sz="2400" dirty="0"/>
          </a:p>
        </p:txBody>
      </p:sp>
      <p:sp>
        <p:nvSpPr>
          <p:cNvPr id="3" name="Rectangle 2"/>
          <p:cNvSpPr/>
          <p:nvPr/>
        </p:nvSpPr>
        <p:spPr>
          <a:xfrm>
            <a:off x="2078183" y="894640"/>
            <a:ext cx="2546669" cy="3868388"/>
          </a:xfrm>
          <a:prstGeom prst="rect">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p:cNvSpPr/>
          <p:nvPr/>
        </p:nvSpPr>
        <p:spPr>
          <a:xfrm>
            <a:off x="4724399" y="894640"/>
            <a:ext cx="2382983" cy="3868388"/>
          </a:xfrm>
          <a:prstGeom prst="rect">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61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6" grpId="0" animBg="1"/>
      <p:bldP spid="3" grpId="0" animBg="1"/>
      <p:bldP spid="3" grpId="1"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Sampling</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GB" dirty="0">
                <a:solidFill>
                  <a:srgbClr val="000000"/>
                </a:solidFill>
              </a:rPr>
              <a:t>Selection of subset of individuals from a population</a:t>
            </a:r>
          </a:p>
          <a:p>
            <a:pPr marL="342900" indent="-342900">
              <a:buFont typeface="Arial" charset="0"/>
              <a:buChar char="•"/>
            </a:pPr>
            <a:endParaRPr lang="en-GB" dirty="0">
              <a:solidFill>
                <a:srgbClr val="000000"/>
              </a:solidFill>
            </a:endParaRPr>
          </a:p>
          <a:p>
            <a:pPr marL="342900" indent="-342900">
              <a:buFont typeface="Arial" charset="0"/>
              <a:buChar char="•"/>
            </a:pPr>
            <a:r>
              <a:rPr lang="en-GB" dirty="0" smtClean="0">
                <a:solidFill>
                  <a:srgbClr val="000000"/>
                </a:solidFill>
              </a:rPr>
              <a:t>Various </a:t>
            </a:r>
            <a:r>
              <a:rPr lang="en-GB" dirty="0">
                <a:solidFill>
                  <a:srgbClr val="000000"/>
                </a:solidFill>
              </a:rPr>
              <a:t>techniques e.g. Reservoir, Stratified, Clustered, Systematic</a:t>
            </a:r>
          </a:p>
          <a:p>
            <a:endParaRPr lang="en-US" dirty="0"/>
          </a:p>
        </p:txBody>
      </p:sp>
      <p:sp>
        <p:nvSpPr>
          <p:cNvPr id="4" name="Rectangle 3"/>
          <p:cNvSpPr/>
          <p:nvPr/>
        </p:nvSpPr>
        <p:spPr>
          <a:xfrm>
            <a:off x="593228" y="3953652"/>
            <a:ext cx="7529320" cy="523220"/>
          </a:xfrm>
          <a:prstGeom prst="rect">
            <a:avLst/>
          </a:prstGeom>
          <a:solidFill>
            <a:schemeClr val="accent6">
              <a:lumMod val="40000"/>
              <a:lumOff val="60000"/>
            </a:schemeClr>
          </a:solidFill>
        </p:spPr>
        <p:txBody>
          <a:bodyPr wrap="square">
            <a:spAutoFit/>
          </a:bodyPr>
          <a:lstStyle/>
          <a:p>
            <a:r>
              <a:rPr lang="en-US" sz="1400" dirty="0"/>
              <a:t>J. Debattista, S. </a:t>
            </a:r>
            <a:r>
              <a:rPr lang="en-US" sz="1400" dirty="0" err="1"/>
              <a:t>Londoño</a:t>
            </a:r>
            <a:r>
              <a:rPr lang="en-US" sz="1400" dirty="0"/>
              <a:t>, C. Lange, S. Auer. </a:t>
            </a:r>
            <a:r>
              <a:rPr lang="en-US" sz="1400" i="1" dirty="0"/>
              <a:t>Quality Assessment of Linked Datasets using Probabilistic Approximation</a:t>
            </a:r>
            <a:r>
              <a:rPr lang="en-US" sz="1400" i="1" dirty="0" smtClean="0"/>
              <a:t>. </a:t>
            </a:r>
            <a:r>
              <a:rPr lang="en-US" sz="1400" dirty="0" smtClean="0"/>
              <a:t> </a:t>
            </a:r>
            <a:r>
              <a:rPr lang="en-US" sz="1400" dirty="0"/>
              <a:t>In 12th European Semantic Web Conference Proceedings 2015, 221-236, Springer </a:t>
            </a:r>
          </a:p>
        </p:txBody>
      </p:sp>
      <p:sp>
        <p:nvSpPr>
          <p:cNvPr id="5" name="Rectangle 4"/>
          <p:cNvSpPr/>
          <p:nvPr/>
        </p:nvSpPr>
        <p:spPr>
          <a:xfrm>
            <a:off x="593228" y="4907717"/>
            <a:ext cx="7529320" cy="523220"/>
          </a:xfrm>
          <a:prstGeom prst="rect">
            <a:avLst/>
          </a:prstGeom>
          <a:solidFill>
            <a:schemeClr val="accent6">
              <a:lumMod val="40000"/>
              <a:lumOff val="60000"/>
            </a:schemeClr>
          </a:solidFill>
        </p:spPr>
        <p:txBody>
          <a:bodyPr wrap="square">
            <a:spAutoFit/>
          </a:bodyPr>
          <a:lstStyle/>
          <a:p>
            <a:r>
              <a:rPr lang="en-US" sz="1400" dirty="0"/>
              <a:t>J. </a:t>
            </a:r>
            <a:r>
              <a:rPr lang="en-US" sz="1400" dirty="0" smtClean="0"/>
              <a:t>Debattista. </a:t>
            </a:r>
            <a:r>
              <a:rPr lang="en-US" sz="1400" i="1" dirty="0" smtClean="0"/>
              <a:t>Scalable Quality Assessment of Linked Data. </a:t>
            </a:r>
            <a:r>
              <a:rPr lang="en-US" sz="1400" dirty="0" smtClean="0"/>
              <a:t>(Thesis)</a:t>
            </a:r>
            <a:r>
              <a:rPr lang="en-US" sz="1400" i="1" dirty="0" smtClean="0"/>
              <a:t> </a:t>
            </a:r>
            <a:r>
              <a:rPr lang="en-US" sz="1400" dirty="0" err="1" smtClean="0"/>
              <a:t>Universitäts</a:t>
            </a:r>
            <a:r>
              <a:rPr lang="en-US" sz="1400" dirty="0" smtClean="0"/>
              <a:t>-und </a:t>
            </a:r>
            <a:r>
              <a:rPr lang="en-US" sz="1400" dirty="0" err="1"/>
              <a:t>Landesbibliothek</a:t>
            </a:r>
            <a:r>
              <a:rPr lang="en-US" sz="1400" dirty="0"/>
              <a:t> </a:t>
            </a:r>
            <a:r>
              <a:rPr lang="en-US" sz="1400" dirty="0" smtClean="0"/>
              <a:t>Bonn 2017</a:t>
            </a:r>
            <a:endParaRPr lang="en-US" sz="1400" dirty="0"/>
          </a:p>
        </p:txBody>
      </p:sp>
    </p:spTree>
    <p:extLst>
      <p:ext uri="{BB962C8B-B14F-4D97-AF65-F5344CB8AC3E}">
        <p14:creationId xmlns:p14="http://schemas.microsoft.com/office/powerpoint/2010/main" val="1787560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A definition</a:t>
            </a:r>
          </a:p>
        </p:txBody>
      </p:sp>
      <p:grpSp>
        <p:nvGrpSpPr>
          <p:cNvPr id="4" name="Group 3"/>
          <p:cNvGrpSpPr/>
          <p:nvPr/>
        </p:nvGrpSpPr>
        <p:grpSpPr>
          <a:xfrm rot="20622469">
            <a:off x="551524" y="1657879"/>
            <a:ext cx="2911831" cy="4151200"/>
            <a:chOff x="1146146" y="154896"/>
            <a:chExt cx="2911831" cy="4151200"/>
          </a:xfrm>
        </p:grpSpPr>
        <p:sp>
          <p:nvSpPr>
            <p:cNvPr id="5" name="Rectangle 4"/>
            <p:cNvSpPr/>
            <p:nvPr/>
          </p:nvSpPr>
          <p:spPr>
            <a:xfrm>
              <a:off x="1146146" y="154896"/>
              <a:ext cx="2911831" cy="41512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1441561" y="381000"/>
              <a:ext cx="2369815" cy="3429430"/>
            </a:xfrm>
            <a:prstGeom prst="rect">
              <a:avLst/>
            </a:prstGeom>
          </p:spPr>
        </p:pic>
        <p:sp>
          <p:nvSpPr>
            <p:cNvPr id="7" name="TextBox 6"/>
            <p:cNvSpPr txBox="1"/>
            <p:nvPr/>
          </p:nvSpPr>
          <p:spPr>
            <a:xfrm>
              <a:off x="1859750" y="3854483"/>
              <a:ext cx="1544679" cy="369332"/>
            </a:xfrm>
            <a:prstGeom prst="rect">
              <a:avLst/>
            </a:prstGeom>
            <a:noFill/>
          </p:spPr>
          <p:txBody>
            <a:bodyPr wrap="none" rtlCol="0">
              <a:spAutoFit/>
            </a:bodyPr>
            <a:lstStyle/>
            <a:p>
              <a:r>
                <a:rPr lang="en-US" dirty="0" smtClean="0">
                  <a:latin typeface="Apple Chancery"/>
                  <a:cs typeface="Apple Chancery"/>
                </a:rPr>
                <a:t>Robert </a:t>
              </a:r>
              <a:r>
                <a:rPr lang="en-US" dirty="0" err="1" smtClean="0">
                  <a:latin typeface="Apple Chancery"/>
                  <a:cs typeface="Apple Chancery"/>
                </a:rPr>
                <a:t>Pirsig</a:t>
              </a:r>
              <a:endParaRPr lang="en-US" dirty="0">
                <a:latin typeface="Apple Chancery"/>
                <a:cs typeface="Apple Chancery"/>
              </a:endParaRPr>
            </a:p>
          </p:txBody>
        </p:sp>
      </p:grpSp>
      <p:grpSp>
        <p:nvGrpSpPr>
          <p:cNvPr id="8" name="Group 7"/>
          <p:cNvGrpSpPr/>
          <p:nvPr/>
        </p:nvGrpSpPr>
        <p:grpSpPr>
          <a:xfrm>
            <a:off x="3141691" y="1085879"/>
            <a:ext cx="2911831" cy="4151200"/>
            <a:chOff x="6596814" y="1771021"/>
            <a:chExt cx="2911831" cy="4151200"/>
          </a:xfrm>
        </p:grpSpPr>
        <p:grpSp>
          <p:nvGrpSpPr>
            <p:cNvPr id="9" name="Group 8"/>
            <p:cNvGrpSpPr/>
            <p:nvPr/>
          </p:nvGrpSpPr>
          <p:grpSpPr>
            <a:xfrm>
              <a:off x="6596814" y="1771021"/>
              <a:ext cx="2911831" cy="4151200"/>
              <a:chOff x="1146146" y="154896"/>
              <a:chExt cx="2911831" cy="4151200"/>
            </a:xfrm>
          </p:grpSpPr>
          <p:sp>
            <p:nvSpPr>
              <p:cNvPr id="11" name="Rectangle 10"/>
              <p:cNvSpPr/>
              <p:nvPr/>
            </p:nvSpPr>
            <p:spPr>
              <a:xfrm>
                <a:off x="1146146" y="154896"/>
                <a:ext cx="2911831" cy="41512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859750" y="3854483"/>
                <a:ext cx="1502111" cy="369332"/>
              </a:xfrm>
              <a:prstGeom prst="rect">
                <a:avLst/>
              </a:prstGeom>
              <a:noFill/>
            </p:spPr>
            <p:txBody>
              <a:bodyPr wrap="none" rtlCol="0">
                <a:spAutoFit/>
              </a:bodyPr>
              <a:lstStyle/>
              <a:p>
                <a:r>
                  <a:rPr lang="en-US" dirty="0" smtClean="0">
                    <a:latin typeface="Apple Chancery"/>
                    <a:cs typeface="Apple Chancery"/>
                  </a:rPr>
                  <a:t>Joseph </a:t>
                </a:r>
                <a:r>
                  <a:rPr lang="en-US" dirty="0" err="1" smtClean="0">
                    <a:latin typeface="Apple Chancery"/>
                    <a:cs typeface="Apple Chancery"/>
                  </a:rPr>
                  <a:t>Juran</a:t>
                </a:r>
                <a:endParaRPr lang="en-US" dirty="0">
                  <a:latin typeface="Apple Chancery"/>
                  <a:cs typeface="Apple Chancery"/>
                </a:endParaRPr>
              </a:p>
            </p:txBody>
          </p:sp>
        </p:grpSp>
        <p:pic>
          <p:nvPicPr>
            <p:cNvPr id="10" name="Picture 9"/>
            <p:cNvPicPr>
              <a:picLocks noChangeAspect="1"/>
            </p:cNvPicPr>
            <p:nvPr/>
          </p:nvPicPr>
          <p:blipFill rotWithShape="1">
            <a:blip r:embed="rId4"/>
            <a:srcRect l="4940" t="3471" r="5732" b="3235"/>
            <a:stretch/>
          </p:blipFill>
          <p:spPr>
            <a:xfrm>
              <a:off x="6991104" y="2122069"/>
              <a:ext cx="2152896" cy="3206337"/>
            </a:xfrm>
            <a:prstGeom prst="rect">
              <a:avLst/>
            </a:prstGeom>
          </p:spPr>
        </p:pic>
      </p:grpSp>
      <p:grpSp>
        <p:nvGrpSpPr>
          <p:cNvPr id="13" name="Group 12"/>
          <p:cNvGrpSpPr/>
          <p:nvPr/>
        </p:nvGrpSpPr>
        <p:grpSpPr>
          <a:xfrm rot="934347">
            <a:off x="5685842" y="1849733"/>
            <a:ext cx="2911831" cy="4151200"/>
            <a:chOff x="6805129" y="1567243"/>
            <a:chExt cx="2911831" cy="4151200"/>
          </a:xfrm>
        </p:grpSpPr>
        <p:grpSp>
          <p:nvGrpSpPr>
            <p:cNvPr id="14" name="Group 13"/>
            <p:cNvGrpSpPr/>
            <p:nvPr/>
          </p:nvGrpSpPr>
          <p:grpSpPr>
            <a:xfrm>
              <a:off x="6805129" y="1567243"/>
              <a:ext cx="2911831" cy="4151200"/>
              <a:chOff x="1146146" y="154896"/>
              <a:chExt cx="2911831" cy="4151200"/>
            </a:xfrm>
          </p:grpSpPr>
          <p:sp>
            <p:nvSpPr>
              <p:cNvPr id="16" name="Rectangle 15"/>
              <p:cNvSpPr/>
              <p:nvPr/>
            </p:nvSpPr>
            <p:spPr>
              <a:xfrm>
                <a:off x="1146146" y="154896"/>
                <a:ext cx="2911831" cy="41512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1859750" y="3854483"/>
                <a:ext cx="1616927" cy="369332"/>
              </a:xfrm>
              <a:prstGeom prst="rect">
                <a:avLst/>
              </a:prstGeom>
              <a:noFill/>
            </p:spPr>
            <p:txBody>
              <a:bodyPr wrap="none" rtlCol="0">
                <a:spAutoFit/>
              </a:bodyPr>
              <a:lstStyle/>
              <a:p>
                <a:r>
                  <a:rPr lang="en-US" dirty="0" smtClean="0">
                    <a:latin typeface="Apple Chancery"/>
                    <a:cs typeface="Apple Chancery"/>
                  </a:rPr>
                  <a:t>Phillip Crosby</a:t>
                </a:r>
                <a:endParaRPr lang="en-US" dirty="0">
                  <a:latin typeface="Apple Chancery"/>
                  <a:cs typeface="Apple Chancery"/>
                </a:endParaRPr>
              </a:p>
            </p:txBody>
          </p:sp>
        </p:grpSp>
        <p:pic>
          <p:nvPicPr>
            <p:cNvPr id="15" name="Picture 14"/>
            <p:cNvPicPr>
              <a:picLocks noChangeAspect="1"/>
            </p:cNvPicPr>
            <p:nvPr/>
          </p:nvPicPr>
          <p:blipFill>
            <a:blip r:embed="rId5"/>
            <a:stretch>
              <a:fillRect/>
            </a:stretch>
          </p:blipFill>
          <p:spPr>
            <a:xfrm>
              <a:off x="7085851" y="2070222"/>
              <a:ext cx="2387891" cy="3030785"/>
            </a:xfrm>
            <a:prstGeom prst="rect">
              <a:avLst/>
            </a:prstGeom>
          </p:spPr>
        </p:pic>
      </p:grpSp>
    </p:spTree>
    <p:extLst>
      <p:ext uri="{BB962C8B-B14F-4D97-AF65-F5344CB8AC3E}">
        <p14:creationId xmlns:p14="http://schemas.microsoft.com/office/powerpoint/2010/main" val="5647520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Reservoir Sampling</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GB" dirty="0">
                <a:solidFill>
                  <a:srgbClr val="000000"/>
                </a:solidFill>
              </a:rPr>
              <a:t>A statistical based technique, facilitating the sampling of evenly distributed </a:t>
            </a:r>
            <a:r>
              <a:rPr lang="en-GB" dirty="0" smtClean="0">
                <a:solidFill>
                  <a:srgbClr val="000000"/>
                </a:solidFill>
              </a:rPr>
              <a:t>items</a:t>
            </a:r>
          </a:p>
          <a:p>
            <a:pPr marL="342900" indent="-342900">
              <a:buFont typeface="Arial" charset="0"/>
              <a:buChar char="•"/>
            </a:pPr>
            <a:endParaRPr lang="en-GB" dirty="0">
              <a:solidFill>
                <a:srgbClr val="000000"/>
              </a:solidFill>
            </a:endParaRPr>
          </a:p>
          <a:p>
            <a:pPr marL="342900" indent="-342900">
              <a:buFont typeface="Arial" charset="0"/>
              <a:buChar char="•"/>
            </a:pPr>
            <a:r>
              <a:rPr lang="en-GB" dirty="0">
                <a:solidFill>
                  <a:srgbClr val="000000"/>
                </a:solidFill>
              </a:rPr>
              <a:t>Rejection-Acceptance</a:t>
            </a:r>
          </a:p>
          <a:p>
            <a:endParaRPr lang="en-US" dirty="0"/>
          </a:p>
        </p:txBody>
      </p:sp>
      <p:grpSp>
        <p:nvGrpSpPr>
          <p:cNvPr id="4" name="Group 3"/>
          <p:cNvGrpSpPr/>
          <p:nvPr/>
        </p:nvGrpSpPr>
        <p:grpSpPr>
          <a:xfrm>
            <a:off x="919702" y="3157843"/>
            <a:ext cx="7304596" cy="3068945"/>
            <a:chOff x="2167007" y="2438356"/>
            <a:chExt cx="7468749" cy="3137912"/>
          </a:xfrm>
        </p:grpSpPr>
        <p:grpSp>
          <p:nvGrpSpPr>
            <p:cNvPr id="5" name="Group 4"/>
            <p:cNvGrpSpPr/>
            <p:nvPr/>
          </p:nvGrpSpPr>
          <p:grpSpPr>
            <a:xfrm>
              <a:off x="2167007" y="2438356"/>
              <a:ext cx="7468749" cy="3137912"/>
              <a:chOff x="2167007" y="2438356"/>
              <a:chExt cx="7468749" cy="3137912"/>
            </a:xfrm>
          </p:grpSpPr>
          <p:grpSp>
            <p:nvGrpSpPr>
              <p:cNvPr id="8" name="Group 7"/>
              <p:cNvGrpSpPr/>
              <p:nvPr/>
            </p:nvGrpSpPr>
            <p:grpSpPr>
              <a:xfrm>
                <a:off x="2167007" y="2438356"/>
                <a:ext cx="2562840" cy="2768580"/>
                <a:chOff x="947807" y="1308092"/>
                <a:chExt cx="2562840" cy="2768580"/>
              </a:xfrm>
            </p:grpSpPr>
            <p:sp>
              <p:nvSpPr>
                <p:cNvPr id="18" name="Rectangle 17"/>
                <p:cNvSpPr/>
                <p:nvPr/>
              </p:nvSpPr>
              <p:spPr>
                <a:xfrm>
                  <a:off x="947807" y="1308092"/>
                  <a:ext cx="530774" cy="5118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1</a:t>
                  </a:r>
                  <a:endParaRPr lang="en-US" dirty="0"/>
                </a:p>
              </p:txBody>
            </p:sp>
            <p:sp>
              <p:nvSpPr>
                <p:cNvPr id="19" name="Rectangle 18"/>
                <p:cNvSpPr/>
                <p:nvPr/>
              </p:nvSpPr>
              <p:spPr>
                <a:xfrm>
                  <a:off x="1612025" y="1308092"/>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20" name="Rectangle 19"/>
                <p:cNvSpPr/>
                <p:nvPr/>
              </p:nvSpPr>
              <p:spPr>
                <a:xfrm>
                  <a:off x="2958666" y="1308092"/>
                  <a:ext cx="530774" cy="5118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4</a:t>
                  </a:r>
                  <a:endParaRPr lang="en-US" dirty="0"/>
                </a:p>
              </p:txBody>
            </p:sp>
            <p:sp>
              <p:nvSpPr>
                <p:cNvPr id="21" name="Rectangle 20"/>
                <p:cNvSpPr/>
                <p:nvPr/>
              </p:nvSpPr>
              <p:spPr>
                <a:xfrm>
                  <a:off x="2296699" y="1308092"/>
                  <a:ext cx="530774" cy="51186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3</a:t>
                  </a:r>
                  <a:endParaRPr lang="en-US" dirty="0"/>
                </a:p>
              </p:txBody>
            </p:sp>
            <p:sp>
              <p:nvSpPr>
                <p:cNvPr id="22" name="Rectangle 21"/>
                <p:cNvSpPr/>
                <p:nvPr/>
              </p:nvSpPr>
              <p:spPr>
                <a:xfrm>
                  <a:off x="967515" y="2048190"/>
                  <a:ext cx="530774" cy="5118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5</a:t>
                  </a:r>
                  <a:endParaRPr lang="en-US" dirty="0"/>
                </a:p>
              </p:txBody>
            </p:sp>
            <p:sp>
              <p:nvSpPr>
                <p:cNvPr id="23" name="Rectangle 22"/>
                <p:cNvSpPr/>
                <p:nvPr/>
              </p:nvSpPr>
              <p:spPr>
                <a:xfrm>
                  <a:off x="1631733" y="2048190"/>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a:t>
                  </a:r>
                  <a:endParaRPr lang="en-US" dirty="0"/>
                </a:p>
              </p:txBody>
            </p:sp>
            <p:sp>
              <p:nvSpPr>
                <p:cNvPr id="24" name="Rectangle 23"/>
                <p:cNvSpPr/>
                <p:nvPr/>
              </p:nvSpPr>
              <p:spPr>
                <a:xfrm>
                  <a:off x="2978374" y="2048190"/>
                  <a:ext cx="530774" cy="5118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8</a:t>
                  </a:r>
                  <a:endParaRPr lang="en-US" dirty="0"/>
                </a:p>
              </p:txBody>
            </p:sp>
            <p:sp>
              <p:nvSpPr>
                <p:cNvPr id="25" name="Rectangle 24"/>
                <p:cNvSpPr/>
                <p:nvPr/>
              </p:nvSpPr>
              <p:spPr>
                <a:xfrm>
                  <a:off x="2316407" y="2048190"/>
                  <a:ext cx="530774" cy="51186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7</a:t>
                  </a:r>
                  <a:endParaRPr lang="en-US" dirty="0"/>
                </a:p>
              </p:txBody>
            </p:sp>
            <p:sp>
              <p:nvSpPr>
                <p:cNvPr id="26" name="Rectangle 25"/>
                <p:cNvSpPr/>
                <p:nvPr/>
              </p:nvSpPr>
              <p:spPr>
                <a:xfrm>
                  <a:off x="969014" y="2806497"/>
                  <a:ext cx="530774" cy="511861"/>
                </a:xfrm>
                <a:prstGeom prst="rect">
                  <a:avLst/>
                </a:prstGeo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9</a:t>
                  </a:r>
                  <a:endParaRPr lang="en-US" dirty="0"/>
                </a:p>
              </p:txBody>
            </p:sp>
            <p:sp>
              <p:nvSpPr>
                <p:cNvPr id="27" name="Rectangle 26"/>
                <p:cNvSpPr/>
                <p:nvPr/>
              </p:nvSpPr>
              <p:spPr>
                <a:xfrm>
                  <a:off x="1633232" y="2806497"/>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a:t>
                  </a:r>
                  <a:endParaRPr lang="en-US" dirty="0"/>
                </a:p>
              </p:txBody>
            </p:sp>
            <p:sp>
              <p:nvSpPr>
                <p:cNvPr id="28" name="Rectangle 27"/>
                <p:cNvSpPr/>
                <p:nvPr/>
              </p:nvSpPr>
              <p:spPr>
                <a:xfrm>
                  <a:off x="2979873" y="2806497"/>
                  <a:ext cx="530774" cy="5118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12</a:t>
                  </a:r>
                  <a:endParaRPr lang="en-US" dirty="0"/>
                </a:p>
              </p:txBody>
            </p:sp>
            <p:sp>
              <p:nvSpPr>
                <p:cNvPr id="29" name="Rectangle 28"/>
                <p:cNvSpPr/>
                <p:nvPr/>
              </p:nvSpPr>
              <p:spPr>
                <a:xfrm>
                  <a:off x="2317906" y="2806497"/>
                  <a:ext cx="530774" cy="51186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11</a:t>
                  </a:r>
                  <a:endParaRPr lang="en-US" dirty="0"/>
                </a:p>
              </p:txBody>
            </p:sp>
            <p:sp>
              <p:nvSpPr>
                <p:cNvPr id="30" name="Rectangle 29"/>
                <p:cNvSpPr/>
                <p:nvPr/>
              </p:nvSpPr>
              <p:spPr>
                <a:xfrm>
                  <a:off x="969014" y="3564811"/>
                  <a:ext cx="530774" cy="511861"/>
                </a:xfrm>
                <a:prstGeom prst="rect">
                  <a:avLst/>
                </a:prstGeom>
                <a:solidFill>
                  <a:srgbClr val="5B9BD5"/>
                </a:solidFill>
                <a:ln>
                  <a:solidFill>
                    <a:srgbClr val="2E75B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13</a:t>
                  </a:r>
                  <a:endParaRPr lang="en-US" dirty="0"/>
                </a:p>
              </p:txBody>
            </p:sp>
            <p:sp>
              <p:nvSpPr>
                <p:cNvPr id="31" name="Rectangle 30"/>
                <p:cNvSpPr/>
                <p:nvPr/>
              </p:nvSpPr>
              <p:spPr>
                <a:xfrm>
                  <a:off x="1633232" y="3564811"/>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14</a:t>
                  </a:r>
                  <a:endParaRPr lang="en-US" dirty="0"/>
                </a:p>
              </p:txBody>
            </p:sp>
            <p:sp>
              <p:nvSpPr>
                <p:cNvPr id="32" name="Rectangle 31"/>
                <p:cNvSpPr/>
                <p:nvPr/>
              </p:nvSpPr>
              <p:spPr>
                <a:xfrm>
                  <a:off x="2979873" y="3564811"/>
                  <a:ext cx="530774" cy="5118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16</a:t>
                  </a:r>
                  <a:endParaRPr lang="en-US" dirty="0"/>
                </a:p>
              </p:txBody>
            </p:sp>
            <p:sp>
              <p:nvSpPr>
                <p:cNvPr id="33" name="Rectangle 32"/>
                <p:cNvSpPr/>
                <p:nvPr/>
              </p:nvSpPr>
              <p:spPr>
                <a:xfrm>
                  <a:off x="2317906" y="3564811"/>
                  <a:ext cx="530774" cy="51186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15</a:t>
                  </a:r>
                  <a:endParaRPr lang="en-US" dirty="0"/>
                </a:p>
              </p:txBody>
            </p:sp>
          </p:grpSp>
          <p:sp>
            <p:nvSpPr>
              <p:cNvPr id="9" name="Right Arrow 8"/>
              <p:cNvSpPr/>
              <p:nvPr/>
            </p:nvSpPr>
            <p:spPr>
              <a:xfrm>
                <a:off x="5465390" y="3572568"/>
                <a:ext cx="1383803" cy="7378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smtClean="0"/>
                  <a:t>SAMPLE</a:t>
                </a:r>
                <a:endParaRPr lang="en-US" i="1" dirty="0"/>
              </a:p>
            </p:txBody>
          </p:sp>
          <p:sp>
            <p:nvSpPr>
              <p:cNvPr id="10" name="TextBox 9"/>
              <p:cNvSpPr txBox="1"/>
              <p:nvPr/>
            </p:nvSpPr>
            <p:spPr>
              <a:xfrm>
                <a:off x="7348032" y="4837604"/>
                <a:ext cx="2175483" cy="369332"/>
              </a:xfrm>
              <a:prstGeom prst="rect">
                <a:avLst/>
              </a:prstGeom>
              <a:noFill/>
            </p:spPr>
            <p:txBody>
              <a:bodyPr wrap="none" rtlCol="0">
                <a:spAutoFit/>
              </a:bodyPr>
              <a:lstStyle/>
              <a:p>
                <a:r>
                  <a:rPr lang="en-US" dirty="0" smtClean="0"/>
                  <a:t>In-Memory Reservoir</a:t>
                </a:r>
                <a:endParaRPr lang="en-US" dirty="0"/>
              </a:p>
            </p:txBody>
          </p:sp>
          <p:sp>
            <p:nvSpPr>
              <p:cNvPr id="11" name="TextBox 10"/>
              <p:cNvSpPr txBox="1"/>
              <p:nvPr/>
            </p:nvSpPr>
            <p:spPr>
              <a:xfrm>
                <a:off x="2621384" y="5206936"/>
                <a:ext cx="1828445" cy="369332"/>
              </a:xfrm>
              <a:prstGeom prst="rect">
                <a:avLst/>
              </a:prstGeom>
              <a:noFill/>
            </p:spPr>
            <p:txBody>
              <a:bodyPr wrap="none" rtlCol="0">
                <a:spAutoFit/>
              </a:bodyPr>
              <a:lstStyle/>
              <a:p>
                <a:r>
                  <a:rPr lang="en-US" dirty="0" smtClean="0"/>
                  <a:t>Dataset Elements</a:t>
                </a:r>
                <a:endParaRPr lang="en-US" dirty="0"/>
              </a:p>
            </p:txBody>
          </p:sp>
          <p:grpSp>
            <p:nvGrpSpPr>
              <p:cNvPr id="12" name="Group 11"/>
              <p:cNvGrpSpPr/>
              <p:nvPr/>
            </p:nvGrpSpPr>
            <p:grpSpPr>
              <a:xfrm>
                <a:off x="7228314" y="3082924"/>
                <a:ext cx="2407442" cy="1650068"/>
                <a:chOff x="6009114" y="2483484"/>
                <a:chExt cx="2407442" cy="1650068"/>
              </a:xfrm>
            </p:grpSpPr>
            <p:sp>
              <p:nvSpPr>
                <p:cNvPr id="13" name="Rectangle 12"/>
                <p:cNvSpPr/>
                <p:nvPr/>
              </p:nvSpPr>
              <p:spPr>
                <a:xfrm>
                  <a:off x="6217632" y="2669805"/>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4" name="Rectangle 13"/>
                <p:cNvSpPr/>
                <p:nvPr/>
              </p:nvSpPr>
              <p:spPr>
                <a:xfrm>
                  <a:off x="6217632" y="3417160"/>
                  <a:ext cx="530774" cy="5118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5</a:t>
                  </a:r>
                </a:p>
              </p:txBody>
            </p:sp>
            <p:sp>
              <p:nvSpPr>
                <p:cNvPr id="15" name="Rectangle 14"/>
                <p:cNvSpPr/>
                <p:nvPr/>
              </p:nvSpPr>
              <p:spPr>
                <a:xfrm>
                  <a:off x="7697717" y="3407683"/>
                  <a:ext cx="530774" cy="5118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12</a:t>
                  </a:r>
                  <a:endParaRPr lang="en-US" dirty="0"/>
                </a:p>
              </p:txBody>
            </p:sp>
            <p:sp>
              <p:nvSpPr>
                <p:cNvPr id="16" name="Rectangle 15"/>
                <p:cNvSpPr/>
                <p:nvPr/>
              </p:nvSpPr>
              <p:spPr>
                <a:xfrm>
                  <a:off x="6009114" y="2483484"/>
                  <a:ext cx="2407442" cy="1650068"/>
                </a:xfrm>
                <a:prstGeom prst="rect">
                  <a:avLst/>
                </a:prstGeom>
                <a:noFill/>
                <a:ln>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7" name="Rectangle 16"/>
                <p:cNvSpPr/>
                <p:nvPr/>
              </p:nvSpPr>
              <p:spPr>
                <a:xfrm>
                  <a:off x="7697717" y="2669805"/>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14</a:t>
                  </a:r>
                  <a:endParaRPr lang="en-US" dirty="0"/>
                </a:p>
              </p:txBody>
            </p:sp>
          </p:grpSp>
        </p:grpSp>
        <p:sp>
          <p:nvSpPr>
            <p:cNvPr id="6" name="Rectangle 5"/>
            <p:cNvSpPr/>
            <p:nvPr/>
          </p:nvSpPr>
          <p:spPr>
            <a:xfrm>
              <a:off x="8164613" y="4021734"/>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a:t>
              </a:r>
              <a:endParaRPr lang="en-US" dirty="0"/>
            </a:p>
          </p:txBody>
        </p:sp>
        <p:sp>
          <p:nvSpPr>
            <p:cNvPr id="7" name="Rectangle 6"/>
            <p:cNvSpPr/>
            <p:nvPr/>
          </p:nvSpPr>
          <p:spPr>
            <a:xfrm>
              <a:off x="8166112" y="3276361"/>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a:t>
              </a:r>
              <a:endParaRPr lang="en-US" dirty="0"/>
            </a:p>
          </p:txBody>
        </p:sp>
      </p:grpSp>
    </p:spTree>
    <p:extLst>
      <p:ext uri="{BB962C8B-B14F-4D97-AF65-F5344CB8AC3E}">
        <p14:creationId xmlns:p14="http://schemas.microsoft.com/office/powerpoint/2010/main" val="18118110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Stratified Sampling</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GB" dirty="0">
                <a:solidFill>
                  <a:srgbClr val="000000"/>
                </a:solidFill>
              </a:rPr>
              <a:t>A probability sample is drawn from distinct groups (strata) within the whole </a:t>
            </a:r>
            <a:r>
              <a:rPr lang="en-GB" dirty="0" smtClean="0">
                <a:solidFill>
                  <a:srgbClr val="000000"/>
                </a:solidFill>
              </a:rPr>
              <a:t>population</a:t>
            </a:r>
          </a:p>
          <a:p>
            <a:pPr marL="342900" indent="-342900">
              <a:buFont typeface="Arial" charset="0"/>
              <a:buChar char="•"/>
            </a:pPr>
            <a:endParaRPr lang="en-GB" dirty="0">
              <a:solidFill>
                <a:srgbClr val="000000"/>
              </a:solidFill>
            </a:endParaRPr>
          </a:p>
          <a:p>
            <a:pPr marL="342900" indent="-342900">
              <a:buFont typeface="Arial" charset="0"/>
              <a:buChar char="•"/>
            </a:pPr>
            <a:r>
              <a:rPr lang="en-GB" dirty="0" smtClean="0">
                <a:solidFill>
                  <a:srgbClr val="000000"/>
                </a:solidFill>
              </a:rPr>
              <a:t>Proportionate </a:t>
            </a:r>
            <a:r>
              <a:rPr lang="en-GB" dirty="0">
                <a:solidFill>
                  <a:srgbClr val="000000"/>
                </a:solidFill>
              </a:rPr>
              <a:t>allocation method</a:t>
            </a:r>
          </a:p>
          <a:p>
            <a:endParaRPr lang="en-US" dirty="0"/>
          </a:p>
        </p:txBody>
      </p:sp>
      <p:grpSp>
        <p:nvGrpSpPr>
          <p:cNvPr id="4" name="Group 3"/>
          <p:cNvGrpSpPr/>
          <p:nvPr/>
        </p:nvGrpSpPr>
        <p:grpSpPr>
          <a:xfrm>
            <a:off x="700252" y="3095502"/>
            <a:ext cx="7315271" cy="3188069"/>
            <a:chOff x="2113281" y="2365056"/>
            <a:chExt cx="7522475" cy="3255166"/>
          </a:xfrm>
        </p:grpSpPr>
        <p:grpSp>
          <p:nvGrpSpPr>
            <p:cNvPr id="5" name="Group 4"/>
            <p:cNvGrpSpPr/>
            <p:nvPr/>
          </p:nvGrpSpPr>
          <p:grpSpPr>
            <a:xfrm>
              <a:off x="2167007" y="2438356"/>
              <a:ext cx="7468749" cy="3181866"/>
              <a:chOff x="2167007" y="2438356"/>
              <a:chExt cx="7468749" cy="3181866"/>
            </a:xfrm>
          </p:grpSpPr>
          <p:grpSp>
            <p:nvGrpSpPr>
              <p:cNvPr id="12" name="Group 11"/>
              <p:cNvGrpSpPr/>
              <p:nvPr/>
            </p:nvGrpSpPr>
            <p:grpSpPr>
              <a:xfrm>
                <a:off x="2167007" y="2438356"/>
                <a:ext cx="2562840" cy="2768580"/>
                <a:chOff x="947807" y="1308092"/>
                <a:chExt cx="2562840" cy="2768580"/>
              </a:xfrm>
            </p:grpSpPr>
            <p:sp>
              <p:nvSpPr>
                <p:cNvPr id="24" name="Rectangle 23"/>
                <p:cNvSpPr/>
                <p:nvPr/>
              </p:nvSpPr>
              <p:spPr>
                <a:xfrm>
                  <a:off x="947807" y="1308092"/>
                  <a:ext cx="530774" cy="5118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1</a:t>
                  </a:r>
                  <a:endParaRPr lang="en-US" dirty="0"/>
                </a:p>
              </p:txBody>
            </p:sp>
            <p:sp>
              <p:nvSpPr>
                <p:cNvPr id="25" name="Rectangle 24"/>
                <p:cNvSpPr/>
                <p:nvPr/>
              </p:nvSpPr>
              <p:spPr>
                <a:xfrm>
                  <a:off x="1612025" y="1308092"/>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26" name="Rectangle 25"/>
                <p:cNvSpPr/>
                <p:nvPr/>
              </p:nvSpPr>
              <p:spPr>
                <a:xfrm>
                  <a:off x="2958666" y="1308092"/>
                  <a:ext cx="530774" cy="5118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4</a:t>
                  </a:r>
                  <a:endParaRPr lang="en-US" dirty="0"/>
                </a:p>
              </p:txBody>
            </p:sp>
            <p:sp>
              <p:nvSpPr>
                <p:cNvPr id="27" name="Rectangle 26"/>
                <p:cNvSpPr/>
                <p:nvPr/>
              </p:nvSpPr>
              <p:spPr>
                <a:xfrm>
                  <a:off x="2296699" y="1308092"/>
                  <a:ext cx="530774" cy="511861"/>
                </a:xfrm>
                <a:prstGeom prst="rect">
                  <a:avLst/>
                </a:prstGeom>
                <a:solidFill>
                  <a:schemeClr val="accent4"/>
                </a:solid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3</a:t>
                  </a:r>
                  <a:endParaRPr lang="en-US" dirty="0"/>
                </a:p>
              </p:txBody>
            </p:sp>
            <p:sp>
              <p:nvSpPr>
                <p:cNvPr id="28" name="Rectangle 27"/>
                <p:cNvSpPr/>
                <p:nvPr/>
              </p:nvSpPr>
              <p:spPr>
                <a:xfrm>
                  <a:off x="967515" y="2048190"/>
                  <a:ext cx="530774" cy="5118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5</a:t>
                  </a:r>
                  <a:endParaRPr lang="en-US" dirty="0"/>
                </a:p>
              </p:txBody>
            </p:sp>
            <p:sp>
              <p:nvSpPr>
                <p:cNvPr id="29" name="Rectangle 28"/>
                <p:cNvSpPr/>
                <p:nvPr/>
              </p:nvSpPr>
              <p:spPr>
                <a:xfrm>
                  <a:off x="1631733" y="2048190"/>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a:t>
                  </a:r>
                  <a:endParaRPr lang="en-US" dirty="0"/>
                </a:p>
              </p:txBody>
            </p:sp>
            <p:sp>
              <p:nvSpPr>
                <p:cNvPr id="30" name="Rectangle 29"/>
                <p:cNvSpPr/>
                <p:nvPr/>
              </p:nvSpPr>
              <p:spPr>
                <a:xfrm>
                  <a:off x="2978374" y="2048190"/>
                  <a:ext cx="530774" cy="5118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8</a:t>
                  </a:r>
                  <a:endParaRPr lang="en-US" dirty="0"/>
                </a:p>
              </p:txBody>
            </p:sp>
            <p:sp>
              <p:nvSpPr>
                <p:cNvPr id="31" name="Rectangle 30"/>
                <p:cNvSpPr/>
                <p:nvPr/>
              </p:nvSpPr>
              <p:spPr>
                <a:xfrm>
                  <a:off x="2316407" y="2048190"/>
                  <a:ext cx="530774" cy="511861"/>
                </a:xfrm>
                <a:prstGeom prst="rect">
                  <a:avLst/>
                </a:prstGeom>
                <a:solidFill>
                  <a:schemeClr val="accent4"/>
                </a:solid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7</a:t>
                  </a:r>
                  <a:endParaRPr lang="en-US" dirty="0"/>
                </a:p>
              </p:txBody>
            </p:sp>
            <p:sp>
              <p:nvSpPr>
                <p:cNvPr id="32" name="Rectangle 31"/>
                <p:cNvSpPr/>
                <p:nvPr/>
              </p:nvSpPr>
              <p:spPr>
                <a:xfrm>
                  <a:off x="969014" y="2806497"/>
                  <a:ext cx="530774" cy="511861"/>
                </a:xfrm>
                <a:prstGeom prst="rect">
                  <a:avLst/>
                </a:prstGeo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9</a:t>
                  </a:r>
                  <a:endParaRPr lang="en-US" dirty="0"/>
                </a:p>
              </p:txBody>
            </p:sp>
            <p:sp>
              <p:nvSpPr>
                <p:cNvPr id="33" name="Rectangle 32"/>
                <p:cNvSpPr/>
                <p:nvPr/>
              </p:nvSpPr>
              <p:spPr>
                <a:xfrm>
                  <a:off x="1633232" y="2806497"/>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a:t>
                  </a:r>
                  <a:endParaRPr lang="en-US" dirty="0"/>
                </a:p>
              </p:txBody>
            </p:sp>
            <p:sp>
              <p:nvSpPr>
                <p:cNvPr id="34" name="Rectangle 33"/>
                <p:cNvSpPr/>
                <p:nvPr/>
              </p:nvSpPr>
              <p:spPr>
                <a:xfrm>
                  <a:off x="2979873" y="2806497"/>
                  <a:ext cx="530774" cy="5118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12</a:t>
                  </a:r>
                  <a:endParaRPr lang="en-US" dirty="0"/>
                </a:p>
              </p:txBody>
            </p:sp>
            <p:sp>
              <p:nvSpPr>
                <p:cNvPr id="35" name="Rectangle 34"/>
                <p:cNvSpPr/>
                <p:nvPr/>
              </p:nvSpPr>
              <p:spPr>
                <a:xfrm>
                  <a:off x="2317906" y="2806497"/>
                  <a:ext cx="530774" cy="511861"/>
                </a:xfrm>
                <a:prstGeom prst="rect">
                  <a:avLst/>
                </a:prstGeom>
                <a:solidFill>
                  <a:schemeClr val="accent4"/>
                </a:solid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11</a:t>
                  </a:r>
                  <a:endParaRPr lang="en-US" dirty="0"/>
                </a:p>
              </p:txBody>
            </p:sp>
            <p:sp>
              <p:nvSpPr>
                <p:cNvPr id="36" name="Rectangle 35"/>
                <p:cNvSpPr/>
                <p:nvPr/>
              </p:nvSpPr>
              <p:spPr>
                <a:xfrm>
                  <a:off x="969014" y="3564811"/>
                  <a:ext cx="530774" cy="511861"/>
                </a:xfrm>
                <a:prstGeom prst="rect">
                  <a:avLst/>
                </a:prstGeo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13</a:t>
                  </a:r>
                  <a:endParaRPr lang="en-US" dirty="0"/>
                </a:p>
              </p:txBody>
            </p:sp>
            <p:sp>
              <p:nvSpPr>
                <p:cNvPr id="37" name="Rectangle 36"/>
                <p:cNvSpPr/>
                <p:nvPr/>
              </p:nvSpPr>
              <p:spPr>
                <a:xfrm>
                  <a:off x="1633232" y="3564811"/>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14</a:t>
                  </a:r>
                  <a:endParaRPr lang="en-US" dirty="0"/>
                </a:p>
              </p:txBody>
            </p:sp>
            <p:sp>
              <p:nvSpPr>
                <p:cNvPr id="38" name="Rectangle 37"/>
                <p:cNvSpPr/>
                <p:nvPr/>
              </p:nvSpPr>
              <p:spPr>
                <a:xfrm>
                  <a:off x="2979873" y="3564811"/>
                  <a:ext cx="530774" cy="5118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16</a:t>
                  </a:r>
                  <a:endParaRPr lang="en-US" dirty="0"/>
                </a:p>
              </p:txBody>
            </p:sp>
            <p:sp>
              <p:nvSpPr>
                <p:cNvPr id="39" name="Rectangle 38"/>
                <p:cNvSpPr/>
                <p:nvPr/>
              </p:nvSpPr>
              <p:spPr>
                <a:xfrm>
                  <a:off x="2317906" y="3564811"/>
                  <a:ext cx="530774" cy="511861"/>
                </a:xfrm>
                <a:prstGeom prst="rect">
                  <a:avLst/>
                </a:prstGeom>
                <a:solidFill>
                  <a:schemeClr val="accent4"/>
                </a:solid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15</a:t>
                  </a:r>
                  <a:endParaRPr lang="en-US" dirty="0"/>
                </a:p>
              </p:txBody>
            </p:sp>
          </p:grpSp>
          <p:sp>
            <p:nvSpPr>
              <p:cNvPr id="13" name="Right Arrow 12"/>
              <p:cNvSpPr/>
              <p:nvPr/>
            </p:nvSpPr>
            <p:spPr>
              <a:xfrm>
                <a:off x="5465390" y="3572568"/>
                <a:ext cx="1383803" cy="7378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smtClean="0"/>
                  <a:t>SAMPLE</a:t>
                </a:r>
                <a:endParaRPr lang="en-US" i="1" dirty="0"/>
              </a:p>
            </p:txBody>
          </p:sp>
          <p:sp>
            <p:nvSpPr>
              <p:cNvPr id="14" name="TextBox 13"/>
              <p:cNvSpPr txBox="1"/>
              <p:nvPr/>
            </p:nvSpPr>
            <p:spPr>
              <a:xfrm>
                <a:off x="7348032" y="4837604"/>
                <a:ext cx="2175483" cy="369332"/>
              </a:xfrm>
              <a:prstGeom prst="rect">
                <a:avLst/>
              </a:prstGeom>
              <a:solidFill>
                <a:schemeClr val="bg1"/>
              </a:solidFill>
            </p:spPr>
            <p:txBody>
              <a:bodyPr wrap="none" rtlCol="0">
                <a:spAutoFit/>
              </a:bodyPr>
              <a:lstStyle/>
              <a:p>
                <a:r>
                  <a:rPr lang="en-US" dirty="0" smtClean="0"/>
                  <a:t>In-Memory Reservoir</a:t>
                </a:r>
                <a:endParaRPr lang="en-US" dirty="0"/>
              </a:p>
            </p:txBody>
          </p:sp>
          <p:sp>
            <p:nvSpPr>
              <p:cNvPr id="15" name="TextBox 14"/>
              <p:cNvSpPr txBox="1"/>
              <p:nvPr/>
            </p:nvSpPr>
            <p:spPr>
              <a:xfrm>
                <a:off x="2554976" y="5250890"/>
                <a:ext cx="1828445" cy="369332"/>
              </a:xfrm>
              <a:prstGeom prst="rect">
                <a:avLst/>
              </a:prstGeom>
              <a:noFill/>
            </p:spPr>
            <p:txBody>
              <a:bodyPr wrap="none" rtlCol="0">
                <a:spAutoFit/>
              </a:bodyPr>
              <a:lstStyle/>
              <a:p>
                <a:r>
                  <a:rPr lang="en-US" dirty="0" smtClean="0"/>
                  <a:t>Dataset Elements</a:t>
                </a:r>
                <a:endParaRPr lang="en-US" dirty="0"/>
              </a:p>
            </p:txBody>
          </p:sp>
          <p:grpSp>
            <p:nvGrpSpPr>
              <p:cNvPr id="16" name="Group 15"/>
              <p:cNvGrpSpPr/>
              <p:nvPr/>
            </p:nvGrpSpPr>
            <p:grpSpPr>
              <a:xfrm>
                <a:off x="7228314" y="3082924"/>
                <a:ext cx="2407442" cy="1650068"/>
                <a:chOff x="6009114" y="2483484"/>
                <a:chExt cx="2407442" cy="1650068"/>
              </a:xfrm>
            </p:grpSpPr>
            <p:sp>
              <p:nvSpPr>
                <p:cNvPr id="18" name="Rectangle 17"/>
                <p:cNvSpPr/>
                <p:nvPr/>
              </p:nvSpPr>
              <p:spPr>
                <a:xfrm>
                  <a:off x="6217632" y="2669805"/>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9" name="Rectangle 18"/>
                <p:cNvSpPr/>
                <p:nvPr/>
              </p:nvSpPr>
              <p:spPr>
                <a:xfrm>
                  <a:off x="6939467" y="2669805"/>
                  <a:ext cx="530774" cy="5118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8</a:t>
                  </a:r>
                  <a:endParaRPr lang="en-US" dirty="0"/>
                </a:p>
              </p:txBody>
            </p:sp>
            <p:sp>
              <p:nvSpPr>
                <p:cNvPr id="20" name="Rectangle 19"/>
                <p:cNvSpPr/>
                <p:nvPr/>
              </p:nvSpPr>
              <p:spPr>
                <a:xfrm>
                  <a:off x="6217632" y="3417160"/>
                  <a:ext cx="530774" cy="51186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9</a:t>
                  </a:r>
                  <a:endParaRPr lang="en-US" dirty="0"/>
                </a:p>
              </p:txBody>
            </p:sp>
            <p:sp>
              <p:nvSpPr>
                <p:cNvPr id="21" name="Rectangle 20"/>
                <p:cNvSpPr/>
                <p:nvPr/>
              </p:nvSpPr>
              <p:spPr>
                <a:xfrm>
                  <a:off x="7697717" y="3407683"/>
                  <a:ext cx="530774" cy="5118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12</a:t>
                  </a:r>
                  <a:endParaRPr lang="en-US" dirty="0"/>
                </a:p>
              </p:txBody>
            </p:sp>
            <p:sp>
              <p:nvSpPr>
                <p:cNvPr id="22" name="Rectangle 21"/>
                <p:cNvSpPr/>
                <p:nvPr/>
              </p:nvSpPr>
              <p:spPr>
                <a:xfrm>
                  <a:off x="6009114" y="2483484"/>
                  <a:ext cx="2407442" cy="1650068"/>
                </a:xfrm>
                <a:prstGeom prst="rect">
                  <a:avLst/>
                </a:prstGeom>
                <a:noFill/>
                <a:ln>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 name="Rectangle 22"/>
                <p:cNvSpPr/>
                <p:nvPr/>
              </p:nvSpPr>
              <p:spPr>
                <a:xfrm>
                  <a:off x="7697717" y="2669805"/>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14</a:t>
                  </a:r>
                  <a:endParaRPr lang="en-US" dirty="0"/>
                </a:p>
              </p:txBody>
            </p:sp>
          </p:grpSp>
          <p:sp>
            <p:nvSpPr>
              <p:cNvPr id="17" name="Rectangle 16"/>
              <p:cNvSpPr/>
              <p:nvPr/>
            </p:nvSpPr>
            <p:spPr>
              <a:xfrm>
                <a:off x="8160586" y="4023316"/>
                <a:ext cx="530774" cy="5118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4</a:t>
                </a:r>
                <a:endParaRPr lang="en-US" dirty="0"/>
              </a:p>
            </p:txBody>
          </p:sp>
        </p:grpSp>
        <p:sp>
          <p:nvSpPr>
            <p:cNvPr id="6" name="Rectangle 5"/>
            <p:cNvSpPr/>
            <p:nvPr/>
          </p:nvSpPr>
          <p:spPr>
            <a:xfrm>
              <a:off x="2113281" y="2371634"/>
              <a:ext cx="634952" cy="1428646"/>
            </a:xfrm>
            <a:prstGeom prst="rect">
              <a:avLst/>
            </a:prstGeom>
            <a:noFill/>
            <a:ln>
              <a:solidFill>
                <a:schemeClr val="accent2">
                  <a:lumMod val="7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nvGrpSpPr>
            <p:cNvPr id="7" name="Group 6"/>
            <p:cNvGrpSpPr/>
            <p:nvPr/>
          </p:nvGrpSpPr>
          <p:grpSpPr>
            <a:xfrm>
              <a:off x="2115165" y="2365056"/>
              <a:ext cx="1329075" cy="2943002"/>
              <a:chOff x="-4793635" y="4407216"/>
              <a:chExt cx="1329075" cy="2943002"/>
            </a:xfrm>
          </p:grpSpPr>
          <p:sp>
            <p:nvSpPr>
              <p:cNvPr id="9" name="Rectangle 8"/>
              <p:cNvSpPr/>
              <p:nvPr/>
            </p:nvSpPr>
            <p:spPr>
              <a:xfrm>
                <a:off x="-4127235" y="4407216"/>
                <a:ext cx="662675" cy="2943002"/>
              </a:xfrm>
              <a:prstGeom prst="rect">
                <a:avLst/>
              </a:prstGeom>
              <a:noFill/>
              <a:ln>
                <a:solidFill>
                  <a:schemeClr val="accent1">
                    <a:lumMod val="7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Rectangle 9"/>
              <p:cNvSpPr/>
              <p:nvPr/>
            </p:nvSpPr>
            <p:spPr>
              <a:xfrm>
                <a:off x="-4793635" y="5879539"/>
                <a:ext cx="666345" cy="1468684"/>
              </a:xfrm>
              <a:prstGeom prst="rect">
                <a:avLst/>
              </a:prstGeom>
              <a:noFill/>
              <a:ln>
                <a:solidFill>
                  <a:schemeClr val="accent1">
                    <a:lumMod val="7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cxnSp>
            <p:nvCxnSpPr>
              <p:cNvPr id="11" name="Straight Connector 10"/>
              <p:cNvCxnSpPr/>
              <p:nvPr/>
            </p:nvCxnSpPr>
            <p:spPr>
              <a:xfrm flipH="1">
                <a:off x="-4129786" y="5883037"/>
                <a:ext cx="2551" cy="1460089"/>
              </a:xfrm>
              <a:prstGeom prst="line">
                <a:avLst/>
              </a:prstGeom>
              <a:ln w="57150" cmpd="sng">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8" name="Rectangle 7"/>
            <p:cNvSpPr/>
            <p:nvPr/>
          </p:nvSpPr>
          <p:spPr>
            <a:xfrm>
              <a:off x="3482605" y="2367280"/>
              <a:ext cx="1292595" cy="2943002"/>
            </a:xfrm>
            <a:prstGeom prst="rect">
              <a:avLst/>
            </a:prstGeom>
            <a:noFill/>
            <a:ln>
              <a:solidFill>
                <a:schemeClr val="accent4">
                  <a:lumMod val="5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4800096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Approximating </a:t>
            </a:r>
            <a:r>
              <a:rPr lang="en-GB" dirty="0" err="1"/>
              <a:t>Dereferenceability</a:t>
            </a:r>
            <a:r>
              <a:rPr lang="en-GB" dirty="0"/>
              <a:t> using Sampling</a:t>
            </a:r>
            <a:endParaRPr lang="en-US" dirty="0"/>
          </a:p>
        </p:txBody>
      </p:sp>
      <p:sp>
        <p:nvSpPr>
          <p:cNvPr id="4" name="Content Placeholder 2"/>
          <p:cNvSpPr>
            <a:spLocks noGrp="1"/>
          </p:cNvSpPr>
          <p:nvPr>
            <p:ph idx="1"/>
          </p:nvPr>
        </p:nvSpPr>
        <p:spPr>
          <a:xfrm>
            <a:off x="243080" y="1115427"/>
            <a:ext cx="8488943" cy="1388569"/>
          </a:xfrm>
        </p:spPr>
        <p:txBody>
          <a:bodyPr>
            <a:noAutofit/>
          </a:bodyPr>
          <a:lstStyle/>
          <a:p>
            <a:pPr marL="342900" indent="-342900">
              <a:buFont typeface="Arial" charset="0"/>
              <a:buChar char="•"/>
            </a:pPr>
            <a:r>
              <a:rPr lang="en-GB" sz="2000" dirty="0" err="1" smtClean="0"/>
              <a:t>Dereferenceability</a:t>
            </a:r>
            <a:r>
              <a:rPr lang="en-GB" sz="2000" dirty="0" smtClean="0"/>
              <a:t> Metric </a:t>
            </a:r>
            <a:r>
              <a:rPr lang="en-GB" sz="2000" dirty="0"/>
              <a:t>- </a:t>
            </a:r>
            <a:r>
              <a:rPr lang="en-GB" sz="2000" b="1" dirty="0"/>
              <a:t>the process that retrieves a representation of the requested resource </a:t>
            </a:r>
            <a:r>
              <a:rPr lang="en-GB" sz="2000" b="1" dirty="0" smtClean="0"/>
              <a:t>from the network</a:t>
            </a:r>
          </a:p>
          <a:p>
            <a:pPr marL="342900" indent="-342900">
              <a:buFont typeface="Arial" charset="0"/>
              <a:buChar char="•"/>
            </a:pPr>
            <a:r>
              <a:rPr lang="en-GB" sz="2000" dirty="0" smtClean="0"/>
              <a:t>2-level sampler representation</a:t>
            </a:r>
          </a:p>
          <a:p>
            <a:pPr marL="342900" indent="-342900">
              <a:buFont typeface="Arial" charset="0"/>
              <a:buChar char="•"/>
            </a:pPr>
            <a:r>
              <a:rPr lang="en-GB" sz="2000" dirty="0" smtClean="0"/>
              <a:t>Extra step for proportionate allocation in stratified sampling</a:t>
            </a:r>
          </a:p>
        </p:txBody>
      </p:sp>
      <p:sp>
        <p:nvSpPr>
          <p:cNvPr id="5" name="TextBox 4"/>
          <p:cNvSpPr txBox="1"/>
          <p:nvPr/>
        </p:nvSpPr>
        <p:spPr>
          <a:xfrm>
            <a:off x="2646287" y="3167758"/>
            <a:ext cx="3712199" cy="369332"/>
          </a:xfrm>
          <a:prstGeom prst="rect">
            <a:avLst/>
          </a:prstGeom>
          <a:noFill/>
        </p:spPr>
        <p:txBody>
          <a:bodyPr wrap="square" rtlCol="0">
            <a:spAutoFit/>
          </a:bodyPr>
          <a:lstStyle/>
          <a:p>
            <a:r>
              <a:rPr lang="en-US" dirty="0" smtClean="0"/>
              <a:t>&lt;</a:t>
            </a:r>
            <a:r>
              <a:rPr lang="en-US" dirty="0" smtClean="0">
                <a:solidFill>
                  <a:srgbClr val="FF0000"/>
                </a:solidFill>
              </a:rPr>
              <a:t>http://</a:t>
            </a:r>
            <a:r>
              <a:rPr lang="en-US" dirty="0" err="1" smtClean="0">
                <a:solidFill>
                  <a:srgbClr val="FF0000"/>
                </a:solidFill>
              </a:rPr>
              <a:t>dbpedia.org</a:t>
            </a:r>
            <a:r>
              <a:rPr lang="en-US" dirty="0" smtClean="0"/>
              <a:t>/</a:t>
            </a:r>
            <a:r>
              <a:rPr lang="en-US" dirty="0" smtClean="0">
                <a:solidFill>
                  <a:schemeClr val="tx2">
                    <a:lumMod val="60000"/>
                    <a:lumOff val="40000"/>
                  </a:schemeClr>
                </a:solidFill>
              </a:rPr>
              <a:t>resource/Bonn</a:t>
            </a:r>
            <a:r>
              <a:rPr lang="en-US" dirty="0" smtClean="0"/>
              <a:t>&gt;</a:t>
            </a:r>
            <a:endParaRPr lang="en-US" dirty="0"/>
          </a:p>
        </p:txBody>
      </p:sp>
      <p:grpSp>
        <p:nvGrpSpPr>
          <p:cNvPr id="6" name="Group 5"/>
          <p:cNvGrpSpPr/>
          <p:nvPr/>
        </p:nvGrpSpPr>
        <p:grpSpPr>
          <a:xfrm>
            <a:off x="2856181" y="3695467"/>
            <a:ext cx="3492145" cy="1803548"/>
            <a:chOff x="5254015" y="3565234"/>
            <a:chExt cx="4347303" cy="2993602"/>
          </a:xfrm>
        </p:grpSpPr>
        <p:pic>
          <p:nvPicPr>
            <p:cNvPr id="7" name="Picture 6"/>
            <p:cNvPicPr>
              <a:picLocks noChangeAspect="1"/>
            </p:cNvPicPr>
            <p:nvPr/>
          </p:nvPicPr>
          <p:blipFill>
            <a:blip r:embed="rId3"/>
            <a:stretch>
              <a:fillRect/>
            </a:stretch>
          </p:blipFill>
          <p:spPr>
            <a:xfrm>
              <a:off x="5254015" y="4720503"/>
              <a:ext cx="2451110" cy="1838333"/>
            </a:xfrm>
            <a:prstGeom prst="rect">
              <a:avLst/>
            </a:prstGeom>
          </p:spPr>
        </p:pic>
        <p:sp>
          <p:nvSpPr>
            <p:cNvPr id="8" name="Oval Callout 7"/>
            <p:cNvSpPr/>
            <p:nvPr/>
          </p:nvSpPr>
          <p:spPr>
            <a:xfrm>
              <a:off x="6701018" y="3565234"/>
              <a:ext cx="2900300" cy="1373707"/>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Is the Sampler full?</a:t>
              </a:r>
              <a:endParaRPr lang="en-US" dirty="0"/>
            </a:p>
          </p:txBody>
        </p:sp>
      </p:grpSp>
      <p:sp>
        <p:nvSpPr>
          <p:cNvPr id="9" name="Rectangle 8"/>
          <p:cNvSpPr/>
          <p:nvPr/>
        </p:nvSpPr>
        <p:spPr>
          <a:xfrm>
            <a:off x="2832966" y="3258587"/>
            <a:ext cx="1798320" cy="233680"/>
          </a:xfrm>
          <a:prstGeom prst="rect">
            <a:avLst/>
          </a:prstGeom>
          <a:solidFill>
            <a:schemeClr val="accent6">
              <a:alpha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Rectangle 9"/>
          <p:cNvSpPr/>
          <p:nvPr/>
        </p:nvSpPr>
        <p:spPr>
          <a:xfrm>
            <a:off x="2761846" y="3624347"/>
            <a:ext cx="3657600" cy="19507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nvGrpSpPr>
          <p:cNvPr id="11" name="Group 10"/>
          <p:cNvGrpSpPr/>
          <p:nvPr/>
        </p:nvGrpSpPr>
        <p:grpSpPr>
          <a:xfrm>
            <a:off x="1435440" y="4461911"/>
            <a:ext cx="2407442" cy="1650068"/>
            <a:chOff x="2879834" y="3895724"/>
            <a:chExt cx="2407442" cy="1650068"/>
          </a:xfrm>
        </p:grpSpPr>
        <p:sp>
          <p:nvSpPr>
            <p:cNvPr id="12" name="Rectangle 11"/>
            <p:cNvSpPr/>
            <p:nvPr/>
          </p:nvSpPr>
          <p:spPr>
            <a:xfrm>
              <a:off x="3088352" y="4082045"/>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810187" y="4082045"/>
              <a:ext cx="530774" cy="511861"/>
            </a:xfrm>
            <a:prstGeom prst="rect">
              <a:avLst/>
            </a:prstGeom>
            <a:solidFill>
              <a:schemeClr val="accent2"/>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p:cNvSpPr/>
            <p:nvPr/>
          </p:nvSpPr>
          <p:spPr>
            <a:xfrm>
              <a:off x="3088352" y="4829400"/>
              <a:ext cx="530774" cy="5118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p:cNvSpPr/>
            <p:nvPr/>
          </p:nvSpPr>
          <p:spPr>
            <a:xfrm>
              <a:off x="4568437" y="4819923"/>
              <a:ext cx="530774" cy="511861"/>
            </a:xfrm>
            <a:prstGeom prst="rect">
              <a:avLst/>
            </a:prstGeom>
            <a:solidFill>
              <a:schemeClr val="bg1">
                <a:lumMod val="85000"/>
              </a:schemeClr>
            </a:solidFill>
            <a:ln>
              <a:solidFill>
                <a:schemeClr val="bg1">
                  <a:lumMod val="6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6" name="Rectangle 15"/>
            <p:cNvSpPr/>
            <p:nvPr/>
          </p:nvSpPr>
          <p:spPr>
            <a:xfrm>
              <a:off x="2879834" y="3895724"/>
              <a:ext cx="2407442" cy="1650068"/>
            </a:xfrm>
            <a:prstGeom prst="rect">
              <a:avLst/>
            </a:prstGeom>
            <a:noFill/>
            <a:ln>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7" name="Rectangle 16"/>
            <p:cNvSpPr/>
            <p:nvPr/>
          </p:nvSpPr>
          <p:spPr>
            <a:xfrm>
              <a:off x="3812106" y="4836116"/>
              <a:ext cx="530774" cy="51186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
        <p:nvSpPr>
          <p:cNvPr id="18" name="Rectangle 17"/>
          <p:cNvSpPr/>
          <p:nvPr/>
        </p:nvSpPr>
        <p:spPr>
          <a:xfrm>
            <a:off x="3127793" y="4658392"/>
            <a:ext cx="530774" cy="51186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19" name="Group 18"/>
          <p:cNvGrpSpPr/>
          <p:nvPr/>
        </p:nvGrpSpPr>
        <p:grpSpPr>
          <a:xfrm>
            <a:off x="2911337" y="3771505"/>
            <a:ext cx="2868030" cy="1974957"/>
            <a:chOff x="5254014" y="3565234"/>
            <a:chExt cx="4347304" cy="2993602"/>
          </a:xfrm>
        </p:grpSpPr>
        <p:pic>
          <p:nvPicPr>
            <p:cNvPr id="20" name="Picture 19"/>
            <p:cNvPicPr>
              <a:picLocks noChangeAspect="1"/>
            </p:cNvPicPr>
            <p:nvPr/>
          </p:nvPicPr>
          <p:blipFill>
            <a:blip r:embed="rId3"/>
            <a:stretch>
              <a:fillRect/>
            </a:stretch>
          </p:blipFill>
          <p:spPr>
            <a:xfrm>
              <a:off x="5254014" y="4720503"/>
              <a:ext cx="2451110" cy="1838333"/>
            </a:xfrm>
            <a:prstGeom prst="rect">
              <a:avLst/>
            </a:prstGeom>
          </p:spPr>
        </p:pic>
        <p:sp>
          <p:nvSpPr>
            <p:cNvPr id="21" name="Oval Callout 20"/>
            <p:cNvSpPr/>
            <p:nvPr/>
          </p:nvSpPr>
          <p:spPr>
            <a:xfrm>
              <a:off x="6701018" y="3565234"/>
              <a:ext cx="2900300" cy="1373707"/>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But what if it is full?</a:t>
              </a:r>
              <a:endParaRPr lang="en-US" dirty="0"/>
            </a:p>
          </p:txBody>
        </p:sp>
      </p:grpSp>
      <p:sp>
        <p:nvSpPr>
          <p:cNvPr id="22" name="Rectangle 21"/>
          <p:cNvSpPr/>
          <p:nvPr/>
        </p:nvSpPr>
        <p:spPr>
          <a:xfrm>
            <a:off x="567286" y="3604027"/>
            <a:ext cx="6441440" cy="25196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23" name="Picture 22"/>
          <p:cNvPicPr>
            <a:picLocks noChangeAspect="1"/>
          </p:cNvPicPr>
          <p:nvPr/>
        </p:nvPicPr>
        <p:blipFill>
          <a:blip r:embed="rId4"/>
          <a:stretch>
            <a:fillRect/>
          </a:stretch>
        </p:blipFill>
        <p:spPr>
          <a:xfrm>
            <a:off x="4002461" y="3598785"/>
            <a:ext cx="1009443" cy="757082"/>
          </a:xfrm>
          <a:prstGeom prst="rect">
            <a:avLst/>
          </a:prstGeom>
        </p:spPr>
      </p:pic>
      <p:grpSp>
        <p:nvGrpSpPr>
          <p:cNvPr id="24" name="Group 23"/>
          <p:cNvGrpSpPr/>
          <p:nvPr/>
        </p:nvGrpSpPr>
        <p:grpSpPr>
          <a:xfrm>
            <a:off x="1516720" y="4339991"/>
            <a:ext cx="2407442" cy="1650068"/>
            <a:chOff x="9128234" y="248284"/>
            <a:chExt cx="2407442" cy="1650068"/>
          </a:xfrm>
        </p:grpSpPr>
        <p:grpSp>
          <p:nvGrpSpPr>
            <p:cNvPr id="25" name="Group 24"/>
            <p:cNvGrpSpPr/>
            <p:nvPr/>
          </p:nvGrpSpPr>
          <p:grpSpPr>
            <a:xfrm>
              <a:off x="9128234" y="248284"/>
              <a:ext cx="2407442" cy="1650068"/>
              <a:chOff x="2879834" y="3895724"/>
              <a:chExt cx="2407442" cy="1650068"/>
            </a:xfrm>
          </p:grpSpPr>
          <p:sp>
            <p:nvSpPr>
              <p:cNvPr id="27" name="Rectangle 26"/>
              <p:cNvSpPr/>
              <p:nvPr/>
            </p:nvSpPr>
            <p:spPr>
              <a:xfrm>
                <a:off x="3088352" y="4082045"/>
                <a:ext cx="530774" cy="511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3810187" y="4082045"/>
                <a:ext cx="530774" cy="511861"/>
              </a:xfrm>
              <a:prstGeom prst="rect">
                <a:avLst/>
              </a:prstGeom>
              <a:solidFill>
                <a:schemeClr val="accent2"/>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9" name="Rectangle 28"/>
              <p:cNvSpPr/>
              <p:nvPr/>
            </p:nvSpPr>
            <p:spPr>
              <a:xfrm>
                <a:off x="3088352" y="4829400"/>
                <a:ext cx="530774" cy="5118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0" name="Rectangle 29"/>
              <p:cNvSpPr/>
              <p:nvPr/>
            </p:nvSpPr>
            <p:spPr>
              <a:xfrm>
                <a:off x="4568437" y="4819923"/>
                <a:ext cx="530774" cy="511861"/>
              </a:xfrm>
              <a:prstGeom prst="rect">
                <a:avLst/>
              </a:prstGeom>
              <a:solidFill>
                <a:schemeClr val="bg1">
                  <a:lumMod val="85000"/>
                </a:schemeClr>
              </a:solidFill>
              <a:ln>
                <a:solidFill>
                  <a:schemeClr val="bg1">
                    <a:lumMod val="6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1" name="Rectangle 30"/>
              <p:cNvSpPr/>
              <p:nvPr/>
            </p:nvSpPr>
            <p:spPr>
              <a:xfrm>
                <a:off x="2879834" y="3895724"/>
                <a:ext cx="2407442" cy="1650068"/>
              </a:xfrm>
              <a:prstGeom prst="rect">
                <a:avLst/>
              </a:prstGeom>
              <a:noFill/>
              <a:ln>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2" name="Rectangle 31"/>
              <p:cNvSpPr/>
              <p:nvPr/>
            </p:nvSpPr>
            <p:spPr>
              <a:xfrm>
                <a:off x="3812106" y="4836116"/>
                <a:ext cx="530774" cy="51186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
          <p:nvSpPr>
            <p:cNvPr id="26" name="Rectangle 25"/>
            <p:cNvSpPr/>
            <p:nvPr/>
          </p:nvSpPr>
          <p:spPr>
            <a:xfrm>
              <a:off x="10810427" y="434605"/>
              <a:ext cx="530774" cy="511861"/>
            </a:xfrm>
            <a:prstGeom prst="rect">
              <a:avLst/>
            </a:prstGeom>
            <a:solidFill>
              <a:srgbClr val="08C4C4"/>
            </a:solidFill>
            <a:ln>
              <a:solidFill>
                <a:srgbClr val="00429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33" name="Rectangle 32"/>
          <p:cNvSpPr/>
          <p:nvPr/>
        </p:nvSpPr>
        <p:spPr>
          <a:xfrm>
            <a:off x="3198913" y="4526312"/>
            <a:ext cx="530774" cy="51186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4" name="Rectangle 33"/>
          <p:cNvSpPr/>
          <p:nvPr/>
        </p:nvSpPr>
        <p:spPr>
          <a:xfrm>
            <a:off x="4671926" y="3258587"/>
            <a:ext cx="1412240" cy="243840"/>
          </a:xfrm>
          <a:prstGeom prst="rect">
            <a:avLst/>
          </a:prstGeom>
          <a:solidFill>
            <a:schemeClr val="accent2">
              <a:lumMod val="60000"/>
              <a:lumOff val="40000"/>
              <a:alpha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accent3">
                  <a:lumMod val="60000"/>
                  <a:lumOff val="40000"/>
                </a:schemeClr>
              </a:solidFill>
            </a:endParaRPr>
          </a:p>
        </p:txBody>
      </p:sp>
      <p:sp>
        <p:nvSpPr>
          <p:cNvPr id="35" name="Rectangle 34"/>
          <p:cNvSpPr/>
          <p:nvPr/>
        </p:nvSpPr>
        <p:spPr>
          <a:xfrm>
            <a:off x="5362993" y="4211352"/>
            <a:ext cx="954854" cy="1783050"/>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6" name="Rectangle 35"/>
          <p:cNvSpPr/>
          <p:nvPr/>
        </p:nvSpPr>
        <p:spPr>
          <a:xfrm>
            <a:off x="5566193" y="4384072"/>
            <a:ext cx="530774" cy="511861"/>
          </a:xfrm>
          <a:prstGeom prst="rect">
            <a:avLst/>
          </a:prstGeom>
          <a:solidFill>
            <a:srgbClr val="F4B183"/>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cxnSp>
        <p:nvCxnSpPr>
          <p:cNvPr id="37" name="Straight Connector 36"/>
          <p:cNvCxnSpPr/>
          <p:nvPr/>
        </p:nvCxnSpPr>
        <p:spPr>
          <a:xfrm flipV="1">
            <a:off x="3706726" y="4244107"/>
            <a:ext cx="1666240" cy="284480"/>
          </a:xfrm>
          <a:prstGeom prst="line">
            <a:avLst/>
          </a:prstGeom>
          <a:ln>
            <a:solidFill>
              <a:schemeClr val="accent6"/>
            </a:solidFill>
            <a:prstDash val="lg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737206" y="5046747"/>
            <a:ext cx="1625600" cy="914400"/>
          </a:xfrm>
          <a:prstGeom prst="line">
            <a:avLst/>
          </a:prstGeom>
          <a:ln>
            <a:solidFill>
              <a:schemeClr val="accent6"/>
            </a:solidFill>
            <a:prstDash val="lgDash"/>
          </a:ln>
        </p:spPr>
        <p:style>
          <a:lnRef idx="2">
            <a:schemeClr val="accent1"/>
          </a:lnRef>
          <a:fillRef idx="0">
            <a:schemeClr val="accent1"/>
          </a:fillRef>
          <a:effectRef idx="1">
            <a:schemeClr val="accent1"/>
          </a:effectRef>
          <a:fontRef idx="minor">
            <a:schemeClr val="tx1"/>
          </a:fontRef>
        </p:style>
      </p:cxnSp>
      <p:sp>
        <p:nvSpPr>
          <p:cNvPr id="39" name="Down Arrow 38"/>
          <p:cNvSpPr/>
          <p:nvPr/>
        </p:nvSpPr>
        <p:spPr>
          <a:xfrm>
            <a:off x="5515206" y="3604027"/>
            <a:ext cx="436880" cy="508000"/>
          </a:xfrm>
          <a:prstGeom prst="downArrow">
            <a:avLst/>
          </a:prstGeom>
          <a:solidFill>
            <a:srgbClr val="F4B183"/>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0" name="Down Arrow 39"/>
          <p:cNvSpPr/>
          <p:nvPr/>
        </p:nvSpPr>
        <p:spPr>
          <a:xfrm>
            <a:off x="3147926" y="3695467"/>
            <a:ext cx="436880" cy="619760"/>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41" name="TextBox 40"/>
          <p:cNvSpPr txBox="1"/>
          <p:nvPr/>
        </p:nvSpPr>
        <p:spPr>
          <a:xfrm>
            <a:off x="2674147" y="3172348"/>
            <a:ext cx="3712199" cy="369332"/>
          </a:xfrm>
          <a:prstGeom prst="rect">
            <a:avLst/>
          </a:prstGeom>
          <a:noFill/>
        </p:spPr>
        <p:txBody>
          <a:bodyPr wrap="square" rtlCol="0">
            <a:spAutoFit/>
          </a:bodyPr>
          <a:lstStyle/>
          <a:p>
            <a:r>
              <a:rPr lang="en-US" dirty="0" smtClean="0"/>
              <a:t>&lt;</a:t>
            </a:r>
            <a:r>
              <a:rPr lang="en-US" dirty="0" smtClean="0">
                <a:solidFill>
                  <a:srgbClr val="FF0000"/>
                </a:solidFill>
              </a:rPr>
              <a:t>http://</a:t>
            </a:r>
            <a:r>
              <a:rPr lang="en-US" dirty="0" err="1" smtClean="0">
                <a:solidFill>
                  <a:srgbClr val="FF0000"/>
                </a:solidFill>
              </a:rPr>
              <a:t>dbpedia.org</a:t>
            </a:r>
            <a:r>
              <a:rPr lang="en-US" dirty="0" smtClean="0"/>
              <a:t>/</a:t>
            </a:r>
            <a:r>
              <a:rPr lang="en-US" dirty="0" smtClean="0">
                <a:solidFill>
                  <a:schemeClr val="tx2">
                    <a:lumMod val="60000"/>
                    <a:lumOff val="40000"/>
                  </a:schemeClr>
                </a:solidFill>
              </a:rPr>
              <a:t>resource/Bonn</a:t>
            </a:r>
            <a:r>
              <a:rPr lang="en-US" dirty="0" smtClean="0"/>
              <a:t>&gt;</a:t>
            </a:r>
            <a:endParaRPr lang="en-US" dirty="0"/>
          </a:p>
        </p:txBody>
      </p:sp>
      <p:graphicFrame>
        <p:nvGraphicFramePr>
          <p:cNvPr id="42" name="Table 41"/>
          <p:cNvGraphicFramePr>
            <a:graphicFrameLocks noGrp="1"/>
          </p:cNvGraphicFramePr>
          <p:nvPr>
            <p:extLst>
              <p:ext uri="{D42A27DB-BD31-4B8C-83A1-F6EECF244321}">
                <p14:modId xmlns:p14="http://schemas.microsoft.com/office/powerpoint/2010/main" val="809249715"/>
              </p:ext>
            </p:extLst>
          </p:nvPr>
        </p:nvGraphicFramePr>
        <p:xfrm>
          <a:off x="1251735" y="3870741"/>
          <a:ext cx="6557023" cy="1783080"/>
        </p:xfrm>
        <a:graphic>
          <a:graphicData uri="http://schemas.openxmlformats.org/drawingml/2006/table">
            <a:tbl>
              <a:tblPr firstRow="1" bandRow="1">
                <a:tableStyleId>{7DF18680-E054-41AD-8BC1-D1AEF772440D}</a:tableStyleId>
              </a:tblPr>
              <a:tblGrid>
                <a:gridCol w="2423960"/>
                <a:gridCol w="4133063"/>
              </a:tblGrid>
              <a:tr h="251080">
                <a:tc>
                  <a:txBody>
                    <a:bodyPr/>
                    <a:lstStyle/>
                    <a:p>
                      <a:pPr algn="ctr"/>
                      <a:r>
                        <a:rPr lang="en-GB" dirty="0" smtClean="0"/>
                        <a:t>Key</a:t>
                      </a:r>
                      <a:endParaRPr lang="en-GB" dirty="0"/>
                    </a:p>
                  </a:txBody>
                  <a:tcPr/>
                </a:tc>
                <a:tc>
                  <a:txBody>
                    <a:bodyPr/>
                    <a:lstStyle/>
                    <a:p>
                      <a:pPr algn="ctr"/>
                      <a:r>
                        <a:rPr lang="en-GB" dirty="0" smtClean="0"/>
                        <a:t>Value</a:t>
                      </a:r>
                      <a:endParaRPr lang="en-GB" dirty="0"/>
                    </a:p>
                  </a:txBody>
                  <a:tcPr/>
                </a:tc>
              </a:tr>
              <a:tr h="370840">
                <a:tc>
                  <a:txBody>
                    <a:bodyPr/>
                    <a:lstStyle/>
                    <a:p>
                      <a:r>
                        <a:rPr lang="en-GB" dirty="0" smtClean="0"/>
                        <a:t>http://</a:t>
                      </a:r>
                      <a:r>
                        <a:rPr lang="en-GB" dirty="0" err="1" smtClean="0"/>
                        <a:t>kdata.kr</a:t>
                      </a:r>
                      <a:endParaRPr lang="en-GB" dirty="0"/>
                    </a:p>
                  </a:txBody>
                  <a:tcPr/>
                </a:tc>
                <a:tc>
                  <a:txBody>
                    <a:bodyPr/>
                    <a:lstStyle/>
                    <a:p>
                      <a:r>
                        <a:rPr lang="en-GB" dirty="0" smtClean="0"/>
                        <a:t>[/</a:t>
                      </a:r>
                      <a:r>
                        <a:rPr lang="en-GB" sz="1800" kern="1200" dirty="0" smtClean="0"/>
                        <a:t>resource/</a:t>
                      </a:r>
                      <a:r>
                        <a:rPr lang="en-GB" sz="1800" kern="1200" dirty="0" err="1" smtClean="0"/>
                        <a:t>Gurokkumnamu_Library</a:t>
                      </a:r>
                      <a:r>
                        <a:rPr lang="en-GB" sz="1800" kern="1200" dirty="0" smtClean="0"/>
                        <a:t>, ...]</a:t>
                      </a:r>
                      <a:endParaRPr lang="en-GB" dirty="0"/>
                    </a:p>
                  </a:txBody>
                  <a:tcPr/>
                </a:tc>
              </a:tr>
              <a:tr h="370840">
                <a:tc>
                  <a:txBody>
                    <a:bodyPr/>
                    <a:lstStyle/>
                    <a:p>
                      <a:r>
                        <a:rPr lang="en-GB" dirty="0" smtClean="0"/>
                        <a:t>http://bfs.270a.info</a:t>
                      </a:r>
                      <a:endParaRPr lang="en-GB" dirty="0"/>
                    </a:p>
                  </a:txBody>
                  <a:tcPr/>
                </a:tc>
                <a:tc>
                  <a:txBody>
                    <a:bodyPr/>
                    <a:lstStyle/>
                    <a:p>
                      <a:r>
                        <a:rPr lang="en-GB" dirty="0" smtClean="0"/>
                        <a:t>[/</a:t>
                      </a:r>
                      <a:r>
                        <a:rPr lang="en-GB" dirty="0" err="1" smtClean="0"/>
                        <a:t>clas</a:t>
                      </a:r>
                      <a:r>
                        <a:rPr lang="en-GB" dirty="0" smtClean="0"/>
                        <a:t>/2010.3/CL_HGDE_GDE, ... ]</a:t>
                      </a:r>
                      <a:endParaRPr lang="en-GB" dirty="0"/>
                    </a:p>
                  </a:txBody>
                  <a:tcPr/>
                </a:tc>
              </a:tr>
              <a:tr h="248556">
                <a:tc gridSpan="2">
                  <a:txBody>
                    <a:bodyPr/>
                    <a:lstStyle/>
                    <a:p>
                      <a:pPr algn="ctr"/>
                      <a:r>
                        <a:rPr lang="en-GB" sz="1400" b="1" dirty="0" smtClean="0"/>
                        <a:t>...</a:t>
                      </a:r>
                      <a:endParaRPr lang="en-GB" sz="1400" b="1" dirty="0"/>
                    </a:p>
                  </a:txBody>
                  <a:tcPr anchor="ctr"/>
                </a:tc>
                <a:tc hMerge="1">
                  <a:txBody>
                    <a:bodyPr/>
                    <a:lstStyle/>
                    <a:p>
                      <a:endParaRPr lang="en-GB" dirty="0"/>
                    </a:p>
                  </a:txBody>
                  <a:tcPr/>
                </a:tc>
              </a:tr>
              <a:tr h="370840">
                <a:tc>
                  <a:txBody>
                    <a:bodyPr/>
                    <a:lstStyle/>
                    <a:p>
                      <a:endParaRPr lang="en-GB" dirty="0"/>
                    </a:p>
                  </a:txBody>
                  <a:tcPr/>
                </a:tc>
                <a:tc>
                  <a:txBody>
                    <a:bodyPr/>
                    <a:lstStyle/>
                    <a:p>
                      <a:endParaRPr lang="en-GB" dirty="0"/>
                    </a:p>
                  </a:txBody>
                  <a:tcPr/>
                </a:tc>
              </a:tr>
            </a:tbl>
          </a:graphicData>
        </a:graphic>
      </p:graphicFrame>
      <p:sp>
        <p:nvSpPr>
          <p:cNvPr id="43" name="Rectangle 42"/>
          <p:cNvSpPr/>
          <p:nvPr/>
        </p:nvSpPr>
        <p:spPr>
          <a:xfrm>
            <a:off x="2864005" y="3241653"/>
            <a:ext cx="1798320" cy="233680"/>
          </a:xfrm>
          <a:prstGeom prst="rect">
            <a:avLst/>
          </a:prstGeom>
          <a:solidFill>
            <a:schemeClr val="accent6">
              <a:alpha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4" name="Rectangle 43"/>
          <p:cNvSpPr/>
          <p:nvPr/>
        </p:nvSpPr>
        <p:spPr>
          <a:xfrm>
            <a:off x="4659914" y="3241653"/>
            <a:ext cx="1412240" cy="243840"/>
          </a:xfrm>
          <a:prstGeom prst="rect">
            <a:avLst/>
          </a:prstGeom>
          <a:solidFill>
            <a:schemeClr val="accent2">
              <a:lumMod val="60000"/>
              <a:lumOff val="40000"/>
              <a:alpha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accent3">
                  <a:lumMod val="60000"/>
                  <a:lumOff val="40000"/>
                </a:schemeClr>
              </a:solidFill>
            </a:endParaRPr>
          </a:p>
        </p:txBody>
      </p:sp>
      <p:cxnSp>
        <p:nvCxnSpPr>
          <p:cNvPr id="45" name="Elbow Connector 44"/>
          <p:cNvCxnSpPr/>
          <p:nvPr/>
        </p:nvCxnSpPr>
        <p:spPr>
          <a:xfrm rot="16200000" flipH="1" flipV="1">
            <a:off x="1410933" y="3094909"/>
            <a:ext cx="2205488" cy="2498976"/>
          </a:xfrm>
          <a:prstGeom prst="bentConnector4">
            <a:avLst>
              <a:gd name="adj1" fmla="val -10365"/>
              <a:gd name="adj2" fmla="val 109148"/>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1264189" y="5275373"/>
            <a:ext cx="2414939" cy="34353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7" name="TextBox 46"/>
          <p:cNvSpPr txBox="1"/>
          <p:nvPr/>
        </p:nvSpPr>
        <p:spPr>
          <a:xfrm>
            <a:off x="2832420" y="5712974"/>
            <a:ext cx="3595193" cy="369332"/>
          </a:xfrm>
          <a:prstGeom prst="rect">
            <a:avLst/>
          </a:prstGeom>
          <a:noFill/>
        </p:spPr>
        <p:txBody>
          <a:bodyPr wrap="none" rtlCol="0">
            <a:spAutoFit/>
          </a:bodyPr>
          <a:lstStyle/>
          <a:p>
            <a:r>
              <a:rPr lang="en-GB" dirty="0" smtClean="0"/>
              <a:t>Dictionary as an illustration example</a:t>
            </a:r>
            <a:endParaRPr lang="en-GB" dirty="0"/>
          </a:p>
        </p:txBody>
      </p:sp>
      <p:cxnSp>
        <p:nvCxnSpPr>
          <p:cNvPr id="48" name="Elbow Connector 47"/>
          <p:cNvCxnSpPr/>
          <p:nvPr/>
        </p:nvCxnSpPr>
        <p:spPr>
          <a:xfrm rot="16200000" flipH="1">
            <a:off x="5579149" y="3272378"/>
            <a:ext cx="1979285" cy="2405514"/>
          </a:xfrm>
          <a:prstGeom prst="bentConnector4">
            <a:avLst>
              <a:gd name="adj1" fmla="val 11056"/>
              <a:gd name="adj2" fmla="val 10950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1263907" y="5265218"/>
            <a:ext cx="1946341" cy="369332"/>
          </a:xfrm>
          <a:prstGeom prst="rect">
            <a:avLst/>
          </a:prstGeom>
        </p:spPr>
        <p:txBody>
          <a:bodyPr wrap="none">
            <a:spAutoFit/>
          </a:bodyPr>
          <a:lstStyle/>
          <a:p>
            <a:r>
              <a:rPr lang="en-GB" dirty="0"/>
              <a:t>http://</a:t>
            </a:r>
            <a:r>
              <a:rPr lang="en-GB" dirty="0" err="1"/>
              <a:t>dbpedia.org</a:t>
            </a:r>
            <a:endParaRPr lang="en-GB" dirty="0"/>
          </a:p>
        </p:txBody>
      </p:sp>
      <p:sp>
        <p:nvSpPr>
          <p:cNvPr id="50" name="Rectangle 49"/>
          <p:cNvSpPr/>
          <p:nvPr/>
        </p:nvSpPr>
        <p:spPr>
          <a:xfrm>
            <a:off x="3692837" y="5265218"/>
            <a:ext cx="1815934" cy="369332"/>
          </a:xfrm>
          <a:prstGeom prst="rect">
            <a:avLst/>
          </a:prstGeom>
        </p:spPr>
        <p:txBody>
          <a:bodyPr wrap="none">
            <a:spAutoFit/>
          </a:bodyPr>
          <a:lstStyle/>
          <a:p>
            <a:r>
              <a:rPr lang="en-GB" dirty="0"/>
              <a:t>[/resource/Bonn]</a:t>
            </a:r>
          </a:p>
        </p:txBody>
      </p:sp>
      <p:sp>
        <p:nvSpPr>
          <p:cNvPr id="51" name="TextBox 50"/>
          <p:cNvSpPr txBox="1"/>
          <p:nvPr/>
        </p:nvSpPr>
        <p:spPr>
          <a:xfrm>
            <a:off x="4727801" y="3615616"/>
            <a:ext cx="2339102" cy="646331"/>
          </a:xfrm>
          <a:prstGeom prst="rect">
            <a:avLst/>
          </a:prstGeom>
          <a:noFill/>
        </p:spPr>
        <p:txBody>
          <a:bodyPr wrap="none" rtlCol="0">
            <a:spAutoFit/>
          </a:bodyPr>
          <a:lstStyle/>
          <a:p>
            <a:pPr algn="ctr"/>
            <a:r>
              <a:rPr lang="en-GB" dirty="0" smtClean="0"/>
              <a:t>Calculate Replacement </a:t>
            </a:r>
          </a:p>
          <a:p>
            <a:pPr algn="ctr"/>
            <a:r>
              <a:rPr lang="en-GB" dirty="0" smtClean="0"/>
              <a:t>Probability</a:t>
            </a:r>
            <a:endParaRPr lang="en-GB" dirty="0"/>
          </a:p>
        </p:txBody>
      </p:sp>
    </p:spTree>
    <p:extLst>
      <p:ext uri="{BB962C8B-B14F-4D97-AF65-F5344CB8AC3E}">
        <p14:creationId xmlns:p14="http://schemas.microsoft.com/office/powerpoint/2010/main" val="62084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5"/>
                                        </p:tgtEl>
                                        <p:attrNameLst>
                                          <p:attrName>style.visibility</p:attrName>
                                        </p:attrNameLst>
                                      </p:cBhvr>
                                      <p:to>
                                        <p:strVal val="hidden"/>
                                      </p:to>
                                    </p:set>
                                  </p:childTnLst>
                                </p:cTn>
                              </p:par>
                              <p:par>
                                <p:cTn id="43" presetID="1" presetClass="exit" presetSubtype="0" fill="hold" grpId="0" nodeType="withEffect" nodePh="1">
                                  <p:stCondLst>
                                    <p:cond delay="0"/>
                                  </p:stCondLst>
                                  <p:endCondLst>
                                    <p:cond evt="begin" delay="0">
                                      <p:tn val="43"/>
                                    </p:cond>
                                  </p:endCondLst>
                                  <p:childTnLst>
                                    <p:set>
                                      <p:cBhvr>
                                        <p:cTn id="44" dur="1" fill="hold">
                                          <p:stCondLst>
                                            <p:cond delay="0"/>
                                          </p:stCondLst>
                                        </p:cTn>
                                        <p:tgtEl>
                                          <p:spTgt spid="4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4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49"/>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8"/>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23"/>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5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2"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5" presetClass="entr" presetSubtype="10"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checkerboard(across)">
                                      <p:cBhvr>
                                        <p:cTn id="111" dur="500"/>
                                        <p:tgtEl>
                                          <p:spTgt spid="33"/>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38"/>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37"/>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4"/>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9"/>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8" grpId="0" animBg="1"/>
      <p:bldP spid="18" grpId="1" animBg="1"/>
      <p:bldP spid="22" grpId="0" animBg="1"/>
      <p:bldP spid="33" grpId="0" animBg="1"/>
      <p:bldP spid="34" grpId="0" animBg="1"/>
      <p:bldP spid="35" grpId="0" animBg="1"/>
      <p:bldP spid="36" grpId="0" animBg="1"/>
      <p:bldP spid="39" grpId="0" animBg="1"/>
      <p:bldP spid="40" grpId="0" animBg="1"/>
      <p:bldP spid="40" grpId="1" animBg="1"/>
      <p:bldP spid="40" grpId="2" animBg="1"/>
      <p:bldP spid="41" grpId="0"/>
      <p:bldP spid="41" grpId="1"/>
      <p:bldP spid="43" grpId="0" animBg="1"/>
      <p:bldP spid="43" grpId="1" animBg="1"/>
      <p:bldP spid="44" grpId="0" animBg="1"/>
      <p:bldP spid="44" grpId="1" animBg="1"/>
      <p:bldP spid="46" grpId="0"/>
      <p:bldP spid="47" grpId="0"/>
      <p:bldP spid="47" grpId="1"/>
      <p:bldP spid="49" grpId="0"/>
      <p:bldP spid="49" grpId="1"/>
      <p:bldP spid="50" grpId="0"/>
      <p:bldP spid="50" grpId="1"/>
      <p:bldP spid="51" grpId="0"/>
      <p:bldP spid="51"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Bloom Filters</a:t>
            </a:r>
            <a:endParaRPr lang="en-US" dirty="0"/>
          </a:p>
        </p:txBody>
      </p:sp>
      <p:sp>
        <p:nvSpPr>
          <p:cNvPr id="4" name="Content Placeholder 2"/>
          <p:cNvSpPr>
            <a:spLocks noGrp="1"/>
          </p:cNvSpPr>
          <p:nvPr>
            <p:ph idx="1"/>
          </p:nvPr>
        </p:nvSpPr>
        <p:spPr>
          <a:xfrm>
            <a:off x="571608" y="1313170"/>
            <a:ext cx="7616868" cy="4608972"/>
          </a:xfrm>
        </p:spPr>
        <p:txBody>
          <a:bodyPr/>
          <a:lstStyle/>
          <a:p>
            <a:pPr marL="342900" indent="-342900">
              <a:buFont typeface="Arial" charset="0"/>
              <a:buChar char="•"/>
            </a:pPr>
            <a:r>
              <a:rPr lang="en-GB" dirty="0"/>
              <a:t>A</a:t>
            </a:r>
            <a:r>
              <a:rPr lang="en-GB" dirty="0" smtClean="0"/>
              <a:t> </a:t>
            </a:r>
            <a:r>
              <a:rPr lang="en-GB" dirty="0"/>
              <a:t>fast and space efficient bit vector data structure commonly used to query </a:t>
            </a:r>
            <a:r>
              <a:rPr lang="en-GB" dirty="0" smtClean="0"/>
              <a:t>elements </a:t>
            </a:r>
            <a:r>
              <a:rPr lang="en-GB" dirty="0"/>
              <a:t>in a set. </a:t>
            </a:r>
          </a:p>
          <a:p>
            <a:pPr marL="0" indent="0">
              <a:buNone/>
            </a:pPr>
            <a:endParaRPr lang="en-GB" dirty="0"/>
          </a:p>
        </p:txBody>
      </p:sp>
      <p:pic>
        <p:nvPicPr>
          <p:cNvPr id="5" name="Picture 4"/>
          <p:cNvPicPr>
            <a:picLocks noChangeAspect="1"/>
          </p:cNvPicPr>
          <p:nvPr/>
        </p:nvPicPr>
        <p:blipFill>
          <a:blip r:embed="rId3"/>
          <a:stretch>
            <a:fillRect/>
          </a:stretch>
        </p:blipFill>
        <p:spPr>
          <a:xfrm rot="2527305">
            <a:off x="5407517" y="3512457"/>
            <a:ext cx="3147703" cy="1475486"/>
          </a:xfrm>
          <a:prstGeom prst="rect">
            <a:avLst/>
          </a:prstGeom>
        </p:spPr>
      </p:pic>
      <p:pic>
        <p:nvPicPr>
          <p:cNvPr id="6" name="Picture 5"/>
          <p:cNvPicPr>
            <a:picLocks noChangeAspect="1"/>
          </p:cNvPicPr>
          <p:nvPr/>
        </p:nvPicPr>
        <p:blipFill>
          <a:blip r:embed="rId4"/>
          <a:stretch>
            <a:fillRect/>
          </a:stretch>
        </p:blipFill>
        <p:spPr>
          <a:xfrm>
            <a:off x="150680" y="3617656"/>
            <a:ext cx="2823696" cy="1588329"/>
          </a:xfrm>
          <a:prstGeom prst="rect">
            <a:avLst/>
          </a:prstGeom>
        </p:spPr>
      </p:pic>
      <p:sp>
        <p:nvSpPr>
          <p:cNvPr id="7" name="Oval Callout 6"/>
          <p:cNvSpPr/>
          <p:nvPr/>
        </p:nvSpPr>
        <p:spPr>
          <a:xfrm>
            <a:off x="2054245" y="2636839"/>
            <a:ext cx="2722888" cy="1081721"/>
          </a:xfrm>
          <a:prstGeom prst="wedgeEllipseCallout">
            <a:avLst>
              <a:gd name="adj1" fmla="val -38225"/>
              <a:gd name="adj2" fmla="val 53545"/>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err="1" smtClean="0"/>
              <a:t>Supercalifragilisti-cexpialidocious</a:t>
            </a:r>
            <a:endParaRPr lang="en-US" dirty="0"/>
          </a:p>
        </p:txBody>
      </p:sp>
      <p:sp>
        <p:nvSpPr>
          <p:cNvPr id="8" name="Rectangle 7"/>
          <p:cNvSpPr/>
          <p:nvPr/>
        </p:nvSpPr>
        <p:spPr>
          <a:xfrm>
            <a:off x="-540985" y="2479040"/>
            <a:ext cx="9723119" cy="32410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9" name="Picture 8"/>
          <p:cNvPicPr>
            <a:picLocks noChangeAspect="1"/>
          </p:cNvPicPr>
          <p:nvPr/>
        </p:nvPicPr>
        <p:blipFill>
          <a:blip r:embed="rId5"/>
          <a:stretch>
            <a:fillRect/>
          </a:stretch>
        </p:blipFill>
        <p:spPr>
          <a:xfrm>
            <a:off x="3461332" y="2940404"/>
            <a:ext cx="2338247" cy="2200874"/>
          </a:xfrm>
          <a:prstGeom prst="rect">
            <a:avLst/>
          </a:prstGeom>
        </p:spPr>
      </p:pic>
      <p:grpSp>
        <p:nvGrpSpPr>
          <p:cNvPr id="10" name="Group 9"/>
          <p:cNvGrpSpPr/>
          <p:nvPr/>
        </p:nvGrpSpPr>
        <p:grpSpPr>
          <a:xfrm>
            <a:off x="3206608" y="2685087"/>
            <a:ext cx="2823263" cy="2872433"/>
            <a:chOff x="4435753" y="1792324"/>
            <a:chExt cx="2117447" cy="2872433"/>
          </a:xfrm>
        </p:grpSpPr>
        <p:pic>
          <p:nvPicPr>
            <p:cNvPr id="11" name="Picture 10"/>
            <p:cNvPicPr>
              <a:picLocks noChangeAspect="1"/>
            </p:cNvPicPr>
            <p:nvPr/>
          </p:nvPicPr>
          <p:blipFill rotWithShape="1">
            <a:blip r:embed="rId6"/>
            <a:srcRect l="44804"/>
            <a:stretch/>
          </p:blipFill>
          <p:spPr>
            <a:xfrm>
              <a:off x="4611461" y="2023157"/>
              <a:ext cx="1941739" cy="2641600"/>
            </a:xfrm>
            <a:prstGeom prst="rect">
              <a:avLst/>
            </a:prstGeom>
          </p:spPr>
        </p:pic>
        <p:sp>
          <p:nvSpPr>
            <p:cNvPr id="12" name="TextBox 11"/>
            <p:cNvSpPr txBox="1"/>
            <p:nvPr/>
          </p:nvSpPr>
          <p:spPr>
            <a:xfrm>
              <a:off x="4435753" y="1792324"/>
              <a:ext cx="1940751" cy="461665"/>
            </a:xfrm>
            <a:prstGeom prst="rect">
              <a:avLst/>
            </a:prstGeom>
            <a:noFill/>
          </p:spPr>
          <p:txBody>
            <a:bodyPr wrap="none" rtlCol="0">
              <a:spAutoFit/>
            </a:bodyPr>
            <a:lstStyle/>
            <a:p>
              <a:r>
                <a:rPr lang="en-US" sz="2400" b="1" dirty="0" smtClean="0">
                  <a:solidFill>
                    <a:srgbClr val="FF0000"/>
                  </a:solidFill>
                </a:rPr>
                <a:t>Probably in the set</a:t>
              </a:r>
              <a:endParaRPr lang="en-US" sz="2400" b="1" dirty="0">
                <a:solidFill>
                  <a:srgbClr val="FF0000"/>
                </a:solidFill>
              </a:endParaRPr>
            </a:p>
          </p:txBody>
        </p:sp>
      </p:grpSp>
    </p:spTree>
    <p:extLst>
      <p:ext uri="{BB962C8B-B14F-4D97-AF65-F5344CB8AC3E}">
        <p14:creationId xmlns:p14="http://schemas.microsoft.com/office/powerpoint/2010/main" val="79331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Approximating Extensional Conciseness Using Bloom Filters</a:t>
            </a:r>
            <a:endParaRPr lang="en-US" dirty="0"/>
          </a:p>
        </p:txBody>
      </p:sp>
      <p:sp>
        <p:nvSpPr>
          <p:cNvPr id="3" name="Content Placeholder 2"/>
          <p:cNvSpPr>
            <a:spLocks noGrp="1"/>
          </p:cNvSpPr>
          <p:nvPr>
            <p:ph idx="1"/>
          </p:nvPr>
        </p:nvSpPr>
        <p:spPr>
          <a:xfrm>
            <a:off x="243088" y="1498689"/>
            <a:ext cx="8229600" cy="1144303"/>
          </a:xfrm>
        </p:spPr>
        <p:txBody>
          <a:bodyPr/>
          <a:lstStyle/>
          <a:p>
            <a:pPr marL="342900" indent="-342900">
              <a:buFont typeface="Arial" charset="0"/>
              <a:buChar char="•"/>
            </a:pPr>
            <a:r>
              <a:rPr lang="en-GB"/>
              <a:t>Extensional Conciseness metric - </a:t>
            </a:r>
            <a:r>
              <a:rPr lang="en-GB" b="1" i="1"/>
              <a:t>an instance is unique if no other instance exists with the same set of properties and corresponding values</a:t>
            </a:r>
            <a:endParaRPr lang="en-GB" b="1" i="1" dirty="0"/>
          </a:p>
        </p:txBody>
      </p:sp>
      <p:sp>
        <p:nvSpPr>
          <p:cNvPr id="56" name="TextBox 55"/>
          <p:cNvSpPr txBox="1"/>
          <p:nvPr/>
        </p:nvSpPr>
        <p:spPr>
          <a:xfrm>
            <a:off x="2027059" y="2565191"/>
            <a:ext cx="2827617" cy="1107996"/>
          </a:xfrm>
          <a:prstGeom prst="rect">
            <a:avLst/>
          </a:prstGeom>
          <a:noFill/>
        </p:spPr>
        <p:txBody>
          <a:bodyPr wrap="none" rtlCol="0">
            <a:spAutoFit/>
          </a:bodyPr>
          <a:lstStyle/>
          <a:p>
            <a:r>
              <a:rPr lang="en-US" dirty="0" smtClean="0"/>
              <a:t>:</a:t>
            </a:r>
            <a:r>
              <a:rPr lang="en-US" sz="1600" dirty="0" err="1" smtClean="0">
                <a:cs typeface="Courier New"/>
              </a:rPr>
              <a:t>eswc</a:t>
            </a:r>
            <a:r>
              <a:rPr lang="en-US" sz="1600" dirty="0" smtClean="0">
                <a:cs typeface="Courier New"/>
              </a:rPr>
              <a:t>  </a:t>
            </a:r>
            <a:r>
              <a:rPr lang="en-US" sz="1600" b="1" dirty="0" smtClean="0">
                <a:cs typeface="Courier New"/>
              </a:rPr>
              <a:t>a :Conference .</a:t>
            </a:r>
          </a:p>
          <a:p>
            <a:r>
              <a:rPr lang="en-US" sz="1600" dirty="0"/>
              <a:t>:</a:t>
            </a:r>
            <a:r>
              <a:rPr lang="en-US" sz="1600" dirty="0" err="1">
                <a:cs typeface="Courier New"/>
              </a:rPr>
              <a:t>eswc</a:t>
            </a:r>
            <a:r>
              <a:rPr lang="en-US" sz="1600" dirty="0">
                <a:cs typeface="Courier New"/>
              </a:rPr>
              <a:t> </a:t>
            </a:r>
            <a:r>
              <a:rPr lang="en-US" sz="1600" b="1" dirty="0">
                <a:cs typeface="Courier New"/>
              </a:rPr>
              <a:t> :</a:t>
            </a:r>
            <a:r>
              <a:rPr lang="en-US" sz="1600" b="1" dirty="0" err="1">
                <a:cs typeface="Courier New"/>
              </a:rPr>
              <a:t>enddate</a:t>
            </a:r>
            <a:r>
              <a:rPr lang="en-US" sz="1600" b="1" dirty="0">
                <a:cs typeface="Courier New"/>
              </a:rPr>
              <a:t> "2015-06-06" </a:t>
            </a:r>
            <a:r>
              <a:rPr lang="en-US" sz="1600" b="1" dirty="0" smtClean="0"/>
              <a:t>.</a:t>
            </a:r>
            <a:endParaRPr lang="en-US" sz="1600" b="1" dirty="0" smtClean="0">
              <a:cs typeface="Courier New"/>
            </a:endParaRPr>
          </a:p>
          <a:p>
            <a:r>
              <a:rPr lang="en-US" sz="1600" dirty="0"/>
              <a:t>:</a:t>
            </a:r>
            <a:r>
              <a:rPr lang="en-US" sz="1600" dirty="0" err="1">
                <a:cs typeface="Courier New"/>
              </a:rPr>
              <a:t>eswc</a:t>
            </a:r>
            <a:r>
              <a:rPr lang="en-US" sz="1600" dirty="0">
                <a:cs typeface="Courier New"/>
              </a:rPr>
              <a:t> </a:t>
            </a:r>
            <a:r>
              <a:rPr lang="en-US" sz="1600" b="1" dirty="0">
                <a:cs typeface="Courier New"/>
              </a:rPr>
              <a:t> </a:t>
            </a:r>
            <a:r>
              <a:rPr lang="en-US" sz="1600" b="1" dirty="0" smtClean="0">
                <a:cs typeface="Courier New"/>
              </a:rPr>
              <a:t>:location </a:t>
            </a:r>
            <a:r>
              <a:rPr lang="en-US" sz="1600" b="1" dirty="0">
                <a:cs typeface="Courier New"/>
              </a:rPr>
              <a:t>"</a:t>
            </a:r>
            <a:r>
              <a:rPr lang="en-US" sz="1600" b="1" dirty="0" smtClean="0">
                <a:cs typeface="Courier New"/>
              </a:rPr>
              <a:t>Slovenia" .</a:t>
            </a:r>
            <a:endParaRPr lang="en-US" sz="1600" b="1" dirty="0">
              <a:cs typeface="Courier New"/>
            </a:endParaRPr>
          </a:p>
          <a:p>
            <a:r>
              <a:rPr lang="en-US" sz="1600" dirty="0"/>
              <a:t>:</a:t>
            </a:r>
            <a:r>
              <a:rPr lang="en-US" sz="1600" dirty="0" err="1">
                <a:cs typeface="Courier New"/>
              </a:rPr>
              <a:t>eswc</a:t>
            </a:r>
            <a:r>
              <a:rPr lang="en-US" sz="1600" dirty="0">
                <a:cs typeface="Courier New"/>
              </a:rPr>
              <a:t> </a:t>
            </a:r>
            <a:r>
              <a:rPr lang="en-US" sz="1600" dirty="0" smtClean="0">
                <a:cs typeface="Courier New"/>
              </a:rPr>
              <a:t> </a:t>
            </a:r>
            <a:r>
              <a:rPr lang="en-US" sz="1600" b="1" dirty="0" smtClean="0">
                <a:cs typeface="Courier New"/>
              </a:rPr>
              <a:t>:</a:t>
            </a:r>
            <a:r>
              <a:rPr lang="en-US" sz="1600" b="1" dirty="0" err="1" smtClean="0">
                <a:cs typeface="Courier New"/>
              </a:rPr>
              <a:t>startdate</a:t>
            </a:r>
            <a:r>
              <a:rPr lang="en-US" sz="1600" b="1" dirty="0" smtClean="0">
                <a:cs typeface="Courier New"/>
              </a:rPr>
              <a:t> </a:t>
            </a:r>
            <a:r>
              <a:rPr lang="en-US" sz="1600" b="1" dirty="0">
                <a:cs typeface="Courier New"/>
              </a:rPr>
              <a:t>"2015-</a:t>
            </a:r>
            <a:r>
              <a:rPr lang="en-US" sz="1600" b="1" dirty="0" smtClean="0">
                <a:cs typeface="Courier New"/>
              </a:rPr>
              <a:t>05-31".</a:t>
            </a:r>
          </a:p>
        </p:txBody>
      </p:sp>
      <p:sp>
        <p:nvSpPr>
          <p:cNvPr id="57" name="Trapezoid 56"/>
          <p:cNvSpPr/>
          <p:nvPr/>
        </p:nvSpPr>
        <p:spPr>
          <a:xfrm>
            <a:off x="5431540" y="2820053"/>
            <a:ext cx="1142119" cy="771298"/>
          </a:xfrm>
          <a:prstGeom prst="trapezoi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smtClean="0"/>
              <a:t>Hash Functions</a:t>
            </a:r>
          </a:p>
          <a:p>
            <a:pPr algn="ctr"/>
            <a:r>
              <a:rPr lang="en-US" sz="1400" dirty="0" smtClean="0"/>
              <a:t>1 .. k</a:t>
            </a:r>
            <a:endParaRPr lang="en-US" sz="1400" dirty="0"/>
          </a:p>
        </p:txBody>
      </p:sp>
      <p:sp>
        <p:nvSpPr>
          <p:cNvPr id="58" name="TextBox 57"/>
          <p:cNvSpPr txBox="1"/>
          <p:nvPr/>
        </p:nvSpPr>
        <p:spPr>
          <a:xfrm>
            <a:off x="7058508" y="2596103"/>
            <a:ext cx="531151" cy="307777"/>
          </a:xfrm>
          <a:prstGeom prst="rect">
            <a:avLst/>
          </a:prstGeom>
          <a:noFill/>
        </p:spPr>
        <p:txBody>
          <a:bodyPr wrap="square" rtlCol="0">
            <a:spAutoFit/>
          </a:bodyPr>
          <a:lstStyle/>
          <a:p>
            <a:pPr algn="ctr"/>
            <a:r>
              <a:rPr lang="en-US" sz="1400" dirty="0" smtClean="0">
                <a:solidFill>
                  <a:srgbClr val="009374"/>
                </a:solidFill>
              </a:rPr>
              <a:t>   22</a:t>
            </a:r>
          </a:p>
        </p:txBody>
      </p:sp>
      <p:sp>
        <p:nvSpPr>
          <p:cNvPr id="59" name="TextBox 58"/>
          <p:cNvSpPr txBox="1"/>
          <p:nvPr/>
        </p:nvSpPr>
        <p:spPr>
          <a:xfrm>
            <a:off x="7091718" y="2868632"/>
            <a:ext cx="528422" cy="307777"/>
          </a:xfrm>
          <a:prstGeom prst="rect">
            <a:avLst/>
          </a:prstGeom>
          <a:noFill/>
        </p:spPr>
        <p:txBody>
          <a:bodyPr wrap="square" rtlCol="0">
            <a:spAutoFit/>
          </a:bodyPr>
          <a:lstStyle/>
          <a:p>
            <a:pPr algn="ctr"/>
            <a:r>
              <a:rPr lang="en-US" sz="1400" dirty="0" smtClean="0">
                <a:solidFill>
                  <a:srgbClr val="009374"/>
                </a:solidFill>
              </a:rPr>
              <a:t> 7</a:t>
            </a:r>
          </a:p>
        </p:txBody>
      </p:sp>
      <p:sp>
        <p:nvSpPr>
          <p:cNvPr id="60" name="TextBox 59"/>
          <p:cNvSpPr txBox="1"/>
          <p:nvPr/>
        </p:nvSpPr>
        <p:spPr>
          <a:xfrm>
            <a:off x="7170402" y="3431530"/>
            <a:ext cx="449737" cy="307777"/>
          </a:xfrm>
          <a:prstGeom prst="rect">
            <a:avLst/>
          </a:prstGeom>
          <a:noFill/>
        </p:spPr>
        <p:txBody>
          <a:bodyPr wrap="square" rtlCol="0">
            <a:spAutoFit/>
          </a:bodyPr>
          <a:lstStyle/>
          <a:p>
            <a:pPr algn="ctr"/>
            <a:r>
              <a:rPr lang="en-US" sz="1400" dirty="0" smtClean="0">
                <a:solidFill>
                  <a:srgbClr val="009374"/>
                </a:solidFill>
              </a:rPr>
              <a:t>134</a:t>
            </a:r>
          </a:p>
        </p:txBody>
      </p:sp>
      <p:grpSp>
        <p:nvGrpSpPr>
          <p:cNvPr id="61" name="Group 60"/>
          <p:cNvGrpSpPr/>
          <p:nvPr/>
        </p:nvGrpSpPr>
        <p:grpSpPr>
          <a:xfrm>
            <a:off x="6477247" y="2163308"/>
            <a:ext cx="1413688" cy="1621083"/>
            <a:chOff x="7767428" y="2514037"/>
            <a:chExt cx="1413688" cy="1621083"/>
          </a:xfrm>
        </p:grpSpPr>
        <p:cxnSp>
          <p:nvCxnSpPr>
            <p:cNvPr id="62" name="Elbow Connector 61"/>
            <p:cNvCxnSpPr>
              <a:stCxn id="57" idx="3"/>
            </p:cNvCxnSpPr>
            <p:nvPr/>
          </p:nvCxnSpPr>
          <p:spPr>
            <a:xfrm flipV="1">
              <a:off x="7767428" y="3106317"/>
              <a:ext cx="708715" cy="45011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Elbow Connector 62"/>
            <p:cNvCxnSpPr>
              <a:stCxn id="57" idx="3"/>
            </p:cNvCxnSpPr>
            <p:nvPr/>
          </p:nvCxnSpPr>
          <p:spPr>
            <a:xfrm flipV="1">
              <a:off x="7767428" y="3373250"/>
              <a:ext cx="729435" cy="18318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57" idx="3"/>
            </p:cNvCxnSpPr>
            <p:nvPr/>
          </p:nvCxnSpPr>
          <p:spPr>
            <a:xfrm>
              <a:off x="7767428" y="3556431"/>
              <a:ext cx="693155" cy="37457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8152018" y="3504179"/>
              <a:ext cx="290915" cy="276999"/>
            </a:xfrm>
            <a:prstGeom prst="rect">
              <a:avLst/>
            </a:prstGeom>
            <a:noFill/>
          </p:spPr>
          <p:txBody>
            <a:bodyPr wrap="none" rtlCol="0">
              <a:spAutoFit/>
            </a:bodyPr>
            <a:lstStyle/>
            <a:p>
              <a:r>
                <a:rPr lang="en-US" sz="1200" dirty="0" smtClean="0"/>
                <a:t>…</a:t>
              </a:r>
              <a:endParaRPr lang="en-US" sz="1200" dirty="0"/>
            </a:p>
          </p:txBody>
        </p:sp>
        <p:sp>
          <p:nvSpPr>
            <p:cNvPr id="66" name="TextBox 65"/>
            <p:cNvSpPr txBox="1"/>
            <p:nvPr/>
          </p:nvSpPr>
          <p:spPr>
            <a:xfrm>
              <a:off x="8153724" y="2888177"/>
              <a:ext cx="383275" cy="276999"/>
            </a:xfrm>
            <a:prstGeom prst="rect">
              <a:avLst/>
            </a:prstGeom>
            <a:noFill/>
          </p:spPr>
          <p:txBody>
            <a:bodyPr wrap="square" rtlCol="0">
              <a:spAutoFit/>
            </a:bodyPr>
            <a:lstStyle/>
            <a:p>
              <a:r>
                <a:rPr lang="en-US" sz="1200" dirty="0"/>
                <a:t>1</a:t>
              </a:r>
            </a:p>
          </p:txBody>
        </p:sp>
        <p:sp>
          <p:nvSpPr>
            <p:cNvPr id="67" name="TextBox 66"/>
            <p:cNvSpPr txBox="1"/>
            <p:nvPr/>
          </p:nvSpPr>
          <p:spPr>
            <a:xfrm>
              <a:off x="8163888" y="3133635"/>
              <a:ext cx="383275" cy="276999"/>
            </a:xfrm>
            <a:prstGeom prst="rect">
              <a:avLst/>
            </a:prstGeom>
            <a:noFill/>
          </p:spPr>
          <p:txBody>
            <a:bodyPr wrap="square" rtlCol="0">
              <a:spAutoFit/>
            </a:bodyPr>
            <a:lstStyle/>
            <a:p>
              <a:r>
                <a:rPr lang="en-US" sz="1200" dirty="0" smtClean="0"/>
                <a:t>2</a:t>
              </a:r>
              <a:endParaRPr lang="en-US" sz="1200" dirty="0"/>
            </a:p>
          </p:txBody>
        </p:sp>
        <p:sp>
          <p:nvSpPr>
            <p:cNvPr id="68" name="TextBox 67"/>
            <p:cNvSpPr txBox="1"/>
            <p:nvPr/>
          </p:nvSpPr>
          <p:spPr>
            <a:xfrm>
              <a:off x="8195771" y="3741512"/>
              <a:ext cx="383275" cy="276999"/>
            </a:xfrm>
            <a:prstGeom prst="rect">
              <a:avLst/>
            </a:prstGeom>
            <a:noFill/>
          </p:spPr>
          <p:txBody>
            <a:bodyPr wrap="square" rtlCol="0">
              <a:spAutoFit/>
            </a:bodyPr>
            <a:lstStyle/>
            <a:p>
              <a:r>
                <a:rPr lang="en-US" sz="1200" dirty="0"/>
                <a:t>k</a:t>
              </a:r>
            </a:p>
          </p:txBody>
        </p:sp>
        <p:sp>
          <p:nvSpPr>
            <p:cNvPr id="69" name="Rectangle 68"/>
            <p:cNvSpPr/>
            <p:nvPr/>
          </p:nvSpPr>
          <p:spPr>
            <a:xfrm>
              <a:off x="8496863" y="2902157"/>
              <a:ext cx="393138" cy="123296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0" name="TextBox 69"/>
            <p:cNvSpPr txBox="1"/>
            <p:nvPr/>
          </p:nvSpPr>
          <p:spPr>
            <a:xfrm>
              <a:off x="8323327" y="2514037"/>
              <a:ext cx="857789" cy="430887"/>
            </a:xfrm>
            <a:prstGeom prst="rect">
              <a:avLst/>
            </a:prstGeom>
            <a:noFill/>
          </p:spPr>
          <p:txBody>
            <a:bodyPr wrap="none" rtlCol="0">
              <a:spAutoFit/>
            </a:bodyPr>
            <a:lstStyle/>
            <a:p>
              <a:pPr algn="ctr"/>
              <a:r>
                <a:rPr lang="en-US" sz="1100" i="1" dirty="0" smtClean="0"/>
                <a:t>generated </a:t>
              </a:r>
              <a:br>
                <a:rPr lang="en-US" sz="1100" i="1" dirty="0" smtClean="0"/>
              </a:br>
              <a:r>
                <a:rPr lang="en-US" sz="1100" i="1" dirty="0" smtClean="0"/>
                <a:t>bit position</a:t>
              </a:r>
              <a:endParaRPr lang="en-US" sz="1100" i="1" dirty="0"/>
            </a:p>
          </p:txBody>
        </p:sp>
      </p:grpSp>
      <p:sp>
        <p:nvSpPr>
          <p:cNvPr id="71" name="Right Arrow 70"/>
          <p:cNvSpPr/>
          <p:nvPr/>
        </p:nvSpPr>
        <p:spPr>
          <a:xfrm>
            <a:off x="4958556" y="3014443"/>
            <a:ext cx="416223" cy="32290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2" name="Rectangle 71"/>
          <p:cNvSpPr/>
          <p:nvPr/>
        </p:nvSpPr>
        <p:spPr>
          <a:xfrm>
            <a:off x="2082939" y="2646471"/>
            <a:ext cx="2743200" cy="1036320"/>
          </a:xfrm>
          <a:prstGeom prst="rect">
            <a:avLst/>
          </a:prstGeom>
          <a:noFill/>
          <a:ln>
            <a:solidFill>
              <a:srgbClr val="00429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3" name="Rectangle 72"/>
          <p:cNvSpPr/>
          <p:nvPr/>
        </p:nvSpPr>
        <p:spPr>
          <a:xfrm>
            <a:off x="1635899" y="4150151"/>
            <a:ext cx="7477760" cy="375920"/>
          </a:xfrm>
          <a:prstGeom prst="rect">
            <a:avLst/>
          </a:prstGeom>
          <a:ln>
            <a:solidFill>
              <a:srgbClr val="00429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4" name="Rectangle 73"/>
          <p:cNvSpPr/>
          <p:nvPr/>
        </p:nvSpPr>
        <p:spPr>
          <a:xfrm>
            <a:off x="1635899" y="4759751"/>
            <a:ext cx="7477760" cy="375920"/>
          </a:xfrm>
          <a:prstGeom prst="rect">
            <a:avLst/>
          </a:prstGeom>
          <a:ln>
            <a:solidFill>
              <a:srgbClr val="00429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5" name="Rectangle 74"/>
          <p:cNvSpPr/>
          <p:nvPr/>
        </p:nvSpPr>
        <p:spPr>
          <a:xfrm>
            <a:off x="1635899" y="5399831"/>
            <a:ext cx="7477760" cy="375920"/>
          </a:xfrm>
          <a:prstGeom prst="rect">
            <a:avLst/>
          </a:prstGeom>
          <a:ln>
            <a:solidFill>
              <a:srgbClr val="00429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6" name="Rectangle 75"/>
          <p:cNvSpPr/>
          <p:nvPr/>
        </p:nvSpPr>
        <p:spPr>
          <a:xfrm>
            <a:off x="1635899" y="4150151"/>
            <a:ext cx="426720" cy="3759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0</a:t>
            </a:r>
            <a:endParaRPr lang="en-GB" dirty="0"/>
          </a:p>
        </p:txBody>
      </p:sp>
      <p:sp>
        <p:nvSpPr>
          <p:cNvPr id="77" name="Rectangle 76"/>
          <p:cNvSpPr/>
          <p:nvPr/>
        </p:nvSpPr>
        <p:spPr>
          <a:xfrm>
            <a:off x="1635899" y="4759751"/>
            <a:ext cx="426720" cy="3759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0</a:t>
            </a:r>
            <a:endParaRPr lang="en-GB" dirty="0"/>
          </a:p>
        </p:txBody>
      </p:sp>
      <p:sp>
        <p:nvSpPr>
          <p:cNvPr id="78" name="Rectangle 77"/>
          <p:cNvSpPr/>
          <p:nvPr/>
        </p:nvSpPr>
        <p:spPr>
          <a:xfrm>
            <a:off x="1635899" y="5399831"/>
            <a:ext cx="426720" cy="3759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1</a:t>
            </a:r>
          </a:p>
        </p:txBody>
      </p:sp>
      <p:sp>
        <p:nvSpPr>
          <p:cNvPr id="79" name="Rectangle 78"/>
          <p:cNvSpPr/>
          <p:nvPr/>
        </p:nvSpPr>
        <p:spPr>
          <a:xfrm>
            <a:off x="2885579" y="4759751"/>
            <a:ext cx="426720" cy="3759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1</a:t>
            </a:r>
            <a:endParaRPr lang="en-GB" dirty="0"/>
          </a:p>
        </p:txBody>
      </p:sp>
      <p:sp>
        <p:nvSpPr>
          <p:cNvPr id="80" name="Rectangle 79"/>
          <p:cNvSpPr/>
          <p:nvPr/>
        </p:nvSpPr>
        <p:spPr>
          <a:xfrm>
            <a:off x="3739019" y="4759751"/>
            <a:ext cx="426720" cy="3759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1</a:t>
            </a:r>
            <a:endParaRPr lang="en-GB" dirty="0"/>
          </a:p>
        </p:txBody>
      </p:sp>
      <p:sp>
        <p:nvSpPr>
          <p:cNvPr id="81" name="Rectangle 80"/>
          <p:cNvSpPr/>
          <p:nvPr/>
        </p:nvSpPr>
        <p:spPr>
          <a:xfrm>
            <a:off x="4887099" y="4150151"/>
            <a:ext cx="426720" cy="3759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1</a:t>
            </a:r>
            <a:endParaRPr lang="en-GB" dirty="0"/>
          </a:p>
        </p:txBody>
      </p:sp>
      <p:sp>
        <p:nvSpPr>
          <p:cNvPr id="82" name="Rectangle 81"/>
          <p:cNvSpPr/>
          <p:nvPr/>
        </p:nvSpPr>
        <p:spPr>
          <a:xfrm>
            <a:off x="5740539" y="4150151"/>
            <a:ext cx="426720" cy="3759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0</a:t>
            </a:r>
            <a:endParaRPr lang="en-GB" dirty="0"/>
          </a:p>
        </p:txBody>
      </p:sp>
      <p:sp>
        <p:nvSpPr>
          <p:cNvPr id="83" name="Rectangle 82"/>
          <p:cNvSpPr/>
          <p:nvPr/>
        </p:nvSpPr>
        <p:spPr>
          <a:xfrm>
            <a:off x="7000379" y="5399831"/>
            <a:ext cx="426720" cy="3759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0</a:t>
            </a:r>
            <a:endParaRPr lang="en-GB" dirty="0"/>
          </a:p>
        </p:txBody>
      </p:sp>
      <p:sp>
        <p:nvSpPr>
          <p:cNvPr id="85" name="Rectangle 84"/>
          <p:cNvSpPr/>
          <p:nvPr/>
        </p:nvSpPr>
        <p:spPr>
          <a:xfrm>
            <a:off x="8686939" y="4150151"/>
            <a:ext cx="426720" cy="3759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0</a:t>
            </a:r>
            <a:endParaRPr lang="en-GB" dirty="0"/>
          </a:p>
        </p:txBody>
      </p:sp>
      <p:sp>
        <p:nvSpPr>
          <p:cNvPr id="84" name="Rectangle 83"/>
          <p:cNvSpPr/>
          <p:nvPr/>
        </p:nvSpPr>
        <p:spPr>
          <a:xfrm>
            <a:off x="7853819" y="5399831"/>
            <a:ext cx="426720" cy="3759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1</a:t>
            </a:r>
            <a:endParaRPr lang="en-GB" dirty="0"/>
          </a:p>
        </p:txBody>
      </p:sp>
      <p:sp>
        <p:nvSpPr>
          <p:cNvPr id="86" name="Rectangle 85"/>
          <p:cNvSpPr/>
          <p:nvPr/>
        </p:nvSpPr>
        <p:spPr>
          <a:xfrm>
            <a:off x="8697099" y="4759751"/>
            <a:ext cx="426720" cy="3759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1</a:t>
            </a:r>
            <a:endParaRPr lang="en-GB" dirty="0"/>
          </a:p>
        </p:txBody>
      </p:sp>
      <p:sp>
        <p:nvSpPr>
          <p:cNvPr id="87" name="Rectangle 86"/>
          <p:cNvSpPr/>
          <p:nvPr/>
        </p:nvSpPr>
        <p:spPr>
          <a:xfrm>
            <a:off x="8697099" y="5399831"/>
            <a:ext cx="426720" cy="3759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1</a:t>
            </a:r>
            <a:endParaRPr lang="en-GB" dirty="0"/>
          </a:p>
        </p:txBody>
      </p:sp>
      <p:sp>
        <p:nvSpPr>
          <p:cNvPr id="88" name="TextBox 87"/>
          <p:cNvSpPr txBox="1"/>
          <p:nvPr/>
        </p:nvSpPr>
        <p:spPr>
          <a:xfrm>
            <a:off x="1692103" y="3909048"/>
            <a:ext cx="383275" cy="276999"/>
          </a:xfrm>
          <a:prstGeom prst="rect">
            <a:avLst/>
          </a:prstGeom>
          <a:noFill/>
        </p:spPr>
        <p:txBody>
          <a:bodyPr wrap="square" rtlCol="0">
            <a:spAutoFit/>
          </a:bodyPr>
          <a:lstStyle/>
          <a:p>
            <a:r>
              <a:rPr lang="en-US" sz="1200" dirty="0"/>
              <a:t>1</a:t>
            </a:r>
          </a:p>
        </p:txBody>
      </p:sp>
      <p:sp>
        <p:nvSpPr>
          <p:cNvPr id="90" name="TextBox 89"/>
          <p:cNvSpPr txBox="1"/>
          <p:nvPr/>
        </p:nvSpPr>
        <p:spPr>
          <a:xfrm>
            <a:off x="2962103" y="4528808"/>
            <a:ext cx="1234116" cy="276999"/>
          </a:xfrm>
          <a:prstGeom prst="rect">
            <a:avLst/>
          </a:prstGeom>
          <a:noFill/>
        </p:spPr>
        <p:txBody>
          <a:bodyPr wrap="square" rtlCol="0">
            <a:spAutoFit/>
          </a:bodyPr>
          <a:lstStyle/>
          <a:p>
            <a:r>
              <a:rPr lang="en-US" sz="1200" dirty="0" smtClean="0"/>
              <a:t>6          </a:t>
            </a:r>
            <a:r>
              <a:rPr lang="en-US" sz="1200" dirty="0"/>
              <a:t>7</a:t>
            </a:r>
            <a:r>
              <a:rPr lang="en-US" sz="1200" dirty="0" smtClean="0"/>
              <a:t>         </a:t>
            </a:r>
            <a:r>
              <a:rPr lang="en-US" sz="1200" dirty="0"/>
              <a:t>8</a:t>
            </a:r>
          </a:p>
        </p:txBody>
      </p:sp>
      <p:sp>
        <p:nvSpPr>
          <p:cNvPr id="91" name="TextBox 90"/>
          <p:cNvSpPr txBox="1"/>
          <p:nvPr/>
        </p:nvSpPr>
        <p:spPr>
          <a:xfrm>
            <a:off x="6990219" y="5158728"/>
            <a:ext cx="1320800" cy="276999"/>
          </a:xfrm>
          <a:prstGeom prst="rect">
            <a:avLst/>
          </a:prstGeom>
          <a:noFill/>
        </p:spPr>
        <p:txBody>
          <a:bodyPr wrap="square" rtlCol="0">
            <a:spAutoFit/>
          </a:bodyPr>
          <a:lstStyle/>
          <a:p>
            <a:r>
              <a:rPr lang="en-US" sz="1200" dirty="0" smtClean="0"/>
              <a:t>133     134      135</a:t>
            </a:r>
            <a:endParaRPr lang="en-US" sz="1200" dirty="0"/>
          </a:p>
        </p:txBody>
      </p:sp>
      <p:sp>
        <p:nvSpPr>
          <p:cNvPr id="92" name="TextBox 91"/>
          <p:cNvSpPr txBox="1"/>
          <p:nvPr/>
        </p:nvSpPr>
        <p:spPr>
          <a:xfrm>
            <a:off x="8736763" y="3902894"/>
            <a:ext cx="383275" cy="276999"/>
          </a:xfrm>
          <a:prstGeom prst="rect">
            <a:avLst/>
          </a:prstGeom>
          <a:noFill/>
        </p:spPr>
        <p:txBody>
          <a:bodyPr wrap="square" rtlCol="0">
            <a:spAutoFit/>
          </a:bodyPr>
          <a:lstStyle/>
          <a:p>
            <a:r>
              <a:rPr lang="en-US" sz="1200" dirty="0"/>
              <a:t>n</a:t>
            </a:r>
          </a:p>
        </p:txBody>
      </p:sp>
      <p:sp>
        <p:nvSpPr>
          <p:cNvPr id="93" name="TextBox 92"/>
          <p:cNvSpPr txBox="1"/>
          <p:nvPr/>
        </p:nvSpPr>
        <p:spPr>
          <a:xfrm>
            <a:off x="487819" y="3994930"/>
            <a:ext cx="838503" cy="646331"/>
          </a:xfrm>
          <a:prstGeom prst="rect">
            <a:avLst/>
          </a:prstGeom>
          <a:noFill/>
        </p:spPr>
        <p:txBody>
          <a:bodyPr wrap="none" rtlCol="0">
            <a:spAutoFit/>
          </a:bodyPr>
          <a:lstStyle/>
          <a:p>
            <a:r>
              <a:rPr lang="en-GB" dirty="0" smtClean="0"/>
              <a:t>Bloom </a:t>
            </a:r>
          </a:p>
          <a:p>
            <a:r>
              <a:rPr lang="en-GB" dirty="0" smtClean="0"/>
              <a:t>Filter 1</a:t>
            </a:r>
            <a:endParaRPr lang="en-GB" dirty="0"/>
          </a:p>
        </p:txBody>
      </p:sp>
      <p:sp>
        <p:nvSpPr>
          <p:cNvPr id="94" name="TextBox 93"/>
          <p:cNvSpPr txBox="1"/>
          <p:nvPr/>
        </p:nvSpPr>
        <p:spPr>
          <a:xfrm>
            <a:off x="487819" y="4636703"/>
            <a:ext cx="838503" cy="646331"/>
          </a:xfrm>
          <a:prstGeom prst="rect">
            <a:avLst/>
          </a:prstGeom>
          <a:noFill/>
        </p:spPr>
        <p:txBody>
          <a:bodyPr wrap="none" rtlCol="0">
            <a:spAutoFit/>
          </a:bodyPr>
          <a:lstStyle/>
          <a:p>
            <a:r>
              <a:rPr lang="en-GB" dirty="0" smtClean="0"/>
              <a:t>Bloom </a:t>
            </a:r>
          </a:p>
          <a:p>
            <a:r>
              <a:rPr lang="en-GB" dirty="0" smtClean="0"/>
              <a:t>Filter 2</a:t>
            </a:r>
            <a:endParaRPr lang="en-GB" dirty="0"/>
          </a:p>
        </p:txBody>
      </p:sp>
      <p:sp>
        <p:nvSpPr>
          <p:cNvPr id="95" name="TextBox 94"/>
          <p:cNvSpPr txBox="1"/>
          <p:nvPr/>
        </p:nvSpPr>
        <p:spPr>
          <a:xfrm>
            <a:off x="497980" y="5339436"/>
            <a:ext cx="907062" cy="646331"/>
          </a:xfrm>
          <a:prstGeom prst="rect">
            <a:avLst/>
          </a:prstGeom>
          <a:noFill/>
        </p:spPr>
        <p:txBody>
          <a:bodyPr wrap="square" rtlCol="0">
            <a:spAutoFit/>
          </a:bodyPr>
          <a:lstStyle/>
          <a:p>
            <a:r>
              <a:rPr lang="en-GB" dirty="0" smtClean="0"/>
              <a:t>Bloom Filter </a:t>
            </a:r>
            <a:r>
              <a:rPr lang="en-GB" i="1" dirty="0" smtClean="0"/>
              <a:t>k</a:t>
            </a:r>
            <a:endParaRPr lang="en-GB" i="1" dirty="0"/>
          </a:p>
        </p:txBody>
      </p:sp>
      <p:sp>
        <p:nvSpPr>
          <p:cNvPr id="96" name="TextBox 95"/>
          <p:cNvSpPr txBox="1"/>
          <p:nvPr/>
        </p:nvSpPr>
        <p:spPr>
          <a:xfrm>
            <a:off x="3376957" y="4189770"/>
            <a:ext cx="290915" cy="276999"/>
          </a:xfrm>
          <a:prstGeom prst="rect">
            <a:avLst/>
          </a:prstGeom>
          <a:noFill/>
        </p:spPr>
        <p:txBody>
          <a:bodyPr wrap="none" rtlCol="0">
            <a:spAutoFit/>
          </a:bodyPr>
          <a:lstStyle/>
          <a:p>
            <a:r>
              <a:rPr lang="en-US" sz="1200" dirty="0" smtClean="0"/>
              <a:t>…</a:t>
            </a:r>
            <a:endParaRPr lang="en-US" sz="1200" dirty="0"/>
          </a:p>
        </p:txBody>
      </p:sp>
      <p:sp>
        <p:nvSpPr>
          <p:cNvPr id="97" name="TextBox 96"/>
          <p:cNvSpPr txBox="1"/>
          <p:nvPr/>
        </p:nvSpPr>
        <p:spPr>
          <a:xfrm>
            <a:off x="7379997" y="4199930"/>
            <a:ext cx="290915" cy="276999"/>
          </a:xfrm>
          <a:prstGeom prst="rect">
            <a:avLst/>
          </a:prstGeom>
          <a:noFill/>
        </p:spPr>
        <p:txBody>
          <a:bodyPr wrap="none" rtlCol="0">
            <a:spAutoFit/>
          </a:bodyPr>
          <a:lstStyle/>
          <a:p>
            <a:r>
              <a:rPr lang="en-US" sz="1200" dirty="0" smtClean="0"/>
              <a:t>…</a:t>
            </a:r>
            <a:endParaRPr lang="en-US" sz="1200" dirty="0"/>
          </a:p>
        </p:txBody>
      </p:sp>
      <p:sp>
        <p:nvSpPr>
          <p:cNvPr id="98" name="TextBox 97"/>
          <p:cNvSpPr txBox="1"/>
          <p:nvPr/>
        </p:nvSpPr>
        <p:spPr>
          <a:xfrm>
            <a:off x="6191277" y="4799370"/>
            <a:ext cx="290915" cy="276999"/>
          </a:xfrm>
          <a:prstGeom prst="rect">
            <a:avLst/>
          </a:prstGeom>
          <a:noFill/>
        </p:spPr>
        <p:txBody>
          <a:bodyPr wrap="none" rtlCol="0">
            <a:spAutoFit/>
          </a:bodyPr>
          <a:lstStyle/>
          <a:p>
            <a:r>
              <a:rPr lang="en-US" sz="1200" dirty="0" smtClean="0"/>
              <a:t>…</a:t>
            </a:r>
            <a:endParaRPr lang="en-US" sz="1200" dirty="0"/>
          </a:p>
        </p:txBody>
      </p:sp>
      <p:sp>
        <p:nvSpPr>
          <p:cNvPr id="99" name="TextBox 98"/>
          <p:cNvSpPr txBox="1"/>
          <p:nvPr/>
        </p:nvSpPr>
        <p:spPr>
          <a:xfrm>
            <a:off x="2330477" y="4799370"/>
            <a:ext cx="290915" cy="276999"/>
          </a:xfrm>
          <a:prstGeom prst="rect">
            <a:avLst/>
          </a:prstGeom>
          <a:noFill/>
        </p:spPr>
        <p:txBody>
          <a:bodyPr wrap="none" rtlCol="0">
            <a:spAutoFit/>
          </a:bodyPr>
          <a:lstStyle/>
          <a:p>
            <a:r>
              <a:rPr lang="en-US" sz="1200" dirty="0" smtClean="0"/>
              <a:t>…</a:t>
            </a:r>
            <a:endParaRPr lang="en-US" sz="1200" dirty="0"/>
          </a:p>
        </p:txBody>
      </p:sp>
      <p:sp>
        <p:nvSpPr>
          <p:cNvPr id="100" name="TextBox 99"/>
          <p:cNvSpPr txBox="1"/>
          <p:nvPr/>
        </p:nvSpPr>
        <p:spPr>
          <a:xfrm>
            <a:off x="4321837" y="5449610"/>
            <a:ext cx="290915" cy="276999"/>
          </a:xfrm>
          <a:prstGeom prst="rect">
            <a:avLst/>
          </a:prstGeom>
          <a:noFill/>
        </p:spPr>
        <p:txBody>
          <a:bodyPr wrap="none" rtlCol="0">
            <a:spAutoFit/>
          </a:bodyPr>
          <a:lstStyle/>
          <a:p>
            <a:r>
              <a:rPr lang="en-US" sz="1200" dirty="0" smtClean="0"/>
              <a:t>…</a:t>
            </a:r>
            <a:endParaRPr lang="en-US" sz="1200" dirty="0"/>
          </a:p>
        </p:txBody>
      </p:sp>
      <p:sp>
        <p:nvSpPr>
          <p:cNvPr id="101" name="TextBox 100"/>
          <p:cNvSpPr txBox="1"/>
          <p:nvPr/>
        </p:nvSpPr>
        <p:spPr>
          <a:xfrm>
            <a:off x="8345197" y="5449610"/>
            <a:ext cx="290915" cy="276999"/>
          </a:xfrm>
          <a:prstGeom prst="rect">
            <a:avLst/>
          </a:prstGeom>
          <a:noFill/>
        </p:spPr>
        <p:txBody>
          <a:bodyPr wrap="none" rtlCol="0">
            <a:spAutoFit/>
          </a:bodyPr>
          <a:lstStyle/>
          <a:p>
            <a:r>
              <a:rPr lang="en-US" sz="1200" dirty="0" smtClean="0"/>
              <a:t>…</a:t>
            </a:r>
            <a:endParaRPr lang="en-US" sz="1200" dirty="0"/>
          </a:p>
        </p:txBody>
      </p:sp>
      <p:cxnSp>
        <p:nvCxnSpPr>
          <p:cNvPr id="102" name="Elbow Connector 101"/>
          <p:cNvCxnSpPr>
            <a:stCxn id="68" idx="3"/>
          </p:cNvCxnSpPr>
          <p:nvPr/>
        </p:nvCxnSpPr>
        <p:spPr>
          <a:xfrm flipH="1">
            <a:off x="487819" y="2749992"/>
            <a:ext cx="7101840" cy="1568104"/>
          </a:xfrm>
          <a:prstGeom prst="bentConnector5">
            <a:avLst>
              <a:gd name="adj1" fmla="val -3219"/>
              <a:gd name="adj2" fmla="val 67999"/>
              <a:gd name="adj3" fmla="val 103219"/>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3" name="Elbow Connector 102"/>
          <p:cNvCxnSpPr>
            <a:stCxn id="69" idx="3"/>
          </p:cNvCxnSpPr>
          <p:nvPr/>
        </p:nvCxnSpPr>
        <p:spPr>
          <a:xfrm flipH="1">
            <a:off x="487819" y="3022521"/>
            <a:ext cx="7132321" cy="1937348"/>
          </a:xfrm>
          <a:prstGeom prst="bentConnector5">
            <a:avLst>
              <a:gd name="adj1" fmla="val -2809"/>
              <a:gd name="adj2" fmla="val 41261"/>
              <a:gd name="adj3" fmla="val 103205"/>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4" name="Elbow Connector 103"/>
          <p:cNvCxnSpPr>
            <a:stCxn id="70" idx="3"/>
          </p:cNvCxnSpPr>
          <p:nvPr/>
        </p:nvCxnSpPr>
        <p:spPr>
          <a:xfrm flipH="1">
            <a:off x="497980" y="3585419"/>
            <a:ext cx="7122159" cy="2077183"/>
          </a:xfrm>
          <a:prstGeom prst="bentConnector5">
            <a:avLst>
              <a:gd name="adj1" fmla="val -2814"/>
              <a:gd name="adj2" fmla="val 11279"/>
              <a:gd name="adj3" fmla="val 103210"/>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05" name="Rectangle 104"/>
          <p:cNvSpPr/>
          <p:nvPr/>
        </p:nvSpPr>
        <p:spPr>
          <a:xfrm>
            <a:off x="2641739" y="2646471"/>
            <a:ext cx="2184400" cy="1036320"/>
          </a:xfrm>
          <a:prstGeom prst="rect">
            <a:avLst/>
          </a:prstGeom>
          <a:no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6" name="Rectangle 105"/>
          <p:cNvSpPr/>
          <p:nvPr/>
        </p:nvSpPr>
        <p:spPr>
          <a:xfrm>
            <a:off x="5314383" y="4147328"/>
            <a:ext cx="426720" cy="3759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0</a:t>
            </a:r>
            <a:endParaRPr lang="en-GB" dirty="0"/>
          </a:p>
        </p:txBody>
      </p:sp>
      <p:sp>
        <p:nvSpPr>
          <p:cNvPr id="107" name="Rectangle 106"/>
          <p:cNvSpPr/>
          <p:nvPr/>
        </p:nvSpPr>
        <p:spPr>
          <a:xfrm>
            <a:off x="7425405" y="5397571"/>
            <a:ext cx="426720" cy="3759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0</a:t>
            </a:r>
            <a:endParaRPr lang="en-GB" dirty="0"/>
          </a:p>
        </p:txBody>
      </p:sp>
      <p:sp>
        <p:nvSpPr>
          <p:cNvPr id="108" name="Rectangle 107"/>
          <p:cNvSpPr/>
          <p:nvPr/>
        </p:nvSpPr>
        <p:spPr>
          <a:xfrm>
            <a:off x="3306090" y="4756928"/>
            <a:ext cx="426720" cy="37592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1</a:t>
            </a:r>
            <a:endParaRPr lang="en-GB" dirty="0"/>
          </a:p>
        </p:txBody>
      </p:sp>
      <p:sp>
        <p:nvSpPr>
          <p:cNvPr id="109" name="Rectangle 108"/>
          <p:cNvSpPr/>
          <p:nvPr/>
        </p:nvSpPr>
        <p:spPr>
          <a:xfrm>
            <a:off x="0" y="3967271"/>
            <a:ext cx="9144001" cy="1919111"/>
          </a:xfrm>
          <a:prstGeom prst="rect">
            <a:avLst/>
          </a:prstGeom>
          <a:noFill/>
          <a:ln w="38100" cmpd="sng">
            <a:solidFill>
              <a:srgbClr val="009374"/>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0" name="TextBox 109"/>
          <p:cNvSpPr txBox="1"/>
          <p:nvPr/>
        </p:nvSpPr>
        <p:spPr>
          <a:xfrm rot="16200000">
            <a:off x="-578303" y="4672954"/>
            <a:ext cx="1373325" cy="338554"/>
          </a:xfrm>
          <a:prstGeom prst="rect">
            <a:avLst/>
          </a:prstGeom>
          <a:noFill/>
        </p:spPr>
        <p:txBody>
          <a:bodyPr wrap="none" rtlCol="0">
            <a:spAutoFit/>
          </a:bodyPr>
          <a:lstStyle/>
          <a:p>
            <a:r>
              <a:rPr lang="en-GB" sz="1600" dirty="0" smtClean="0"/>
              <a:t>Main Memory</a:t>
            </a:r>
            <a:endParaRPr lang="en-GB" sz="1600" dirty="0"/>
          </a:p>
        </p:txBody>
      </p:sp>
      <p:sp>
        <p:nvSpPr>
          <p:cNvPr id="111" name="Rectangle 110"/>
          <p:cNvSpPr/>
          <p:nvPr/>
        </p:nvSpPr>
        <p:spPr>
          <a:xfrm>
            <a:off x="5325108" y="4161440"/>
            <a:ext cx="426720" cy="375920"/>
          </a:xfrm>
          <a:prstGeom prst="rect">
            <a:avLst/>
          </a:prstGeom>
          <a:ln w="38100" cmpd="sng">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0</a:t>
            </a:r>
          </a:p>
        </p:txBody>
      </p:sp>
      <p:sp>
        <p:nvSpPr>
          <p:cNvPr id="112" name="Rectangle 111"/>
          <p:cNvSpPr/>
          <p:nvPr/>
        </p:nvSpPr>
        <p:spPr>
          <a:xfrm>
            <a:off x="3295365" y="4756930"/>
            <a:ext cx="426720" cy="375920"/>
          </a:xfrm>
          <a:prstGeom prst="rect">
            <a:avLst/>
          </a:prstGeom>
          <a:ln w="38100" cmpd="sng">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1</a:t>
            </a:r>
            <a:endParaRPr lang="en-GB" dirty="0"/>
          </a:p>
        </p:txBody>
      </p:sp>
      <p:sp>
        <p:nvSpPr>
          <p:cNvPr id="113" name="Rectangle 112"/>
          <p:cNvSpPr/>
          <p:nvPr/>
        </p:nvSpPr>
        <p:spPr>
          <a:xfrm>
            <a:off x="7424278" y="5397009"/>
            <a:ext cx="426720" cy="375920"/>
          </a:xfrm>
          <a:prstGeom prst="rect">
            <a:avLst/>
          </a:prstGeom>
          <a:ln w="38100" cmpd="sng">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0</a:t>
            </a:r>
          </a:p>
        </p:txBody>
      </p:sp>
      <p:sp>
        <p:nvSpPr>
          <p:cNvPr id="114" name="Rectangle 113"/>
          <p:cNvSpPr/>
          <p:nvPr/>
        </p:nvSpPr>
        <p:spPr>
          <a:xfrm>
            <a:off x="3298187" y="4759751"/>
            <a:ext cx="426720" cy="375920"/>
          </a:xfrm>
          <a:prstGeom prst="rect">
            <a:avLst/>
          </a:prstGeom>
          <a:solidFill>
            <a:srgbClr val="C0504D"/>
          </a:solidFill>
          <a:ln w="38100" cmpd="sng">
            <a:solidFill>
              <a:srgbClr val="00429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1</a:t>
            </a:r>
            <a:endParaRPr lang="en-GB" dirty="0"/>
          </a:p>
        </p:txBody>
      </p:sp>
      <p:sp>
        <p:nvSpPr>
          <p:cNvPr id="115" name="Rectangle 114"/>
          <p:cNvSpPr/>
          <p:nvPr/>
        </p:nvSpPr>
        <p:spPr>
          <a:xfrm>
            <a:off x="5327931" y="4164263"/>
            <a:ext cx="426720" cy="375920"/>
          </a:xfrm>
          <a:prstGeom prst="rect">
            <a:avLst/>
          </a:prstGeom>
          <a:solidFill>
            <a:srgbClr val="C0504D"/>
          </a:solidFill>
          <a:ln w="38100" cmpd="sng">
            <a:solidFill>
              <a:srgbClr val="00429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1</a:t>
            </a:r>
            <a:endParaRPr lang="en-GB" dirty="0"/>
          </a:p>
        </p:txBody>
      </p:sp>
      <p:sp>
        <p:nvSpPr>
          <p:cNvPr id="116" name="Rectangle 115"/>
          <p:cNvSpPr/>
          <p:nvPr/>
        </p:nvSpPr>
        <p:spPr>
          <a:xfrm>
            <a:off x="7427100" y="5399831"/>
            <a:ext cx="426720" cy="375920"/>
          </a:xfrm>
          <a:prstGeom prst="rect">
            <a:avLst/>
          </a:prstGeom>
          <a:solidFill>
            <a:srgbClr val="C0504D"/>
          </a:solidFill>
          <a:ln w="38100" cmpd="sng">
            <a:solidFill>
              <a:srgbClr val="00429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1</a:t>
            </a:r>
            <a:endParaRPr lang="en-GB" dirty="0"/>
          </a:p>
        </p:txBody>
      </p:sp>
      <p:sp>
        <p:nvSpPr>
          <p:cNvPr id="89" name="TextBox 88"/>
          <p:cNvSpPr txBox="1"/>
          <p:nvPr/>
        </p:nvSpPr>
        <p:spPr>
          <a:xfrm>
            <a:off x="4912823" y="3898888"/>
            <a:ext cx="1660836" cy="280364"/>
          </a:xfrm>
          <a:prstGeom prst="rect">
            <a:avLst/>
          </a:prstGeom>
          <a:noFill/>
        </p:spPr>
        <p:txBody>
          <a:bodyPr wrap="square" rtlCol="0">
            <a:spAutoFit/>
          </a:bodyPr>
          <a:lstStyle/>
          <a:p>
            <a:r>
              <a:rPr lang="en-US" sz="1200" dirty="0" smtClean="0"/>
              <a:t>21        22         23</a:t>
            </a:r>
            <a:endParaRPr lang="en-US" sz="1200" dirty="0"/>
          </a:p>
        </p:txBody>
      </p:sp>
    </p:spTree>
    <p:extLst>
      <p:ext uri="{BB962C8B-B14F-4D97-AF65-F5344CB8AC3E}">
        <p14:creationId xmlns:p14="http://schemas.microsoft.com/office/powerpoint/2010/main" val="156453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71" grpId="0" animBg="1"/>
      <p:bldP spid="105" grpId="0" animBg="1"/>
      <p:bldP spid="111" grpId="0" animBg="1"/>
      <p:bldP spid="112" grpId="0" animBg="1"/>
      <p:bldP spid="113" grpId="0" animBg="1"/>
      <p:bldP spid="114" grpId="0" animBg="1"/>
      <p:bldP spid="115" grpId="0" animBg="1"/>
      <p:bldP spid="1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do the techniques fare</a:t>
            </a:r>
            <a:r>
              <a:rPr lang="en-US" dirty="0" smtClean="0"/>
              <a:t>? </a:t>
            </a:r>
            <a:r>
              <a:rPr lang="mr-IN" dirty="0" smtClean="0"/>
              <a:t>–</a:t>
            </a:r>
            <a:r>
              <a:rPr lang="en-US" dirty="0" smtClean="0"/>
              <a:t> Setting up an Experiment</a:t>
            </a:r>
            <a:endParaRPr lang="en-US" dirty="0"/>
          </a:p>
        </p:txBody>
      </p:sp>
      <p:sp>
        <p:nvSpPr>
          <p:cNvPr id="3" name="Content Placeholder 2"/>
          <p:cNvSpPr>
            <a:spLocks noGrp="1"/>
          </p:cNvSpPr>
          <p:nvPr>
            <p:ph idx="1"/>
          </p:nvPr>
        </p:nvSpPr>
        <p:spPr>
          <a:xfrm>
            <a:off x="243088" y="1498689"/>
            <a:ext cx="8229600" cy="4500329"/>
          </a:xfrm>
        </p:spPr>
        <p:txBody>
          <a:bodyPr>
            <a:normAutofit/>
          </a:bodyPr>
          <a:lstStyle/>
          <a:p>
            <a:pPr marL="342900" indent="-342900">
              <a:buFont typeface="Arial" charset="0"/>
              <a:buChar char="•"/>
            </a:pPr>
            <a:r>
              <a:rPr lang="en-US" dirty="0" smtClean="0"/>
              <a:t>Probabilistic techniques vs Baseline implementation (related literature)</a:t>
            </a:r>
          </a:p>
          <a:p>
            <a:pPr marL="342900" indent="-342900">
              <a:buFont typeface="Arial" charset="0"/>
              <a:buChar char="•"/>
            </a:pPr>
            <a:endParaRPr lang="en-US" dirty="0" smtClean="0"/>
          </a:p>
          <a:p>
            <a:pPr marL="342900" indent="-342900">
              <a:buFont typeface="Arial" charset="0"/>
              <a:buChar char="•"/>
            </a:pPr>
            <a:r>
              <a:rPr lang="en-US" dirty="0" smtClean="0"/>
              <a:t>Different parameters for probabilistic techniques</a:t>
            </a:r>
          </a:p>
          <a:p>
            <a:pPr marL="800100" lvl="1" indent="-342900">
              <a:buFont typeface="Arial" charset="0"/>
              <a:buChar char="•"/>
            </a:pPr>
            <a:r>
              <a:rPr lang="en-US" sz="1800" dirty="0" smtClean="0"/>
              <a:t>size of dataset, limitations of machine, </a:t>
            </a:r>
            <a:r>
              <a:rPr lang="mr-IN" sz="1800" dirty="0" smtClean="0"/>
              <a:t>…</a:t>
            </a:r>
            <a:r>
              <a:rPr lang="en-GB" sz="1800" dirty="0" smtClean="0"/>
              <a:t> </a:t>
            </a:r>
          </a:p>
          <a:p>
            <a:pPr marL="800100" lvl="1" indent="-342900">
              <a:buFont typeface="Arial" charset="0"/>
              <a:buChar char="•"/>
            </a:pPr>
            <a:r>
              <a:rPr lang="en-GB" sz="1800" dirty="0" smtClean="0"/>
              <a:t>law of large numbers</a:t>
            </a:r>
            <a:endParaRPr lang="en-GB" sz="1800" dirty="0"/>
          </a:p>
          <a:p>
            <a:pPr marL="800100" lvl="1" indent="-342900">
              <a:buFont typeface="Arial" charset="0"/>
              <a:buChar char="•"/>
            </a:pPr>
            <a:endParaRPr lang="en-GB" sz="1800" dirty="0" smtClean="0"/>
          </a:p>
          <a:p>
            <a:pPr marL="800100" lvl="1" indent="-342900">
              <a:buFont typeface="Arial" charset="0"/>
              <a:buChar char="•"/>
            </a:pPr>
            <a:endParaRPr lang="en-GB" sz="1800" dirty="0"/>
          </a:p>
          <a:p>
            <a:pPr marL="800100" lvl="1" indent="-342900">
              <a:buFont typeface="Arial" charset="0"/>
              <a:buChar char="•"/>
            </a:pPr>
            <a:endParaRPr lang="en-GB" sz="1800" dirty="0" smtClean="0"/>
          </a:p>
          <a:p>
            <a:pPr marL="800100" lvl="1" indent="-342900">
              <a:buFont typeface="Arial" charset="0"/>
              <a:buChar char="•"/>
            </a:pPr>
            <a:endParaRPr lang="en-GB" sz="1800" dirty="0" smtClean="0"/>
          </a:p>
          <a:p>
            <a:pPr marL="342900" indent="-342900">
              <a:buFont typeface="Arial" charset="0"/>
              <a:buChar char="•"/>
            </a:pPr>
            <a:r>
              <a:rPr lang="en-GB" dirty="0" smtClean="0"/>
              <a:t>Experiment 6 Datasets from 75k to 100M</a:t>
            </a:r>
            <a:endParaRPr lang="en-US" dirty="0" smtClean="0"/>
          </a:p>
        </p:txBody>
      </p:sp>
      <p:sp>
        <p:nvSpPr>
          <p:cNvPr id="6" name="Rectangle 5"/>
          <p:cNvSpPr/>
          <p:nvPr/>
        </p:nvSpPr>
        <p:spPr>
          <a:xfrm>
            <a:off x="644424" y="3614351"/>
            <a:ext cx="7965989" cy="115329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What is the law </a:t>
            </a:r>
            <a:r>
              <a:rPr lang="en-US" sz="3200" smtClean="0"/>
              <a:t>of large numbers?</a:t>
            </a:r>
            <a:endParaRPr lang="en-US" sz="3200" dirty="0"/>
          </a:p>
        </p:txBody>
      </p:sp>
      <p:sp>
        <p:nvSpPr>
          <p:cNvPr id="7" name="Rectangle 6"/>
          <p:cNvSpPr/>
          <p:nvPr/>
        </p:nvSpPr>
        <p:spPr>
          <a:xfrm>
            <a:off x="644424" y="3614351"/>
            <a:ext cx="7965989" cy="115329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one </a:t>
            </a:r>
            <a:r>
              <a:rPr lang="en-US" sz="2000" dirty="0"/>
              <a:t>of several theorems expressing the idea that as the number of trials of a random process increases, the percentage difference between the expected and actual values goes to zero</a:t>
            </a:r>
            <a:r>
              <a:rPr lang="en-US" sz="2000" dirty="0" smtClean="0"/>
              <a:t>. </a:t>
            </a:r>
            <a:r>
              <a:rPr lang="mr-IN" sz="2000" dirty="0" smtClean="0"/>
              <a:t>–</a:t>
            </a:r>
            <a:r>
              <a:rPr lang="en-US" sz="2000" dirty="0" smtClean="0"/>
              <a:t> Wolfram </a:t>
            </a:r>
            <a:r>
              <a:rPr lang="en-US" sz="2000" dirty="0" err="1" smtClean="0"/>
              <a:t>MathWorld</a:t>
            </a:r>
            <a:endParaRPr lang="en-US" sz="2000" dirty="0"/>
          </a:p>
        </p:txBody>
      </p:sp>
    </p:spTree>
    <p:extLst>
      <p:ext uri="{BB962C8B-B14F-4D97-AF65-F5344CB8AC3E}">
        <p14:creationId xmlns:p14="http://schemas.microsoft.com/office/powerpoint/2010/main" val="171592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the techniques fare? - Outcomes</a:t>
            </a:r>
            <a:endParaRPr lang="en-US" dirty="0"/>
          </a:p>
        </p:txBody>
      </p:sp>
      <p:sp>
        <p:nvSpPr>
          <p:cNvPr id="5" name="Rectangle 4"/>
          <p:cNvSpPr/>
          <p:nvPr/>
        </p:nvSpPr>
        <p:spPr>
          <a:xfrm>
            <a:off x="4800449" y="5688904"/>
            <a:ext cx="799604" cy="17247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nvGrpSpPr>
          <p:cNvPr id="6" name="Group 5"/>
          <p:cNvGrpSpPr/>
          <p:nvPr/>
        </p:nvGrpSpPr>
        <p:grpSpPr>
          <a:xfrm>
            <a:off x="1242416" y="1365871"/>
            <a:ext cx="6084000" cy="5064375"/>
            <a:chOff x="3944470" y="896790"/>
            <a:chExt cx="6084000" cy="5064375"/>
          </a:xfrm>
        </p:grpSpPr>
        <p:graphicFrame>
          <p:nvGraphicFramePr>
            <p:cNvPr id="7" name="Chart 6"/>
            <p:cNvGraphicFramePr>
              <a:graphicFrameLocks/>
            </p:cNvGraphicFramePr>
            <p:nvPr>
              <p:extLst>
                <p:ext uri="{D42A27DB-BD31-4B8C-83A1-F6EECF244321}">
                  <p14:modId xmlns:p14="http://schemas.microsoft.com/office/powerpoint/2010/main" val="217780124"/>
                </p:ext>
              </p:extLst>
            </p:nvPr>
          </p:nvGraphicFramePr>
          <p:xfrm>
            <a:off x="3944470" y="1101165"/>
            <a:ext cx="6084000" cy="4860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676613" y="3414359"/>
              <a:ext cx="428322" cy="307777"/>
            </a:xfrm>
            <a:prstGeom prst="rect">
              <a:avLst/>
            </a:prstGeom>
            <a:solidFill>
              <a:schemeClr val="bg1"/>
            </a:solidFill>
          </p:spPr>
          <p:txBody>
            <a:bodyPr wrap="none" rtlCol="0">
              <a:spAutoFit/>
            </a:bodyPr>
            <a:lstStyle/>
            <a:p>
              <a:r>
                <a:rPr lang="en-GB" sz="1400" dirty="0" smtClean="0"/>
                <a:t>10</a:t>
              </a:r>
              <a:r>
                <a:rPr lang="en-GB" sz="1400" baseline="30000" dirty="0" smtClean="0"/>
                <a:t>2</a:t>
              </a:r>
              <a:endParaRPr lang="en-GB" sz="1400" dirty="0"/>
            </a:p>
          </p:txBody>
        </p:sp>
        <p:sp>
          <p:nvSpPr>
            <p:cNvPr id="9" name="TextBox 8"/>
            <p:cNvSpPr txBox="1"/>
            <p:nvPr/>
          </p:nvSpPr>
          <p:spPr>
            <a:xfrm>
              <a:off x="4631312" y="2636455"/>
              <a:ext cx="476399" cy="307777"/>
            </a:xfrm>
            <a:prstGeom prst="rect">
              <a:avLst/>
            </a:prstGeom>
            <a:solidFill>
              <a:schemeClr val="bg1"/>
            </a:solidFill>
          </p:spPr>
          <p:txBody>
            <a:bodyPr wrap="square" rtlCol="0">
              <a:spAutoFit/>
            </a:bodyPr>
            <a:lstStyle/>
            <a:p>
              <a:r>
                <a:rPr lang="en-GB" sz="1400" dirty="0" smtClean="0"/>
                <a:t> 10</a:t>
              </a:r>
              <a:r>
                <a:rPr lang="en-GB" sz="1400" baseline="30000" dirty="0" smtClean="0"/>
                <a:t>3</a:t>
              </a:r>
              <a:endParaRPr lang="en-GB" sz="1400" dirty="0"/>
            </a:p>
          </p:txBody>
        </p:sp>
        <p:sp>
          <p:nvSpPr>
            <p:cNvPr id="10" name="TextBox 9"/>
            <p:cNvSpPr txBox="1"/>
            <p:nvPr/>
          </p:nvSpPr>
          <p:spPr>
            <a:xfrm>
              <a:off x="4546646" y="1888310"/>
              <a:ext cx="551830" cy="307777"/>
            </a:xfrm>
            <a:prstGeom prst="rect">
              <a:avLst/>
            </a:prstGeom>
            <a:solidFill>
              <a:schemeClr val="bg1"/>
            </a:solidFill>
          </p:spPr>
          <p:txBody>
            <a:bodyPr wrap="square" rtlCol="0">
              <a:spAutoFit/>
            </a:bodyPr>
            <a:lstStyle/>
            <a:p>
              <a:r>
                <a:rPr lang="en-GB" sz="1400" dirty="0" smtClean="0"/>
                <a:t>   10</a:t>
              </a:r>
              <a:r>
                <a:rPr lang="en-GB" sz="1400" baseline="30000" dirty="0" smtClean="0"/>
                <a:t>4</a:t>
              </a:r>
              <a:endParaRPr lang="en-GB" sz="1400" dirty="0"/>
            </a:p>
          </p:txBody>
        </p:sp>
        <p:sp>
          <p:nvSpPr>
            <p:cNvPr id="11" name="TextBox 10"/>
            <p:cNvSpPr txBox="1"/>
            <p:nvPr/>
          </p:nvSpPr>
          <p:spPr>
            <a:xfrm>
              <a:off x="4346525" y="1124771"/>
              <a:ext cx="742716" cy="307777"/>
            </a:xfrm>
            <a:prstGeom prst="rect">
              <a:avLst/>
            </a:prstGeom>
            <a:solidFill>
              <a:schemeClr val="bg1"/>
            </a:solidFill>
          </p:spPr>
          <p:txBody>
            <a:bodyPr wrap="square" rtlCol="0">
              <a:spAutoFit/>
            </a:bodyPr>
            <a:lstStyle/>
            <a:p>
              <a:r>
                <a:rPr lang="en-GB" sz="1400" dirty="0" smtClean="0"/>
                <a:t>        10</a:t>
              </a:r>
              <a:r>
                <a:rPr lang="en-GB" sz="1400" baseline="30000" dirty="0"/>
                <a:t>5</a:t>
              </a:r>
              <a:endParaRPr lang="en-GB" sz="1400" dirty="0"/>
            </a:p>
          </p:txBody>
        </p:sp>
        <p:sp>
          <p:nvSpPr>
            <p:cNvPr id="12" name="Rectangle 11"/>
            <p:cNvSpPr/>
            <p:nvPr/>
          </p:nvSpPr>
          <p:spPr>
            <a:xfrm>
              <a:off x="6866042" y="986532"/>
              <a:ext cx="170155" cy="283468"/>
            </a:xfrm>
            <a:prstGeom prst="rect">
              <a:avLst/>
            </a:prstGeom>
            <a:ln>
              <a:solidFill>
                <a:schemeClr val="accent1"/>
              </a:solidFill>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3" name="Rectangle 12"/>
            <p:cNvSpPr/>
            <p:nvPr/>
          </p:nvSpPr>
          <p:spPr>
            <a:xfrm>
              <a:off x="7638854" y="1000257"/>
              <a:ext cx="170155" cy="283468"/>
            </a:xfrm>
            <a:prstGeom prst="rect">
              <a:avLst/>
            </a:prstGeom>
            <a:ln>
              <a:solidFill>
                <a:schemeClr val="accent1"/>
              </a:solidFill>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Rectangle 13"/>
            <p:cNvSpPr/>
            <p:nvPr/>
          </p:nvSpPr>
          <p:spPr>
            <a:xfrm>
              <a:off x="8433563" y="984787"/>
              <a:ext cx="170155" cy="283468"/>
            </a:xfrm>
            <a:prstGeom prst="rect">
              <a:avLst/>
            </a:prstGeom>
            <a:ln>
              <a:solidFill>
                <a:schemeClr val="accent1"/>
              </a:solidFill>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5" name="Rectangle 14"/>
            <p:cNvSpPr/>
            <p:nvPr/>
          </p:nvSpPr>
          <p:spPr>
            <a:xfrm>
              <a:off x="9213673" y="991215"/>
              <a:ext cx="170155" cy="283468"/>
            </a:xfrm>
            <a:prstGeom prst="rect">
              <a:avLst/>
            </a:prstGeom>
            <a:ln>
              <a:solidFill>
                <a:schemeClr val="accent1"/>
              </a:solidFill>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6" name="Rectangle 15"/>
            <p:cNvSpPr/>
            <p:nvPr/>
          </p:nvSpPr>
          <p:spPr>
            <a:xfrm>
              <a:off x="6722077" y="896790"/>
              <a:ext cx="3145222" cy="10654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17" name="Down Arrow 16"/>
          <p:cNvSpPr/>
          <p:nvPr/>
        </p:nvSpPr>
        <p:spPr>
          <a:xfrm>
            <a:off x="2732413" y="3184605"/>
            <a:ext cx="224118" cy="360797"/>
          </a:xfrm>
          <a:prstGeom prst="downArrow">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8" name="Down Arrow 17"/>
          <p:cNvSpPr/>
          <p:nvPr/>
        </p:nvSpPr>
        <p:spPr>
          <a:xfrm>
            <a:off x="6840717" y="2613719"/>
            <a:ext cx="224118" cy="360797"/>
          </a:xfrm>
          <a:prstGeom prst="downArrow">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9" name="Down Arrow 18"/>
          <p:cNvSpPr/>
          <p:nvPr/>
        </p:nvSpPr>
        <p:spPr>
          <a:xfrm>
            <a:off x="6033874" y="3306822"/>
            <a:ext cx="224118" cy="360797"/>
          </a:xfrm>
          <a:prstGeom prst="downArrow">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0" name="Down Arrow 19"/>
          <p:cNvSpPr/>
          <p:nvPr/>
        </p:nvSpPr>
        <p:spPr>
          <a:xfrm>
            <a:off x="5259736" y="3562253"/>
            <a:ext cx="224118" cy="360797"/>
          </a:xfrm>
          <a:prstGeom prst="downArrow">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1" name="Down Arrow 20"/>
          <p:cNvSpPr/>
          <p:nvPr/>
        </p:nvSpPr>
        <p:spPr>
          <a:xfrm>
            <a:off x="4450073" y="3499962"/>
            <a:ext cx="224118" cy="360797"/>
          </a:xfrm>
          <a:prstGeom prst="downArrow">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2" name="Down Arrow 21"/>
          <p:cNvSpPr/>
          <p:nvPr/>
        </p:nvSpPr>
        <p:spPr>
          <a:xfrm>
            <a:off x="3702994" y="3382956"/>
            <a:ext cx="224118" cy="360797"/>
          </a:xfrm>
          <a:prstGeom prst="downArrow">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3" name="TextBox 22"/>
          <p:cNvSpPr txBox="1"/>
          <p:nvPr/>
        </p:nvSpPr>
        <p:spPr>
          <a:xfrm>
            <a:off x="1465021" y="947199"/>
            <a:ext cx="6532558" cy="400110"/>
          </a:xfrm>
          <a:prstGeom prst="rect">
            <a:avLst/>
          </a:prstGeom>
          <a:noFill/>
        </p:spPr>
        <p:txBody>
          <a:bodyPr wrap="none" rtlCol="0">
            <a:spAutoFit/>
          </a:bodyPr>
          <a:lstStyle/>
          <a:p>
            <a:pPr algn="ctr"/>
            <a:r>
              <a:rPr lang="en-GB" sz="2000" b="1" dirty="0" err="1" smtClean="0"/>
              <a:t>Dereferenceability</a:t>
            </a:r>
            <a:r>
              <a:rPr lang="en-GB" sz="2000" b="1" dirty="0" smtClean="0"/>
              <a:t>: Baseline </a:t>
            </a:r>
            <a:r>
              <a:rPr lang="en-GB" sz="2000" b="1" dirty="0" err="1" smtClean="0"/>
              <a:t>v.s</a:t>
            </a:r>
            <a:r>
              <a:rPr lang="en-GB" sz="2000" b="1" dirty="0" smtClean="0"/>
              <a:t> Approximation Techniques</a:t>
            </a:r>
            <a:endParaRPr lang="en-GB" sz="2000" b="1" dirty="0"/>
          </a:p>
        </p:txBody>
      </p:sp>
      <p:sp>
        <p:nvSpPr>
          <p:cNvPr id="24" name="Down Arrow 23"/>
          <p:cNvSpPr/>
          <p:nvPr/>
        </p:nvSpPr>
        <p:spPr>
          <a:xfrm>
            <a:off x="2559523" y="2815876"/>
            <a:ext cx="224118" cy="360797"/>
          </a:xfrm>
          <a:prstGeom prst="down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5" name="Down Arrow 24"/>
          <p:cNvSpPr/>
          <p:nvPr/>
        </p:nvSpPr>
        <p:spPr>
          <a:xfrm>
            <a:off x="3339452" y="2221217"/>
            <a:ext cx="224118" cy="360797"/>
          </a:xfrm>
          <a:prstGeom prst="down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6" name="Down Arrow 25"/>
          <p:cNvSpPr/>
          <p:nvPr/>
        </p:nvSpPr>
        <p:spPr>
          <a:xfrm rot="16200000">
            <a:off x="3869254" y="1451582"/>
            <a:ext cx="224118" cy="360797"/>
          </a:xfrm>
          <a:prstGeom prst="down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7" name="Down Arrow 26"/>
          <p:cNvSpPr/>
          <p:nvPr/>
        </p:nvSpPr>
        <p:spPr>
          <a:xfrm rot="16200000">
            <a:off x="4604359" y="1439629"/>
            <a:ext cx="224118" cy="360797"/>
          </a:xfrm>
          <a:prstGeom prst="down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Down Arrow 27"/>
          <p:cNvSpPr/>
          <p:nvPr/>
        </p:nvSpPr>
        <p:spPr>
          <a:xfrm rot="16200000">
            <a:off x="5444055" y="1442617"/>
            <a:ext cx="224118" cy="360797"/>
          </a:xfrm>
          <a:prstGeom prst="down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Down Arrow 28"/>
          <p:cNvSpPr/>
          <p:nvPr/>
        </p:nvSpPr>
        <p:spPr>
          <a:xfrm rot="16200000">
            <a:off x="6179162" y="1445605"/>
            <a:ext cx="224118" cy="360797"/>
          </a:xfrm>
          <a:prstGeom prst="down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Down Arrow 29"/>
          <p:cNvSpPr/>
          <p:nvPr/>
        </p:nvSpPr>
        <p:spPr>
          <a:xfrm>
            <a:off x="3512342" y="3187594"/>
            <a:ext cx="224118" cy="360797"/>
          </a:xfrm>
          <a:prstGeom prst="downArrow">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Down Arrow 30"/>
          <p:cNvSpPr/>
          <p:nvPr/>
        </p:nvSpPr>
        <p:spPr>
          <a:xfrm>
            <a:off x="4277330" y="3384817"/>
            <a:ext cx="224118" cy="360797"/>
          </a:xfrm>
          <a:prstGeom prst="downArrow">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2" name="Down Arrow 31"/>
          <p:cNvSpPr/>
          <p:nvPr/>
        </p:nvSpPr>
        <p:spPr>
          <a:xfrm>
            <a:off x="5087141" y="3552159"/>
            <a:ext cx="224118" cy="360797"/>
          </a:xfrm>
          <a:prstGeom prst="downArrow">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Down Arrow 32"/>
          <p:cNvSpPr/>
          <p:nvPr/>
        </p:nvSpPr>
        <p:spPr>
          <a:xfrm>
            <a:off x="5867071" y="2225382"/>
            <a:ext cx="224118" cy="360797"/>
          </a:xfrm>
          <a:prstGeom prst="downArrow">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Down Arrow 33"/>
          <p:cNvSpPr/>
          <p:nvPr/>
        </p:nvSpPr>
        <p:spPr>
          <a:xfrm>
            <a:off x="6647000" y="2661664"/>
            <a:ext cx="224118" cy="360797"/>
          </a:xfrm>
          <a:prstGeom prst="downArrow">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Down Arrow 34"/>
          <p:cNvSpPr/>
          <p:nvPr/>
        </p:nvSpPr>
        <p:spPr>
          <a:xfrm>
            <a:off x="2884218" y="3804298"/>
            <a:ext cx="224118" cy="360797"/>
          </a:xfrm>
          <a:prstGeom prst="downArrow">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aphicFrame>
        <p:nvGraphicFramePr>
          <p:cNvPr id="36" name="Chart 35"/>
          <p:cNvGraphicFramePr>
            <a:graphicFrameLocks/>
          </p:cNvGraphicFramePr>
          <p:nvPr>
            <p:extLst>
              <p:ext uri="{D42A27DB-BD31-4B8C-83A1-F6EECF244321}">
                <p14:modId xmlns:p14="http://schemas.microsoft.com/office/powerpoint/2010/main" val="57465915"/>
              </p:ext>
            </p:extLst>
          </p:nvPr>
        </p:nvGraphicFramePr>
        <p:xfrm>
          <a:off x="1324603" y="1560338"/>
          <a:ext cx="6084000" cy="4860000"/>
        </p:xfrm>
        <a:graphic>
          <a:graphicData uri="http://schemas.openxmlformats.org/drawingml/2006/chart">
            <c:chart xmlns:c="http://schemas.openxmlformats.org/drawingml/2006/chart" xmlns:r="http://schemas.openxmlformats.org/officeDocument/2006/relationships" r:id="rId4"/>
          </a:graphicData>
        </a:graphic>
      </p:graphicFrame>
      <p:sp>
        <p:nvSpPr>
          <p:cNvPr id="37" name="Rectangle 36"/>
          <p:cNvSpPr/>
          <p:nvPr/>
        </p:nvSpPr>
        <p:spPr>
          <a:xfrm>
            <a:off x="5850312" y="1425784"/>
            <a:ext cx="206126" cy="310444"/>
          </a:xfrm>
          <a:prstGeom prst="rect">
            <a:avLst/>
          </a:prstGeom>
          <a:ln>
            <a:solidFill>
              <a:srgbClr val="C0504D"/>
            </a:solidFill>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8" name="Rectangle 37"/>
          <p:cNvSpPr/>
          <p:nvPr/>
        </p:nvSpPr>
        <p:spPr>
          <a:xfrm>
            <a:off x="6637690" y="1427780"/>
            <a:ext cx="206126" cy="310444"/>
          </a:xfrm>
          <a:prstGeom prst="rect">
            <a:avLst/>
          </a:prstGeom>
          <a:ln>
            <a:solidFill>
              <a:srgbClr val="C0504D"/>
            </a:solidFill>
            <a:prstDash val="dot"/>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9" name="Rectangle 38"/>
          <p:cNvSpPr/>
          <p:nvPr/>
        </p:nvSpPr>
        <p:spPr>
          <a:xfrm>
            <a:off x="4264794" y="1337763"/>
            <a:ext cx="3145222" cy="10654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0" name="TextBox 39"/>
          <p:cNvSpPr txBox="1"/>
          <p:nvPr/>
        </p:nvSpPr>
        <p:spPr>
          <a:xfrm>
            <a:off x="2056748" y="3903417"/>
            <a:ext cx="428322" cy="307777"/>
          </a:xfrm>
          <a:prstGeom prst="rect">
            <a:avLst/>
          </a:prstGeom>
          <a:solidFill>
            <a:schemeClr val="bg1"/>
          </a:solidFill>
        </p:spPr>
        <p:txBody>
          <a:bodyPr wrap="none" rtlCol="0">
            <a:spAutoFit/>
          </a:bodyPr>
          <a:lstStyle/>
          <a:p>
            <a:r>
              <a:rPr lang="en-GB" sz="1400" dirty="0" smtClean="0"/>
              <a:t>10</a:t>
            </a:r>
            <a:r>
              <a:rPr lang="en-GB" sz="1400" baseline="30000" dirty="0" smtClean="0"/>
              <a:t>2</a:t>
            </a:r>
            <a:endParaRPr lang="en-GB" sz="1400" dirty="0"/>
          </a:p>
        </p:txBody>
      </p:sp>
      <p:sp>
        <p:nvSpPr>
          <p:cNvPr id="41" name="TextBox 40"/>
          <p:cNvSpPr txBox="1"/>
          <p:nvPr/>
        </p:nvSpPr>
        <p:spPr>
          <a:xfrm>
            <a:off x="2011447" y="3125513"/>
            <a:ext cx="476399" cy="307777"/>
          </a:xfrm>
          <a:prstGeom prst="rect">
            <a:avLst/>
          </a:prstGeom>
          <a:solidFill>
            <a:schemeClr val="bg1"/>
          </a:solidFill>
        </p:spPr>
        <p:txBody>
          <a:bodyPr wrap="square" rtlCol="0">
            <a:spAutoFit/>
          </a:bodyPr>
          <a:lstStyle/>
          <a:p>
            <a:r>
              <a:rPr lang="en-GB" sz="1400" dirty="0" smtClean="0"/>
              <a:t> 10</a:t>
            </a:r>
            <a:r>
              <a:rPr lang="en-GB" sz="1400" baseline="30000" dirty="0" smtClean="0"/>
              <a:t>3</a:t>
            </a:r>
            <a:endParaRPr lang="en-GB" sz="1400" dirty="0"/>
          </a:p>
        </p:txBody>
      </p:sp>
      <p:sp>
        <p:nvSpPr>
          <p:cNvPr id="42" name="TextBox 41"/>
          <p:cNvSpPr txBox="1"/>
          <p:nvPr/>
        </p:nvSpPr>
        <p:spPr>
          <a:xfrm>
            <a:off x="1926781" y="2377368"/>
            <a:ext cx="551830" cy="307777"/>
          </a:xfrm>
          <a:prstGeom prst="rect">
            <a:avLst/>
          </a:prstGeom>
          <a:solidFill>
            <a:schemeClr val="bg1"/>
          </a:solidFill>
        </p:spPr>
        <p:txBody>
          <a:bodyPr wrap="square" rtlCol="0">
            <a:spAutoFit/>
          </a:bodyPr>
          <a:lstStyle/>
          <a:p>
            <a:r>
              <a:rPr lang="en-GB" sz="1400" dirty="0" smtClean="0"/>
              <a:t>   10</a:t>
            </a:r>
            <a:r>
              <a:rPr lang="en-GB" sz="1400" baseline="30000" dirty="0" smtClean="0"/>
              <a:t>4</a:t>
            </a:r>
            <a:endParaRPr lang="en-GB" sz="1400" dirty="0"/>
          </a:p>
        </p:txBody>
      </p:sp>
      <p:sp>
        <p:nvSpPr>
          <p:cNvPr id="43" name="TextBox 42"/>
          <p:cNvSpPr txBox="1"/>
          <p:nvPr/>
        </p:nvSpPr>
        <p:spPr>
          <a:xfrm>
            <a:off x="1726660" y="1613829"/>
            <a:ext cx="742716" cy="307777"/>
          </a:xfrm>
          <a:prstGeom prst="rect">
            <a:avLst/>
          </a:prstGeom>
          <a:solidFill>
            <a:schemeClr val="bg1"/>
          </a:solidFill>
        </p:spPr>
        <p:txBody>
          <a:bodyPr wrap="square" rtlCol="0">
            <a:spAutoFit/>
          </a:bodyPr>
          <a:lstStyle/>
          <a:p>
            <a:r>
              <a:rPr lang="en-GB" sz="1400" dirty="0" smtClean="0"/>
              <a:t>        10</a:t>
            </a:r>
            <a:r>
              <a:rPr lang="en-GB" sz="1400" baseline="30000" dirty="0"/>
              <a:t>5</a:t>
            </a:r>
            <a:endParaRPr lang="en-GB" sz="1400" dirty="0"/>
          </a:p>
        </p:txBody>
      </p:sp>
      <p:sp>
        <p:nvSpPr>
          <p:cNvPr id="44" name="TextBox 43"/>
          <p:cNvSpPr txBox="1"/>
          <p:nvPr/>
        </p:nvSpPr>
        <p:spPr>
          <a:xfrm>
            <a:off x="1594335" y="952235"/>
            <a:ext cx="6288901" cy="400110"/>
          </a:xfrm>
          <a:prstGeom prst="rect">
            <a:avLst/>
          </a:prstGeom>
          <a:noFill/>
        </p:spPr>
        <p:txBody>
          <a:bodyPr wrap="none" rtlCol="0">
            <a:spAutoFit/>
          </a:bodyPr>
          <a:lstStyle/>
          <a:p>
            <a:pPr algn="ctr"/>
            <a:r>
              <a:rPr lang="en-GB" sz="2000" b="1" dirty="0" smtClean="0"/>
              <a:t>Ext. Conciseness: Baseline </a:t>
            </a:r>
            <a:r>
              <a:rPr lang="en-GB" sz="2000" b="1" dirty="0" err="1" smtClean="0"/>
              <a:t>v.s</a:t>
            </a:r>
            <a:r>
              <a:rPr lang="en-GB" sz="2000" b="1" dirty="0" smtClean="0"/>
              <a:t> Approximation Technique</a:t>
            </a:r>
            <a:endParaRPr lang="en-GB" sz="2000" b="1" dirty="0"/>
          </a:p>
        </p:txBody>
      </p:sp>
      <p:sp>
        <p:nvSpPr>
          <p:cNvPr id="45" name="Down Arrow 44"/>
          <p:cNvSpPr/>
          <p:nvPr/>
        </p:nvSpPr>
        <p:spPr>
          <a:xfrm>
            <a:off x="2701475" y="3702439"/>
            <a:ext cx="224118" cy="360797"/>
          </a:xfrm>
          <a:prstGeom prst="down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6" name="Down Arrow 45"/>
          <p:cNvSpPr/>
          <p:nvPr/>
        </p:nvSpPr>
        <p:spPr>
          <a:xfrm>
            <a:off x="3481404" y="3212369"/>
            <a:ext cx="224118" cy="360797"/>
          </a:xfrm>
          <a:prstGeom prst="down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7" name="Down Arrow 46"/>
          <p:cNvSpPr/>
          <p:nvPr/>
        </p:nvSpPr>
        <p:spPr>
          <a:xfrm>
            <a:off x="4261333" y="2259122"/>
            <a:ext cx="224118" cy="360797"/>
          </a:xfrm>
          <a:prstGeom prst="down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8" name="Down Arrow 47"/>
          <p:cNvSpPr/>
          <p:nvPr/>
        </p:nvSpPr>
        <p:spPr>
          <a:xfrm rot="16200000">
            <a:off x="5505324" y="1396850"/>
            <a:ext cx="224118" cy="360797"/>
          </a:xfrm>
          <a:prstGeom prst="down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9" name="Down Arrow 48"/>
          <p:cNvSpPr/>
          <p:nvPr/>
        </p:nvSpPr>
        <p:spPr>
          <a:xfrm rot="16200000">
            <a:off x="6300196" y="1414779"/>
            <a:ext cx="224118" cy="360797"/>
          </a:xfrm>
          <a:prstGeom prst="down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0" name="Down Arrow 49"/>
          <p:cNvSpPr/>
          <p:nvPr/>
        </p:nvSpPr>
        <p:spPr>
          <a:xfrm>
            <a:off x="5056204" y="1380581"/>
            <a:ext cx="224118" cy="360797"/>
          </a:xfrm>
          <a:prstGeom prst="downArrow">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1" name="Down Arrow 50"/>
          <p:cNvSpPr/>
          <p:nvPr/>
        </p:nvSpPr>
        <p:spPr>
          <a:xfrm>
            <a:off x="2906640" y="4914979"/>
            <a:ext cx="224118" cy="360797"/>
          </a:xfrm>
          <a:prstGeom prst="downArrow">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2" name="Down Arrow 51"/>
          <p:cNvSpPr/>
          <p:nvPr/>
        </p:nvSpPr>
        <p:spPr>
          <a:xfrm>
            <a:off x="3701511" y="4828320"/>
            <a:ext cx="224118" cy="360797"/>
          </a:xfrm>
          <a:prstGeom prst="downArrow">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3" name="Down Arrow 52"/>
          <p:cNvSpPr/>
          <p:nvPr/>
        </p:nvSpPr>
        <p:spPr>
          <a:xfrm>
            <a:off x="4496382" y="4203779"/>
            <a:ext cx="224118" cy="360797"/>
          </a:xfrm>
          <a:prstGeom prst="downArrow">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4" name="Down Arrow 53"/>
          <p:cNvSpPr/>
          <p:nvPr/>
        </p:nvSpPr>
        <p:spPr>
          <a:xfrm>
            <a:off x="5291253" y="4042414"/>
            <a:ext cx="224118" cy="360797"/>
          </a:xfrm>
          <a:prstGeom prst="downArrow">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5" name="Down Arrow 54"/>
          <p:cNvSpPr/>
          <p:nvPr/>
        </p:nvSpPr>
        <p:spPr>
          <a:xfrm>
            <a:off x="6071182" y="3432814"/>
            <a:ext cx="224118" cy="360797"/>
          </a:xfrm>
          <a:prstGeom prst="downArrow">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6" name="Down Arrow 55"/>
          <p:cNvSpPr/>
          <p:nvPr/>
        </p:nvSpPr>
        <p:spPr>
          <a:xfrm>
            <a:off x="6866053" y="2569214"/>
            <a:ext cx="224118" cy="360797"/>
          </a:xfrm>
          <a:prstGeom prst="downArrow">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aphicFrame>
        <p:nvGraphicFramePr>
          <p:cNvPr id="57" name="Table 56"/>
          <p:cNvGraphicFramePr>
            <a:graphicFrameLocks noGrp="1"/>
          </p:cNvGraphicFramePr>
          <p:nvPr>
            <p:extLst>
              <p:ext uri="{D42A27DB-BD31-4B8C-83A1-F6EECF244321}">
                <p14:modId xmlns:p14="http://schemas.microsoft.com/office/powerpoint/2010/main" val="1071340797"/>
              </p:ext>
            </p:extLst>
          </p:nvPr>
        </p:nvGraphicFramePr>
        <p:xfrm>
          <a:off x="270165" y="2204621"/>
          <a:ext cx="8603671" cy="2448758"/>
        </p:xfrm>
        <a:graphic>
          <a:graphicData uri="http://schemas.openxmlformats.org/drawingml/2006/table">
            <a:tbl>
              <a:tblPr firstRow="1" bandRow="1">
                <a:tableStyleId>{5C22544A-7EE6-4342-B048-85BDC9FD1C3A}</a:tableStyleId>
              </a:tblPr>
              <a:tblGrid>
                <a:gridCol w="1591071"/>
                <a:gridCol w="888682"/>
                <a:gridCol w="746623"/>
                <a:gridCol w="1075459"/>
                <a:gridCol w="1075459"/>
                <a:gridCol w="1075459"/>
                <a:gridCol w="1075459"/>
                <a:gridCol w="1075459"/>
              </a:tblGrid>
              <a:tr h="379860">
                <a:tc>
                  <a:txBody>
                    <a:bodyPr/>
                    <a:lstStyle/>
                    <a:p>
                      <a:pPr algn="l" fontAlgn="b"/>
                      <a:endParaRPr lang="en-US" sz="1600" b="0" i="0" u="none" strike="noStrike" dirty="0">
                        <a:solidFill>
                          <a:srgbClr val="000000"/>
                        </a:solidFill>
                        <a:effectLst/>
                        <a:latin typeface="Calibri"/>
                        <a:cs typeface="Calibri"/>
                      </a:endParaRPr>
                    </a:p>
                  </a:txBody>
                  <a:tcPr marL="10497" marR="10497" marT="10497" marB="0" anchor="b">
                    <a:noFill/>
                  </a:tcPr>
                </a:tc>
                <a:tc>
                  <a:txBody>
                    <a:bodyPr/>
                    <a:lstStyle/>
                    <a:p>
                      <a:pPr algn="l" fontAlgn="b"/>
                      <a:endParaRPr lang="en-US" sz="1600" b="0" i="0" u="none" strike="noStrike" dirty="0">
                        <a:solidFill>
                          <a:srgbClr val="000000"/>
                        </a:solidFill>
                        <a:effectLst/>
                        <a:latin typeface="Calibri"/>
                        <a:cs typeface="Calibri"/>
                      </a:endParaRPr>
                    </a:p>
                  </a:txBody>
                  <a:tcPr marL="10497" marR="10497" marT="10497" marB="0" anchor="b">
                    <a:noFill/>
                  </a:tcPr>
                </a:tc>
                <a:tc>
                  <a:txBody>
                    <a:bodyPr/>
                    <a:lstStyle/>
                    <a:p>
                      <a:pPr algn="ctr" fontAlgn="b"/>
                      <a:r>
                        <a:rPr lang="en-US" sz="1600" b="0" i="0" u="none" strike="noStrike" dirty="0">
                          <a:solidFill>
                            <a:srgbClr val="000000"/>
                          </a:solidFill>
                          <a:effectLst/>
                          <a:latin typeface="Calibri"/>
                          <a:cs typeface="Calibri"/>
                        </a:rPr>
                        <a:t>75K</a:t>
                      </a:r>
                    </a:p>
                  </a:txBody>
                  <a:tcPr marL="10497" marR="10497" marT="10497" marB="0" anchor="b">
                    <a:solidFill>
                      <a:srgbClr val="9DC3E6"/>
                    </a:solidFill>
                  </a:tcPr>
                </a:tc>
                <a:tc>
                  <a:txBody>
                    <a:bodyPr/>
                    <a:lstStyle/>
                    <a:p>
                      <a:pPr algn="ctr" fontAlgn="b"/>
                      <a:r>
                        <a:rPr lang="is-IS" sz="1600" b="0" i="0" u="none" strike="noStrike" dirty="0">
                          <a:solidFill>
                            <a:srgbClr val="000000"/>
                          </a:solidFill>
                          <a:effectLst/>
                          <a:latin typeface="Calibri"/>
                          <a:cs typeface="Calibri"/>
                        </a:rPr>
                        <a:t>270K</a:t>
                      </a:r>
                    </a:p>
                  </a:txBody>
                  <a:tcPr marL="10497" marR="10497" marT="10497" marB="0" anchor="b">
                    <a:solidFill>
                      <a:srgbClr val="9DC3E6"/>
                    </a:solidFill>
                  </a:tcPr>
                </a:tc>
                <a:tc>
                  <a:txBody>
                    <a:bodyPr/>
                    <a:lstStyle/>
                    <a:p>
                      <a:pPr algn="ctr" fontAlgn="b"/>
                      <a:r>
                        <a:rPr lang="en-US" sz="1600" b="0" i="0" u="none" strike="noStrike">
                          <a:solidFill>
                            <a:srgbClr val="000000"/>
                          </a:solidFill>
                          <a:effectLst/>
                          <a:latin typeface="Calibri"/>
                          <a:cs typeface="Calibri"/>
                        </a:rPr>
                        <a:t>1M</a:t>
                      </a:r>
                    </a:p>
                  </a:txBody>
                  <a:tcPr marL="10497" marR="10497" marT="10497" marB="0" anchor="b">
                    <a:solidFill>
                      <a:srgbClr val="9DC3E6"/>
                    </a:solidFill>
                  </a:tcPr>
                </a:tc>
                <a:tc>
                  <a:txBody>
                    <a:bodyPr/>
                    <a:lstStyle/>
                    <a:p>
                      <a:pPr algn="ctr" fontAlgn="b"/>
                      <a:r>
                        <a:rPr lang="is-IS" sz="1600" b="0" i="0" u="none" strike="noStrike" dirty="0">
                          <a:solidFill>
                            <a:srgbClr val="000000"/>
                          </a:solidFill>
                          <a:effectLst/>
                          <a:latin typeface="Calibri"/>
                          <a:cs typeface="Calibri"/>
                        </a:rPr>
                        <a:t>2M</a:t>
                      </a:r>
                    </a:p>
                  </a:txBody>
                  <a:tcPr marL="10497" marR="10497" marT="10497" marB="0" anchor="b">
                    <a:solidFill>
                      <a:srgbClr val="9DC3E6"/>
                    </a:solidFill>
                  </a:tcPr>
                </a:tc>
                <a:tc>
                  <a:txBody>
                    <a:bodyPr/>
                    <a:lstStyle/>
                    <a:p>
                      <a:pPr algn="ctr" fontAlgn="b"/>
                      <a:r>
                        <a:rPr lang="en-US" sz="1600" b="0" i="0" u="none" strike="noStrike" dirty="0">
                          <a:solidFill>
                            <a:srgbClr val="000000"/>
                          </a:solidFill>
                          <a:effectLst/>
                          <a:latin typeface="Calibri"/>
                          <a:cs typeface="Calibri"/>
                        </a:rPr>
                        <a:t>15M</a:t>
                      </a:r>
                    </a:p>
                  </a:txBody>
                  <a:tcPr marL="10497" marR="10497" marT="10497" marB="0" anchor="b">
                    <a:solidFill>
                      <a:srgbClr val="9DC3E6"/>
                    </a:solidFill>
                  </a:tcPr>
                </a:tc>
                <a:tc>
                  <a:txBody>
                    <a:bodyPr/>
                    <a:lstStyle/>
                    <a:p>
                      <a:pPr algn="ctr" fontAlgn="b"/>
                      <a:r>
                        <a:rPr lang="is-IS" sz="1600" b="0" i="0" u="none" strike="noStrike" dirty="0">
                          <a:solidFill>
                            <a:srgbClr val="000000"/>
                          </a:solidFill>
                          <a:effectLst/>
                          <a:latin typeface="Calibri"/>
                          <a:cs typeface="Calibri"/>
                        </a:rPr>
                        <a:t>100M</a:t>
                      </a:r>
                    </a:p>
                  </a:txBody>
                  <a:tcPr marL="10497" marR="10497" marT="10497" marB="0" anchor="b">
                    <a:solidFill>
                      <a:srgbClr val="9DC3E6"/>
                    </a:solidFill>
                  </a:tcPr>
                </a:tc>
              </a:tr>
              <a:tr h="379860">
                <a:tc rowSpan="3">
                  <a:txBody>
                    <a:bodyPr/>
                    <a:lstStyle/>
                    <a:p>
                      <a:pPr algn="ctr" fontAlgn="ctr"/>
                      <a:r>
                        <a:rPr lang="en-US" sz="1600" b="0" i="0" u="none" strike="noStrike" dirty="0" err="1">
                          <a:solidFill>
                            <a:srgbClr val="000000"/>
                          </a:solidFill>
                          <a:effectLst/>
                          <a:latin typeface="Calibri"/>
                          <a:cs typeface="Calibri"/>
                        </a:rPr>
                        <a:t>Dereferenceability</a:t>
                      </a:r>
                      <a:endParaRPr lang="en-US" sz="1600" b="0" i="0" u="none" strike="noStrike" dirty="0">
                        <a:solidFill>
                          <a:srgbClr val="000000"/>
                        </a:solidFill>
                        <a:effectLst/>
                        <a:latin typeface="Calibri"/>
                        <a:cs typeface="Calibri"/>
                      </a:endParaRPr>
                    </a:p>
                  </a:txBody>
                  <a:tcPr marL="10497" marR="10497" marT="10497" marB="0" anchor="ctr">
                    <a:solidFill>
                      <a:schemeClr val="accent4">
                        <a:lumMod val="40000"/>
                        <a:lumOff val="60000"/>
                      </a:schemeClr>
                    </a:solidFill>
                  </a:tcPr>
                </a:tc>
                <a:tc>
                  <a:txBody>
                    <a:bodyPr/>
                    <a:lstStyle/>
                    <a:p>
                      <a:pPr algn="ctr" fontAlgn="b"/>
                      <a:r>
                        <a:rPr lang="en-US" sz="1600" b="0" i="0" u="none" strike="noStrike" dirty="0" smtClean="0">
                          <a:solidFill>
                            <a:srgbClr val="000000"/>
                          </a:solidFill>
                          <a:effectLst/>
                          <a:latin typeface="Calibri"/>
                          <a:cs typeface="Calibri"/>
                        </a:rPr>
                        <a:t>Baseline</a:t>
                      </a:r>
                      <a:endParaRPr lang="en-US" sz="1600" b="0" i="0" u="none" strike="noStrike" dirty="0">
                        <a:solidFill>
                          <a:srgbClr val="000000"/>
                        </a:solidFill>
                        <a:effectLst/>
                        <a:latin typeface="Calibri"/>
                        <a:cs typeface="Calibri"/>
                      </a:endParaRPr>
                    </a:p>
                  </a:txBody>
                  <a:tcPr marL="10497" marR="10497" marT="10497" marB="0" anchor="b">
                    <a:solidFill>
                      <a:schemeClr val="accent4"/>
                    </a:solidFill>
                  </a:tcPr>
                </a:tc>
                <a:tc>
                  <a:txBody>
                    <a:bodyPr/>
                    <a:lstStyle/>
                    <a:p>
                      <a:pPr algn="ctr" fontAlgn="b"/>
                      <a:r>
                        <a:rPr lang="it-IT" sz="1600" b="0" i="0" u="none" strike="noStrike" dirty="0">
                          <a:solidFill>
                            <a:srgbClr val="000000"/>
                          </a:solidFill>
                          <a:effectLst/>
                          <a:latin typeface="Calibri"/>
                          <a:cs typeface="Calibri"/>
                        </a:rPr>
                        <a:t>0.994</a:t>
                      </a:r>
                    </a:p>
                  </a:txBody>
                  <a:tcPr marL="10497" marR="10497" marT="10497" marB="0" anchor="b">
                    <a:solidFill>
                      <a:schemeClr val="accent4"/>
                    </a:solidFill>
                  </a:tcPr>
                </a:tc>
                <a:tc>
                  <a:txBody>
                    <a:bodyPr/>
                    <a:lstStyle/>
                    <a:p>
                      <a:pPr algn="ctr" fontAlgn="b"/>
                      <a:r>
                        <a:rPr lang="nb-NO" sz="1600" b="0" i="0" u="none" strike="noStrike" dirty="0">
                          <a:solidFill>
                            <a:srgbClr val="000000"/>
                          </a:solidFill>
                          <a:effectLst/>
                          <a:latin typeface="Calibri"/>
                          <a:cs typeface="Calibri"/>
                        </a:rPr>
                        <a:t>0.744</a:t>
                      </a:r>
                    </a:p>
                  </a:txBody>
                  <a:tcPr marL="10497" marR="10497" marT="10497" marB="0" anchor="b">
                    <a:solidFill>
                      <a:schemeClr val="accent4"/>
                    </a:solidFill>
                  </a:tcPr>
                </a:tc>
                <a:tc rowSpan="3" gridSpan="4">
                  <a:txBody>
                    <a:bodyPr/>
                    <a:lstStyle/>
                    <a:p>
                      <a:pPr algn="ctr"/>
                      <a:r>
                        <a:rPr lang="en-GB" sz="2000" dirty="0" smtClean="0"/>
                        <a:t>No results</a:t>
                      </a:r>
                      <a:r>
                        <a:rPr lang="en-GB" sz="2000" baseline="0" dirty="0" smtClean="0"/>
                        <a:t> for </a:t>
                      </a:r>
                      <a:r>
                        <a:rPr lang="en-US" sz="2000" b="0" i="0" u="none" strike="noStrike" dirty="0" smtClean="0">
                          <a:solidFill>
                            <a:srgbClr val="000000"/>
                          </a:solidFill>
                          <a:effectLst/>
                          <a:latin typeface="+mn-lt"/>
                          <a:cs typeface="Calibri"/>
                        </a:rPr>
                        <a:t>Baseline </a:t>
                      </a:r>
                      <a:r>
                        <a:rPr lang="en-GB" sz="2000" baseline="0" dirty="0" smtClean="0"/>
                        <a:t>Implementation</a:t>
                      </a:r>
                      <a:endParaRPr lang="en-GB" sz="2000" dirty="0"/>
                    </a:p>
                  </a:txBody>
                  <a:tcPr marL="10497" marR="10497" marT="10497" marB="0" anchor="ctr">
                    <a:solidFill>
                      <a:schemeClr val="accent4">
                        <a:lumMod val="40000"/>
                        <a:lumOff val="60000"/>
                      </a:schemeClr>
                    </a:solidFill>
                  </a:tcPr>
                </a:tc>
                <a:tc rowSpan="3" hMerge="1">
                  <a:txBody>
                    <a:bodyPr/>
                    <a:lstStyle/>
                    <a:p>
                      <a:endParaRPr lang="en-GB"/>
                    </a:p>
                  </a:txBody>
                  <a:tcPr marL="12700" marR="12700" marT="12700" marB="0" anchor="b">
                    <a:solidFill>
                      <a:schemeClr val="accent4"/>
                    </a:solidFill>
                  </a:tcPr>
                </a:tc>
                <a:tc rowSpan="3" hMerge="1">
                  <a:txBody>
                    <a:bodyPr/>
                    <a:lstStyle/>
                    <a:p>
                      <a:endParaRPr lang="en-GB"/>
                    </a:p>
                  </a:txBody>
                  <a:tcPr marL="12700" marR="12700" marT="12700" marB="0" anchor="b">
                    <a:solidFill>
                      <a:schemeClr val="accent4"/>
                    </a:solidFill>
                  </a:tcPr>
                </a:tc>
                <a:tc rowSpan="3" hMerge="1">
                  <a:txBody>
                    <a:bodyPr/>
                    <a:lstStyle/>
                    <a:p>
                      <a:endParaRPr lang="en-GB"/>
                    </a:p>
                  </a:txBody>
                  <a:tcPr marL="12700" marR="12700" marT="12700" marB="0" anchor="b">
                    <a:solidFill>
                      <a:schemeClr val="accent4"/>
                    </a:solidFill>
                  </a:tcPr>
                </a:tc>
              </a:tr>
              <a:tr h="379860">
                <a:tc vMerge="1">
                  <a:txBody>
                    <a:bodyPr/>
                    <a:lstStyle/>
                    <a:p>
                      <a:endParaRPr lang="en-GB"/>
                    </a:p>
                  </a:txBody>
                  <a:tcPr/>
                </a:tc>
                <a:tc>
                  <a:txBody>
                    <a:bodyPr/>
                    <a:lstStyle/>
                    <a:p>
                      <a:pPr algn="ctr" fontAlgn="b"/>
                      <a:r>
                        <a:rPr lang="en-US" sz="1600" b="0" i="0" u="none" strike="noStrike" dirty="0">
                          <a:solidFill>
                            <a:srgbClr val="000000"/>
                          </a:solidFill>
                          <a:effectLst/>
                          <a:latin typeface="Calibri"/>
                          <a:cs typeface="Calibri"/>
                        </a:rPr>
                        <a:t>Reservoir</a:t>
                      </a:r>
                    </a:p>
                  </a:txBody>
                  <a:tcPr marL="10497" marR="10497" marT="10497" marB="0" anchor="b">
                    <a:solidFill>
                      <a:schemeClr val="accent4">
                        <a:lumMod val="40000"/>
                        <a:lumOff val="60000"/>
                      </a:schemeClr>
                    </a:solidFill>
                  </a:tcPr>
                </a:tc>
                <a:tc>
                  <a:txBody>
                    <a:bodyPr/>
                    <a:lstStyle/>
                    <a:p>
                      <a:pPr algn="ctr" fontAlgn="b"/>
                      <a:r>
                        <a:rPr lang="nb-NO" sz="1600" b="0" i="0" u="none" strike="noStrike" dirty="0">
                          <a:solidFill>
                            <a:srgbClr val="000000"/>
                          </a:solidFill>
                          <a:effectLst/>
                          <a:latin typeface="Calibri"/>
                          <a:cs typeface="Calibri"/>
                        </a:rPr>
                        <a:t>0.933</a:t>
                      </a:r>
                    </a:p>
                  </a:txBody>
                  <a:tcPr marL="10497" marR="10497" marT="10497" marB="0" anchor="b">
                    <a:solidFill>
                      <a:schemeClr val="accent4">
                        <a:lumMod val="40000"/>
                        <a:lumOff val="60000"/>
                      </a:schemeClr>
                    </a:solidFill>
                  </a:tcPr>
                </a:tc>
                <a:tc>
                  <a:txBody>
                    <a:bodyPr/>
                    <a:lstStyle/>
                    <a:p>
                      <a:pPr algn="ctr" fontAlgn="b"/>
                      <a:r>
                        <a:rPr lang="nb-NO" sz="1600" b="0" i="0" u="none" strike="noStrike" dirty="0">
                          <a:solidFill>
                            <a:srgbClr val="000000"/>
                          </a:solidFill>
                          <a:effectLst/>
                          <a:latin typeface="Calibri"/>
                          <a:cs typeface="Calibri"/>
                        </a:rPr>
                        <a:t>0.614</a:t>
                      </a:r>
                    </a:p>
                  </a:txBody>
                  <a:tcPr marL="10497" marR="10497" marT="10497" marB="0" anchor="b">
                    <a:solidFill>
                      <a:schemeClr val="accent4">
                        <a:lumMod val="40000"/>
                        <a:lumOff val="60000"/>
                      </a:schemeClr>
                    </a:solidFill>
                  </a:tcPr>
                </a:tc>
                <a:tc gridSpan="4" vMerge="1">
                  <a:txBody>
                    <a:bodyPr/>
                    <a:lstStyle/>
                    <a:p>
                      <a:endParaRPr lang="en-GB"/>
                    </a:p>
                  </a:txBody>
                  <a:tcPr marL="12700" marR="12700" marT="12700" marB="0" anchor="b">
                    <a:solidFill>
                      <a:schemeClr val="accent4">
                        <a:lumMod val="40000"/>
                        <a:lumOff val="60000"/>
                      </a:schemeClr>
                    </a:solidFill>
                  </a:tcPr>
                </a:tc>
                <a:tc hMerge="1" vMerge="1">
                  <a:txBody>
                    <a:bodyPr/>
                    <a:lstStyle/>
                    <a:p>
                      <a:endParaRPr lang="en-GB"/>
                    </a:p>
                  </a:txBody>
                  <a:tcPr marL="12700" marR="12700" marT="12700" marB="0" anchor="b">
                    <a:solidFill>
                      <a:schemeClr val="accent4">
                        <a:lumMod val="40000"/>
                        <a:lumOff val="60000"/>
                      </a:schemeClr>
                    </a:solidFill>
                  </a:tcPr>
                </a:tc>
                <a:tc hMerge="1" vMerge="1">
                  <a:txBody>
                    <a:bodyPr/>
                    <a:lstStyle/>
                    <a:p>
                      <a:endParaRPr lang="en-GB"/>
                    </a:p>
                  </a:txBody>
                  <a:tcPr marL="12700" marR="12700" marT="12700" marB="0" anchor="b">
                    <a:solidFill>
                      <a:schemeClr val="accent4">
                        <a:lumMod val="40000"/>
                        <a:lumOff val="60000"/>
                      </a:schemeClr>
                    </a:solidFill>
                  </a:tcPr>
                </a:tc>
                <a:tc hMerge="1" vMerge="1">
                  <a:txBody>
                    <a:bodyPr/>
                    <a:lstStyle/>
                    <a:p>
                      <a:endParaRPr lang="en-GB"/>
                    </a:p>
                  </a:txBody>
                  <a:tcPr marL="12700" marR="12700" marT="12700" marB="0" anchor="b">
                    <a:solidFill>
                      <a:schemeClr val="accent4">
                        <a:lumMod val="40000"/>
                        <a:lumOff val="60000"/>
                      </a:schemeClr>
                    </a:solidFill>
                  </a:tcPr>
                </a:tc>
              </a:tr>
              <a:tr h="379860">
                <a:tc vMerge="1">
                  <a:txBody>
                    <a:bodyPr/>
                    <a:lstStyle/>
                    <a:p>
                      <a:endParaRPr lang="en-GB"/>
                    </a:p>
                  </a:txBody>
                  <a:tcPr/>
                </a:tc>
                <a:tc>
                  <a:txBody>
                    <a:bodyPr/>
                    <a:lstStyle/>
                    <a:p>
                      <a:pPr algn="ctr" fontAlgn="b"/>
                      <a:r>
                        <a:rPr lang="en-US" sz="1600" b="0" i="0" u="none" strike="noStrike" dirty="0">
                          <a:solidFill>
                            <a:srgbClr val="000000"/>
                          </a:solidFill>
                          <a:effectLst/>
                          <a:latin typeface="Calibri"/>
                          <a:cs typeface="Calibri"/>
                        </a:rPr>
                        <a:t>Stratified</a:t>
                      </a:r>
                    </a:p>
                  </a:txBody>
                  <a:tcPr marL="10497" marR="10497" marT="10497" marB="0" anchor="b">
                    <a:solidFill>
                      <a:schemeClr val="accent4">
                        <a:lumMod val="40000"/>
                        <a:lumOff val="60000"/>
                      </a:schemeClr>
                    </a:solidFill>
                  </a:tcPr>
                </a:tc>
                <a:tc>
                  <a:txBody>
                    <a:bodyPr/>
                    <a:lstStyle/>
                    <a:p>
                      <a:pPr algn="ctr" fontAlgn="b"/>
                      <a:r>
                        <a:rPr lang="nb-NO" sz="1600" b="0" i="0" u="none" strike="noStrike">
                          <a:solidFill>
                            <a:srgbClr val="000000"/>
                          </a:solidFill>
                          <a:effectLst/>
                          <a:latin typeface="Calibri"/>
                          <a:cs typeface="Calibri"/>
                        </a:rPr>
                        <a:t>0.996</a:t>
                      </a:r>
                    </a:p>
                  </a:txBody>
                  <a:tcPr marL="10497" marR="10497" marT="10497" marB="0" anchor="b">
                    <a:solidFill>
                      <a:schemeClr val="accent4">
                        <a:lumMod val="40000"/>
                        <a:lumOff val="60000"/>
                      </a:schemeClr>
                    </a:solidFill>
                  </a:tcPr>
                </a:tc>
                <a:tc>
                  <a:txBody>
                    <a:bodyPr/>
                    <a:lstStyle/>
                    <a:p>
                      <a:pPr algn="ctr" fontAlgn="b"/>
                      <a:r>
                        <a:rPr lang="nb-NO" sz="1600" b="0" i="0" u="none" strike="noStrike" dirty="0">
                          <a:solidFill>
                            <a:srgbClr val="000000"/>
                          </a:solidFill>
                          <a:effectLst/>
                          <a:latin typeface="Calibri"/>
                          <a:cs typeface="Calibri"/>
                        </a:rPr>
                        <a:t>0.73</a:t>
                      </a:r>
                    </a:p>
                  </a:txBody>
                  <a:tcPr marL="10497" marR="10497" marT="10497" marB="0" anchor="b">
                    <a:solidFill>
                      <a:schemeClr val="accent4">
                        <a:lumMod val="40000"/>
                        <a:lumOff val="60000"/>
                      </a:schemeClr>
                    </a:solidFill>
                  </a:tcPr>
                </a:tc>
                <a:tc gridSpan="4" vMerge="1">
                  <a:txBody>
                    <a:bodyPr/>
                    <a:lstStyle/>
                    <a:p>
                      <a:endParaRPr lang="en-GB"/>
                    </a:p>
                  </a:txBody>
                  <a:tcPr marL="12700" marR="12700" marT="12700" marB="0" anchor="b">
                    <a:solidFill>
                      <a:schemeClr val="accent4">
                        <a:lumMod val="40000"/>
                        <a:lumOff val="60000"/>
                      </a:schemeClr>
                    </a:solidFill>
                  </a:tcPr>
                </a:tc>
                <a:tc hMerge="1" vMerge="1">
                  <a:txBody>
                    <a:bodyPr/>
                    <a:lstStyle/>
                    <a:p>
                      <a:endParaRPr lang="en-GB"/>
                    </a:p>
                  </a:txBody>
                  <a:tcPr marL="12700" marR="12700" marT="12700" marB="0" anchor="b">
                    <a:solidFill>
                      <a:schemeClr val="accent4">
                        <a:lumMod val="40000"/>
                        <a:lumOff val="60000"/>
                      </a:schemeClr>
                    </a:solidFill>
                  </a:tcPr>
                </a:tc>
                <a:tc hMerge="1" vMerge="1">
                  <a:txBody>
                    <a:bodyPr/>
                    <a:lstStyle/>
                    <a:p>
                      <a:endParaRPr lang="en-GB"/>
                    </a:p>
                  </a:txBody>
                  <a:tcPr marL="12700" marR="12700" marT="12700" marB="0" anchor="b">
                    <a:solidFill>
                      <a:schemeClr val="accent4">
                        <a:lumMod val="40000"/>
                        <a:lumOff val="60000"/>
                      </a:schemeClr>
                    </a:solidFill>
                  </a:tcPr>
                </a:tc>
                <a:tc hMerge="1" vMerge="1">
                  <a:txBody>
                    <a:bodyPr/>
                    <a:lstStyle/>
                    <a:p>
                      <a:endParaRPr lang="en-GB" dirty="0"/>
                    </a:p>
                  </a:txBody>
                  <a:tcPr marL="12700" marR="12700" marT="12700" marB="0" anchor="b">
                    <a:solidFill>
                      <a:schemeClr val="accent4">
                        <a:lumMod val="40000"/>
                        <a:lumOff val="60000"/>
                      </a:schemeClr>
                    </a:solidFill>
                  </a:tcPr>
                </a:tc>
              </a:tr>
              <a:tr h="379860">
                <a:tc rowSpan="2">
                  <a:txBody>
                    <a:bodyPr/>
                    <a:lstStyle/>
                    <a:p>
                      <a:pPr algn="ctr" fontAlgn="ctr"/>
                      <a:r>
                        <a:rPr lang="en-US" sz="1600" b="0" i="0" u="none" strike="noStrike" dirty="0">
                          <a:solidFill>
                            <a:srgbClr val="000000"/>
                          </a:solidFill>
                          <a:effectLst/>
                          <a:latin typeface="Calibri"/>
                          <a:cs typeface="Calibri"/>
                        </a:rPr>
                        <a:t>Extensional Conciseness</a:t>
                      </a:r>
                    </a:p>
                  </a:txBody>
                  <a:tcPr marL="10497" marR="10497" marT="10497" marB="0" anchor="ctr">
                    <a:solidFill>
                      <a:schemeClr val="accent6">
                        <a:lumMod val="20000"/>
                        <a:lumOff val="80000"/>
                      </a:schemeClr>
                    </a:solidFill>
                  </a:tcPr>
                </a:tc>
                <a:tc>
                  <a:txBody>
                    <a:bodyPr/>
                    <a:lstStyle/>
                    <a:p>
                      <a:pPr algn="ctr" fontAlgn="b"/>
                      <a:r>
                        <a:rPr lang="en-US" sz="1600" b="0" i="0" u="none" strike="noStrike" dirty="0" smtClean="0">
                          <a:solidFill>
                            <a:srgbClr val="000000"/>
                          </a:solidFill>
                          <a:effectLst/>
                          <a:latin typeface="+mn-lt"/>
                          <a:cs typeface="Calibri"/>
                        </a:rPr>
                        <a:t>Baseline</a:t>
                      </a:r>
                      <a:endParaRPr lang="en-US" sz="1600" b="0" i="0" u="none" strike="noStrike" dirty="0">
                        <a:solidFill>
                          <a:srgbClr val="000000"/>
                        </a:solidFill>
                        <a:effectLst/>
                        <a:latin typeface="Calibri"/>
                        <a:cs typeface="Calibri"/>
                      </a:endParaRPr>
                    </a:p>
                  </a:txBody>
                  <a:tcPr marL="10497" marR="10497" marT="10497" marB="0" anchor="b">
                    <a:solidFill>
                      <a:schemeClr val="accent6"/>
                    </a:solidFill>
                  </a:tcPr>
                </a:tc>
                <a:tc>
                  <a:txBody>
                    <a:bodyPr/>
                    <a:lstStyle/>
                    <a:p>
                      <a:pPr algn="ctr" fontAlgn="b"/>
                      <a:r>
                        <a:rPr lang="nb-NO" sz="1600" b="0" i="0" u="none" strike="noStrike">
                          <a:solidFill>
                            <a:srgbClr val="000000"/>
                          </a:solidFill>
                          <a:effectLst/>
                          <a:latin typeface="Calibri"/>
                          <a:cs typeface="Calibri"/>
                        </a:rPr>
                        <a:t>0.995</a:t>
                      </a:r>
                    </a:p>
                  </a:txBody>
                  <a:tcPr marL="10497" marR="10497" marT="10497" marB="0" anchor="b">
                    <a:solidFill>
                      <a:schemeClr val="accent6"/>
                    </a:solidFill>
                  </a:tcPr>
                </a:tc>
                <a:tc>
                  <a:txBody>
                    <a:bodyPr/>
                    <a:lstStyle/>
                    <a:p>
                      <a:pPr algn="ctr" fontAlgn="b"/>
                      <a:r>
                        <a:rPr lang="en-US" sz="1600" b="0" i="0" u="none" strike="noStrike" dirty="0">
                          <a:solidFill>
                            <a:srgbClr val="000000"/>
                          </a:solidFill>
                          <a:effectLst/>
                          <a:latin typeface="Calibri"/>
                          <a:cs typeface="Calibri"/>
                        </a:rPr>
                        <a:t>1</a:t>
                      </a:r>
                    </a:p>
                  </a:txBody>
                  <a:tcPr marL="10497" marR="10497" marT="10497" marB="0" anchor="b">
                    <a:solidFill>
                      <a:schemeClr val="accent6"/>
                    </a:solidFill>
                  </a:tcPr>
                </a:tc>
                <a:tc>
                  <a:txBody>
                    <a:bodyPr/>
                    <a:lstStyle/>
                    <a:p>
                      <a:pPr algn="ctr" fontAlgn="b"/>
                      <a:r>
                        <a:rPr lang="nb-NO" sz="1600" b="0" i="0" u="none" strike="noStrike" dirty="0">
                          <a:solidFill>
                            <a:srgbClr val="000000"/>
                          </a:solidFill>
                          <a:effectLst/>
                          <a:latin typeface="Calibri"/>
                          <a:cs typeface="Calibri"/>
                        </a:rPr>
                        <a:t>0.736</a:t>
                      </a:r>
                    </a:p>
                  </a:txBody>
                  <a:tcPr marL="10497" marR="10497" marT="10497" marB="0" anchor="b">
                    <a:solidFill>
                      <a:schemeClr val="accent6"/>
                    </a:solidFill>
                  </a:tcPr>
                </a:tc>
                <a:tc>
                  <a:txBody>
                    <a:bodyPr/>
                    <a:lstStyle/>
                    <a:p>
                      <a:pPr algn="ctr" fontAlgn="b"/>
                      <a:r>
                        <a:rPr lang="it-IT" sz="1600" b="0" i="0" u="none" strike="noStrike" dirty="0">
                          <a:solidFill>
                            <a:srgbClr val="000000"/>
                          </a:solidFill>
                          <a:effectLst/>
                          <a:latin typeface="Calibri"/>
                          <a:cs typeface="Calibri"/>
                        </a:rPr>
                        <a:t>0.948</a:t>
                      </a:r>
                    </a:p>
                  </a:txBody>
                  <a:tcPr marL="10497" marR="10497" marT="10497" marB="0" anchor="b">
                    <a:solidFill>
                      <a:schemeClr val="accent6"/>
                    </a:solidFill>
                  </a:tcPr>
                </a:tc>
                <a:tc rowSpan="2" gridSpan="2">
                  <a:txBody>
                    <a:bodyPr/>
                    <a:lstStyle/>
                    <a:p>
                      <a:pPr algn="ctr" fontAlgn="b"/>
                      <a:r>
                        <a:rPr lang="hr-HR" sz="1600" b="0" i="0" u="none" strike="noStrike" kern="1200" dirty="0" smtClean="0">
                          <a:solidFill>
                            <a:srgbClr val="000000"/>
                          </a:solidFill>
                          <a:effectLst/>
                          <a:latin typeface="Calibri"/>
                          <a:ea typeface="+mn-ea"/>
                          <a:cs typeface="Calibri"/>
                        </a:rPr>
                        <a:t>No</a:t>
                      </a:r>
                      <a:r>
                        <a:rPr lang="hr-HR" sz="1600" b="0" i="0" u="none" strike="noStrike" baseline="0" dirty="0" smtClean="0">
                          <a:solidFill>
                            <a:srgbClr val="000000"/>
                          </a:solidFill>
                          <a:effectLst/>
                          <a:latin typeface="Calibri"/>
                          <a:cs typeface="Calibri"/>
                        </a:rPr>
                        <a:t> Results for </a:t>
                      </a:r>
                      <a:r>
                        <a:rPr lang="en-US" sz="1600" b="0" i="0" u="none" strike="noStrike" dirty="0" smtClean="0">
                          <a:solidFill>
                            <a:srgbClr val="000000"/>
                          </a:solidFill>
                          <a:effectLst/>
                          <a:latin typeface="+mn-lt"/>
                          <a:cs typeface="Calibri"/>
                        </a:rPr>
                        <a:t>Baseline </a:t>
                      </a:r>
                      <a:r>
                        <a:rPr lang="hr-HR" sz="1600" b="0" i="0" u="none" strike="noStrike" baseline="0" dirty="0" smtClean="0">
                          <a:solidFill>
                            <a:srgbClr val="000000"/>
                          </a:solidFill>
                          <a:effectLst/>
                          <a:latin typeface="Calibri"/>
                          <a:cs typeface="Calibri"/>
                        </a:rPr>
                        <a:t>Implementation</a:t>
                      </a:r>
                      <a:endParaRPr lang="hr-HR" sz="1600" b="0" i="0" u="none" strike="noStrike" dirty="0">
                        <a:solidFill>
                          <a:srgbClr val="000000"/>
                        </a:solidFill>
                        <a:effectLst/>
                        <a:latin typeface="Calibri"/>
                        <a:cs typeface="Calibri"/>
                      </a:endParaRPr>
                    </a:p>
                  </a:txBody>
                  <a:tcPr marL="10497" marR="10497" marT="10497" marB="0" anchor="ctr">
                    <a:solidFill>
                      <a:schemeClr val="accent6">
                        <a:lumMod val="20000"/>
                        <a:lumOff val="80000"/>
                      </a:schemeClr>
                    </a:solidFill>
                  </a:tcPr>
                </a:tc>
                <a:tc rowSpan="2" hMerge="1">
                  <a:txBody>
                    <a:bodyPr/>
                    <a:lstStyle/>
                    <a:p>
                      <a:pPr algn="ctr" fontAlgn="b"/>
                      <a:endParaRPr lang="mr-IN" sz="1400" b="0" i="0" u="none" strike="noStrike" dirty="0">
                        <a:solidFill>
                          <a:srgbClr val="000000"/>
                        </a:solidFill>
                        <a:effectLst/>
                        <a:latin typeface="Calibri"/>
                        <a:cs typeface="Calibri"/>
                      </a:endParaRPr>
                    </a:p>
                  </a:txBody>
                  <a:tcPr marL="12700" marR="12700" marT="12700" marB="0" anchor="b">
                    <a:solidFill>
                      <a:schemeClr val="accent6"/>
                    </a:solidFill>
                  </a:tcPr>
                </a:tc>
              </a:tr>
              <a:tr h="549458">
                <a:tc vMerge="1">
                  <a:txBody>
                    <a:bodyPr/>
                    <a:lstStyle/>
                    <a:p>
                      <a:endParaRPr lang="en-GB"/>
                    </a:p>
                  </a:txBody>
                  <a:tcPr/>
                </a:tc>
                <a:tc>
                  <a:txBody>
                    <a:bodyPr/>
                    <a:lstStyle/>
                    <a:p>
                      <a:pPr algn="ctr" fontAlgn="b"/>
                      <a:r>
                        <a:rPr lang="en-US" sz="1600" b="0" i="0" u="none" strike="noStrike" dirty="0">
                          <a:solidFill>
                            <a:srgbClr val="000000"/>
                          </a:solidFill>
                          <a:effectLst/>
                          <a:latin typeface="Calibri"/>
                          <a:cs typeface="Calibri"/>
                        </a:rPr>
                        <a:t>Bloom Filters</a:t>
                      </a:r>
                    </a:p>
                  </a:txBody>
                  <a:tcPr marL="10497" marR="10497" marT="10497" marB="0" anchor="b">
                    <a:solidFill>
                      <a:schemeClr val="accent6">
                        <a:lumMod val="20000"/>
                        <a:lumOff val="80000"/>
                      </a:schemeClr>
                    </a:solidFill>
                  </a:tcPr>
                </a:tc>
                <a:tc>
                  <a:txBody>
                    <a:bodyPr/>
                    <a:lstStyle/>
                    <a:p>
                      <a:pPr algn="ctr" fontAlgn="b"/>
                      <a:r>
                        <a:rPr lang="nb-NO" sz="1600" b="0" i="0" u="none" strike="noStrike" dirty="0">
                          <a:solidFill>
                            <a:srgbClr val="000000"/>
                          </a:solidFill>
                          <a:effectLst/>
                          <a:latin typeface="Calibri"/>
                          <a:cs typeface="Calibri"/>
                        </a:rPr>
                        <a:t>0.995</a:t>
                      </a:r>
                    </a:p>
                  </a:txBody>
                  <a:tcPr marL="10497" marR="10497" marT="10497" marB="0" anchor="ctr">
                    <a:solidFill>
                      <a:schemeClr val="accent6">
                        <a:lumMod val="20000"/>
                        <a:lumOff val="80000"/>
                      </a:schemeClr>
                    </a:solidFill>
                  </a:tcPr>
                </a:tc>
                <a:tc>
                  <a:txBody>
                    <a:bodyPr/>
                    <a:lstStyle/>
                    <a:p>
                      <a:pPr algn="ctr" fontAlgn="b"/>
                      <a:r>
                        <a:rPr lang="en-US" sz="1600" b="0" i="0" u="none" strike="noStrike" dirty="0">
                          <a:solidFill>
                            <a:srgbClr val="000000"/>
                          </a:solidFill>
                          <a:effectLst/>
                          <a:latin typeface="Calibri"/>
                          <a:cs typeface="Calibri"/>
                        </a:rPr>
                        <a:t>1</a:t>
                      </a:r>
                    </a:p>
                  </a:txBody>
                  <a:tcPr marL="10497" marR="10497" marT="10497" marB="0" anchor="ctr">
                    <a:solidFill>
                      <a:schemeClr val="accent6">
                        <a:lumMod val="20000"/>
                        <a:lumOff val="80000"/>
                      </a:schemeClr>
                    </a:solidFill>
                  </a:tcPr>
                </a:tc>
                <a:tc>
                  <a:txBody>
                    <a:bodyPr/>
                    <a:lstStyle/>
                    <a:p>
                      <a:pPr algn="ctr" fontAlgn="b"/>
                      <a:r>
                        <a:rPr lang="nb-NO" sz="1600" b="0" i="0" u="none" strike="noStrike" dirty="0">
                          <a:solidFill>
                            <a:srgbClr val="000000"/>
                          </a:solidFill>
                          <a:effectLst/>
                          <a:latin typeface="Calibri"/>
                          <a:cs typeface="Calibri"/>
                        </a:rPr>
                        <a:t>0.66</a:t>
                      </a:r>
                    </a:p>
                  </a:txBody>
                  <a:tcPr marL="10497" marR="10497" marT="10497" marB="0" anchor="ctr">
                    <a:solidFill>
                      <a:schemeClr val="accent6">
                        <a:lumMod val="20000"/>
                        <a:lumOff val="80000"/>
                      </a:schemeClr>
                    </a:solidFill>
                  </a:tcPr>
                </a:tc>
                <a:tc>
                  <a:txBody>
                    <a:bodyPr/>
                    <a:lstStyle/>
                    <a:p>
                      <a:pPr algn="ctr" fontAlgn="b"/>
                      <a:r>
                        <a:rPr lang="nb-NO" sz="1600" b="0" i="0" u="none" strike="noStrike" dirty="0">
                          <a:solidFill>
                            <a:srgbClr val="000000"/>
                          </a:solidFill>
                          <a:effectLst/>
                          <a:latin typeface="Calibri"/>
                          <a:cs typeface="Calibri"/>
                        </a:rPr>
                        <a:t>0.845</a:t>
                      </a:r>
                    </a:p>
                  </a:txBody>
                  <a:tcPr marL="10497" marR="10497" marT="10497" marB="0" anchor="ctr">
                    <a:solidFill>
                      <a:schemeClr val="accent6">
                        <a:lumMod val="20000"/>
                        <a:lumOff val="80000"/>
                      </a:schemeClr>
                    </a:solidFill>
                  </a:tcPr>
                </a:tc>
                <a:tc gridSpan="2" vMerge="1">
                  <a:txBody>
                    <a:bodyPr/>
                    <a:lstStyle/>
                    <a:p>
                      <a:pPr algn="ctr" fontAlgn="b"/>
                      <a:endParaRPr lang="nb-NO" sz="1400" b="0" i="0" u="none" strike="noStrike" dirty="0">
                        <a:solidFill>
                          <a:srgbClr val="000000"/>
                        </a:solidFill>
                        <a:effectLst/>
                        <a:latin typeface="Calibri"/>
                        <a:cs typeface="Calibri"/>
                      </a:endParaRPr>
                    </a:p>
                  </a:txBody>
                  <a:tcPr marL="12700" marR="12700" marT="12700" marB="0" anchor="ctr">
                    <a:solidFill>
                      <a:schemeClr val="accent6">
                        <a:lumMod val="20000"/>
                        <a:lumOff val="80000"/>
                      </a:schemeClr>
                    </a:solidFill>
                  </a:tcPr>
                </a:tc>
                <a:tc hMerge="1" vMerge="1">
                  <a:txBody>
                    <a:bodyPr/>
                    <a:lstStyle/>
                    <a:p>
                      <a:pPr algn="ctr" fontAlgn="b"/>
                      <a:endParaRPr lang="hr-HR" sz="1400" b="0" i="0" u="none" strike="noStrike" dirty="0">
                        <a:solidFill>
                          <a:srgbClr val="000000"/>
                        </a:solidFill>
                        <a:effectLst/>
                        <a:latin typeface="Calibri"/>
                        <a:cs typeface="Calibri"/>
                      </a:endParaRPr>
                    </a:p>
                  </a:txBody>
                  <a:tcPr marL="12700" marR="12700" marT="12700" marB="0" anchor="ctr">
                    <a:solidFill>
                      <a:schemeClr val="accent6">
                        <a:lumMod val="20000"/>
                        <a:lumOff val="80000"/>
                      </a:schemeClr>
                    </a:solidFill>
                  </a:tcPr>
                </a:tc>
              </a:tr>
            </a:tbl>
          </a:graphicData>
        </a:graphic>
      </p:graphicFrame>
    </p:spTree>
    <p:extLst>
      <p:ext uri="{BB962C8B-B14F-4D97-AF65-F5344CB8AC3E}">
        <p14:creationId xmlns:p14="http://schemas.microsoft.com/office/powerpoint/2010/main" val="49335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1"/>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7"/>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2"/>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1"/>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0"/>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9"/>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8"/>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6"/>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23"/>
                                        </p:tgtEl>
                                        <p:attrNameLst>
                                          <p:attrName>style.visibility</p:attrName>
                                        </p:attrNameLst>
                                      </p:cBhvr>
                                      <p:to>
                                        <p:strVal val="hidden"/>
                                      </p:to>
                                    </p:set>
                                  </p:childTnLst>
                                </p:cTn>
                              </p:par>
                              <p:par>
                                <p:cTn id="93" presetID="1" presetClass="entr" presetSubtype="0" fill="hold" grpId="0" nodeType="with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38"/>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45"/>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46"/>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47"/>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50"/>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48"/>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49"/>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0"/>
                                          </p:stCondLst>
                                        </p:cTn>
                                        <p:tgtEl>
                                          <p:spTgt spid="56"/>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55"/>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54"/>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5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52"/>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51"/>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xit" presetSubtype="0" fill="hold" grpId="1" nodeType="clickEffect">
                                  <p:stCondLst>
                                    <p:cond delay="0"/>
                                  </p:stCondLst>
                                  <p:childTnLst>
                                    <p:set>
                                      <p:cBhvr>
                                        <p:cTn id="152" dur="1" fill="hold">
                                          <p:stCondLst>
                                            <p:cond delay="0"/>
                                          </p:stCondLst>
                                        </p:cTn>
                                        <p:tgtEl>
                                          <p:spTgt spid="51"/>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52"/>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53"/>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54"/>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55"/>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56"/>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36"/>
                                        </p:tgtEl>
                                        <p:attrNameLst>
                                          <p:attrName>style.visibility</p:attrName>
                                        </p:attrNameLst>
                                      </p:cBhvr>
                                      <p:to>
                                        <p:strVal val="hidden"/>
                                      </p:to>
                                    </p:set>
                                  </p:childTnLst>
                                </p:cTn>
                              </p:par>
                              <p:par>
                                <p:cTn id="165" presetID="1" presetClass="exit" presetSubtype="0" fill="hold" grpId="0" nodeType="withEffect">
                                  <p:stCondLst>
                                    <p:cond delay="0"/>
                                  </p:stCondLst>
                                  <p:childTnLst>
                                    <p:set>
                                      <p:cBhvr>
                                        <p:cTn id="166" dur="1" fill="hold">
                                          <p:stCondLst>
                                            <p:cond delay="0"/>
                                          </p:stCondLst>
                                        </p:cTn>
                                        <p:tgtEl>
                                          <p:spTgt spid="37"/>
                                        </p:tgtEl>
                                        <p:attrNameLst>
                                          <p:attrName>style.visibility</p:attrName>
                                        </p:attrNameLst>
                                      </p:cBhvr>
                                      <p:to>
                                        <p:strVal val="hidden"/>
                                      </p:to>
                                    </p:set>
                                  </p:childTnLst>
                                </p:cTn>
                              </p:par>
                              <p:par>
                                <p:cTn id="167" presetID="1" presetClass="exit" presetSubtype="0" fill="hold" grpId="0" nodeType="withEffect">
                                  <p:stCondLst>
                                    <p:cond delay="0"/>
                                  </p:stCondLst>
                                  <p:childTnLst>
                                    <p:set>
                                      <p:cBhvr>
                                        <p:cTn id="168" dur="1" fill="hold">
                                          <p:stCondLst>
                                            <p:cond delay="0"/>
                                          </p:stCondLst>
                                        </p:cTn>
                                        <p:tgtEl>
                                          <p:spTgt spid="38"/>
                                        </p:tgtEl>
                                        <p:attrNameLst>
                                          <p:attrName>style.visibility</p:attrName>
                                        </p:attrNameLst>
                                      </p:cBhvr>
                                      <p:to>
                                        <p:strVal val="hidden"/>
                                      </p:to>
                                    </p:set>
                                  </p:childTnLst>
                                </p:cTn>
                              </p:par>
                              <p:par>
                                <p:cTn id="169" presetID="1" presetClass="exit" presetSubtype="0" fill="hold" grpId="0" nodeType="withEffect">
                                  <p:stCondLst>
                                    <p:cond delay="0"/>
                                  </p:stCondLst>
                                  <p:childTnLst>
                                    <p:set>
                                      <p:cBhvr>
                                        <p:cTn id="170" dur="1" fill="hold">
                                          <p:stCondLst>
                                            <p:cond delay="0"/>
                                          </p:stCondLst>
                                        </p:cTn>
                                        <p:tgtEl>
                                          <p:spTgt spid="39"/>
                                        </p:tgtEl>
                                        <p:attrNameLst>
                                          <p:attrName>style.visibility</p:attrName>
                                        </p:attrNameLst>
                                      </p:cBhvr>
                                      <p:to>
                                        <p:strVal val="hidden"/>
                                      </p:to>
                                    </p:set>
                                  </p:childTnLst>
                                </p:cTn>
                              </p:par>
                              <p:par>
                                <p:cTn id="171" presetID="1" presetClass="exit" presetSubtype="0" fill="hold" grpId="0" nodeType="withEffect">
                                  <p:stCondLst>
                                    <p:cond delay="0"/>
                                  </p:stCondLst>
                                  <p:childTnLst>
                                    <p:set>
                                      <p:cBhvr>
                                        <p:cTn id="172" dur="1" fill="hold">
                                          <p:stCondLst>
                                            <p:cond delay="0"/>
                                          </p:stCondLst>
                                        </p:cTn>
                                        <p:tgtEl>
                                          <p:spTgt spid="40"/>
                                        </p:tgtEl>
                                        <p:attrNameLst>
                                          <p:attrName>style.visibility</p:attrName>
                                        </p:attrNameLst>
                                      </p:cBhvr>
                                      <p:to>
                                        <p:strVal val="hidden"/>
                                      </p:to>
                                    </p:set>
                                  </p:childTnLst>
                                </p:cTn>
                              </p:par>
                              <p:par>
                                <p:cTn id="173" presetID="1" presetClass="exit" presetSubtype="0" fill="hold" grpId="0" nodeType="withEffect">
                                  <p:stCondLst>
                                    <p:cond delay="0"/>
                                  </p:stCondLst>
                                  <p:childTnLst>
                                    <p:set>
                                      <p:cBhvr>
                                        <p:cTn id="174" dur="1" fill="hold">
                                          <p:stCondLst>
                                            <p:cond delay="0"/>
                                          </p:stCondLst>
                                        </p:cTn>
                                        <p:tgtEl>
                                          <p:spTgt spid="41"/>
                                        </p:tgtEl>
                                        <p:attrNameLst>
                                          <p:attrName>style.visibility</p:attrName>
                                        </p:attrNameLst>
                                      </p:cBhvr>
                                      <p:to>
                                        <p:strVal val="hidden"/>
                                      </p:to>
                                    </p:set>
                                  </p:childTnLst>
                                </p:cTn>
                              </p:par>
                              <p:par>
                                <p:cTn id="175" presetID="1" presetClass="exit" presetSubtype="0" fill="hold" grpId="0" nodeType="withEffect">
                                  <p:stCondLst>
                                    <p:cond delay="0"/>
                                  </p:stCondLst>
                                  <p:childTnLst>
                                    <p:set>
                                      <p:cBhvr>
                                        <p:cTn id="176" dur="1" fill="hold">
                                          <p:stCondLst>
                                            <p:cond delay="0"/>
                                          </p:stCondLst>
                                        </p:cTn>
                                        <p:tgtEl>
                                          <p:spTgt spid="42"/>
                                        </p:tgtEl>
                                        <p:attrNameLst>
                                          <p:attrName>style.visibility</p:attrName>
                                        </p:attrNameLst>
                                      </p:cBhvr>
                                      <p:to>
                                        <p:strVal val="hidden"/>
                                      </p:to>
                                    </p:set>
                                  </p:childTnLst>
                                </p:cTn>
                              </p:par>
                              <p:par>
                                <p:cTn id="177" presetID="1" presetClass="exit" presetSubtype="0" fill="hold" grpId="0" nodeType="withEffect">
                                  <p:stCondLst>
                                    <p:cond delay="0"/>
                                  </p:stCondLst>
                                  <p:childTnLst>
                                    <p:set>
                                      <p:cBhvr>
                                        <p:cTn id="178" dur="1" fill="hold">
                                          <p:stCondLst>
                                            <p:cond delay="0"/>
                                          </p:stCondLst>
                                        </p:cTn>
                                        <p:tgtEl>
                                          <p:spTgt spid="43"/>
                                        </p:tgtEl>
                                        <p:attrNameLst>
                                          <p:attrName>style.visibility</p:attrName>
                                        </p:attrNameLst>
                                      </p:cBhvr>
                                      <p:to>
                                        <p:strVal val="hidden"/>
                                      </p:to>
                                    </p:set>
                                  </p:childTnLst>
                                </p:cTn>
                              </p:par>
                              <p:par>
                                <p:cTn id="179" presetID="1" presetClass="exit" presetSubtype="0" fill="hold" grpId="1" nodeType="withEffect">
                                  <p:stCondLst>
                                    <p:cond delay="0"/>
                                  </p:stCondLst>
                                  <p:childTnLst>
                                    <p:set>
                                      <p:cBhvr>
                                        <p:cTn id="180" dur="1" fill="hold">
                                          <p:stCondLst>
                                            <p:cond delay="0"/>
                                          </p:stCondLst>
                                        </p:cTn>
                                        <p:tgtEl>
                                          <p:spTgt spid="44"/>
                                        </p:tgtEl>
                                        <p:attrNameLst>
                                          <p:attrName>style.visibility</p:attrName>
                                        </p:attrNameLst>
                                      </p:cBhvr>
                                      <p:to>
                                        <p:strVal val="hidden"/>
                                      </p:to>
                                    </p:set>
                                  </p:childTnLst>
                                </p:cTn>
                              </p:par>
                              <p:par>
                                <p:cTn id="181" presetID="1" presetClass="exit" presetSubtype="0" fill="hold" grpId="2" nodeType="withEffect">
                                  <p:stCondLst>
                                    <p:cond delay="0"/>
                                  </p:stCondLst>
                                  <p:childTnLst>
                                    <p:set>
                                      <p:cBhvr>
                                        <p:cTn id="182" dur="1" fill="hold">
                                          <p:stCondLst>
                                            <p:cond delay="0"/>
                                          </p:stCondLst>
                                        </p:cTn>
                                        <p:tgtEl>
                                          <p:spTgt spid="45"/>
                                        </p:tgtEl>
                                        <p:attrNameLst>
                                          <p:attrName>style.visibility</p:attrName>
                                        </p:attrNameLst>
                                      </p:cBhvr>
                                      <p:to>
                                        <p:strVal val="hidden"/>
                                      </p:to>
                                    </p:set>
                                  </p:childTnLst>
                                </p:cTn>
                              </p:par>
                              <p:par>
                                <p:cTn id="183" presetID="1" presetClass="exit" presetSubtype="0" fill="hold" grpId="2" nodeType="withEffect">
                                  <p:stCondLst>
                                    <p:cond delay="0"/>
                                  </p:stCondLst>
                                  <p:childTnLst>
                                    <p:set>
                                      <p:cBhvr>
                                        <p:cTn id="184" dur="1" fill="hold">
                                          <p:stCondLst>
                                            <p:cond delay="0"/>
                                          </p:stCondLst>
                                        </p:cTn>
                                        <p:tgtEl>
                                          <p:spTgt spid="46"/>
                                        </p:tgtEl>
                                        <p:attrNameLst>
                                          <p:attrName>style.visibility</p:attrName>
                                        </p:attrNameLst>
                                      </p:cBhvr>
                                      <p:to>
                                        <p:strVal val="hidden"/>
                                      </p:to>
                                    </p:set>
                                  </p:childTnLst>
                                </p:cTn>
                              </p:par>
                              <p:par>
                                <p:cTn id="185" presetID="1" presetClass="exit" presetSubtype="0" fill="hold" grpId="2" nodeType="withEffect">
                                  <p:stCondLst>
                                    <p:cond delay="0"/>
                                  </p:stCondLst>
                                  <p:childTnLst>
                                    <p:set>
                                      <p:cBhvr>
                                        <p:cTn id="186" dur="1" fill="hold">
                                          <p:stCondLst>
                                            <p:cond delay="0"/>
                                          </p:stCondLst>
                                        </p:cTn>
                                        <p:tgtEl>
                                          <p:spTgt spid="47"/>
                                        </p:tgtEl>
                                        <p:attrNameLst>
                                          <p:attrName>style.visibility</p:attrName>
                                        </p:attrNameLst>
                                      </p:cBhvr>
                                      <p:to>
                                        <p:strVal val="hidden"/>
                                      </p:to>
                                    </p:set>
                                  </p:childTnLst>
                                </p:cTn>
                              </p:par>
                              <p:par>
                                <p:cTn id="187" presetID="1" presetClass="exit" presetSubtype="0" fill="hold" grpId="2" nodeType="withEffect">
                                  <p:stCondLst>
                                    <p:cond delay="0"/>
                                  </p:stCondLst>
                                  <p:childTnLst>
                                    <p:set>
                                      <p:cBhvr>
                                        <p:cTn id="188" dur="1" fill="hold">
                                          <p:stCondLst>
                                            <p:cond delay="0"/>
                                          </p:stCondLst>
                                        </p:cTn>
                                        <p:tgtEl>
                                          <p:spTgt spid="48"/>
                                        </p:tgtEl>
                                        <p:attrNameLst>
                                          <p:attrName>style.visibility</p:attrName>
                                        </p:attrNameLst>
                                      </p:cBhvr>
                                      <p:to>
                                        <p:strVal val="hidden"/>
                                      </p:to>
                                    </p:set>
                                  </p:childTnLst>
                                </p:cTn>
                              </p:par>
                              <p:par>
                                <p:cTn id="189" presetID="1" presetClass="exit" presetSubtype="0" fill="hold" grpId="2" nodeType="withEffect">
                                  <p:stCondLst>
                                    <p:cond delay="0"/>
                                  </p:stCondLst>
                                  <p:childTnLst>
                                    <p:set>
                                      <p:cBhvr>
                                        <p:cTn id="190" dur="1" fill="hold">
                                          <p:stCondLst>
                                            <p:cond delay="0"/>
                                          </p:stCondLst>
                                        </p:cTn>
                                        <p:tgtEl>
                                          <p:spTgt spid="49"/>
                                        </p:tgtEl>
                                        <p:attrNameLst>
                                          <p:attrName>style.visibility</p:attrName>
                                        </p:attrNameLst>
                                      </p:cBhvr>
                                      <p:to>
                                        <p:strVal val="hidden"/>
                                      </p:to>
                                    </p:set>
                                  </p:childTnLst>
                                </p:cTn>
                              </p:par>
                              <p:par>
                                <p:cTn id="191" presetID="1" presetClass="exit" presetSubtype="0" fill="hold" grpId="2" nodeType="withEffect">
                                  <p:stCondLst>
                                    <p:cond delay="0"/>
                                  </p:stCondLst>
                                  <p:childTnLst>
                                    <p:set>
                                      <p:cBhvr>
                                        <p:cTn id="192" dur="1" fill="hold">
                                          <p:stCondLst>
                                            <p:cond delay="0"/>
                                          </p:stCondLst>
                                        </p:cTn>
                                        <p:tgtEl>
                                          <p:spTgt spid="50"/>
                                        </p:tgtEl>
                                        <p:attrNameLst>
                                          <p:attrName>style.visibility</p:attrName>
                                        </p:attrNameLst>
                                      </p:cBhvr>
                                      <p:to>
                                        <p:strVal val="hidden"/>
                                      </p:to>
                                    </p:set>
                                  </p:childTnLst>
                                </p:cTn>
                              </p:par>
                              <p:par>
                                <p:cTn id="193" presetID="1" presetClass="exit" presetSubtype="0" fill="hold" grpId="2" nodeType="withEffect">
                                  <p:stCondLst>
                                    <p:cond delay="0"/>
                                  </p:stCondLst>
                                  <p:childTnLst>
                                    <p:set>
                                      <p:cBhvr>
                                        <p:cTn id="194" dur="1" fill="hold">
                                          <p:stCondLst>
                                            <p:cond delay="0"/>
                                          </p:stCondLst>
                                        </p:cTn>
                                        <p:tgtEl>
                                          <p:spTgt spid="51"/>
                                        </p:tgtEl>
                                        <p:attrNameLst>
                                          <p:attrName>style.visibility</p:attrName>
                                        </p:attrNameLst>
                                      </p:cBhvr>
                                      <p:to>
                                        <p:strVal val="hidden"/>
                                      </p:to>
                                    </p:set>
                                  </p:childTnLst>
                                </p:cTn>
                              </p:par>
                              <p:par>
                                <p:cTn id="195" presetID="1" presetClass="exit" presetSubtype="0" fill="hold" grpId="2" nodeType="withEffect">
                                  <p:stCondLst>
                                    <p:cond delay="0"/>
                                  </p:stCondLst>
                                  <p:childTnLst>
                                    <p:set>
                                      <p:cBhvr>
                                        <p:cTn id="196" dur="1" fill="hold">
                                          <p:stCondLst>
                                            <p:cond delay="0"/>
                                          </p:stCondLst>
                                        </p:cTn>
                                        <p:tgtEl>
                                          <p:spTgt spid="52"/>
                                        </p:tgtEl>
                                        <p:attrNameLst>
                                          <p:attrName>style.visibility</p:attrName>
                                        </p:attrNameLst>
                                      </p:cBhvr>
                                      <p:to>
                                        <p:strVal val="hidden"/>
                                      </p:to>
                                    </p:set>
                                  </p:childTnLst>
                                </p:cTn>
                              </p:par>
                              <p:par>
                                <p:cTn id="197" presetID="1" presetClass="exit" presetSubtype="0" fill="hold" grpId="2" nodeType="withEffect">
                                  <p:stCondLst>
                                    <p:cond delay="0"/>
                                  </p:stCondLst>
                                  <p:childTnLst>
                                    <p:set>
                                      <p:cBhvr>
                                        <p:cTn id="198" dur="1" fill="hold">
                                          <p:stCondLst>
                                            <p:cond delay="0"/>
                                          </p:stCondLst>
                                        </p:cTn>
                                        <p:tgtEl>
                                          <p:spTgt spid="53"/>
                                        </p:tgtEl>
                                        <p:attrNameLst>
                                          <p:attrName>style.visibility</p:attrName>
                                        </p:attrNameLst>
                                      </p:cBhvr>
                                      <p:to>
                                        <p:strVal val="hidden"/>
                                      </p:to>
                                    </p:set>
                                  </p:childTnLst>
                                </p:cTn>
                              </p:par>
                              <p:par>
                                <p:cTn id="199" presetID="1" presetClass="exit" presetSubtype="0" fill="hold" grpId="2" nodeType="withEffect">
                                  <p:stCondLst>
                                    <p:cond delay="0"/>
                                  </p:stCondLst>
                                  <p:childTnLst>
                                    <p:set>
                                      <p:cBhvr>
                                        <p:cTn id="200" dur="1" fill="hold">
                                          <p:stCondLst>
                                            <p:cond delay="0"/>
                                          </p:stCondLst>
                                        </p:cTn>
                                        <p:tgtEl>
                                          <p:spTgt spid="54"/>
                                        </p:tgtEl>
                                        <p:attrNameLst>
                                          <p:attrName>style.visibility</p:attrName>
                                        </p:attrNameLst>
                                      </p:cBhvr>
                                      <p:to>
                                        <p:strVal val="hidden"/>
                                      </p:to>
                                    </p:set>
                                  </p:childTnLst>
                                </p:cTn>
                              </p:par>
                              <p:par>
                                <p:cTn id="201" presetID="1" presetClass="exit" presetSubtype="0" fill="hold" grpId="2" nodeType="withEffect">
                                  <p:stCondLst>
                                    <p:cond delay="0"/>
                                  </p:stCondLst>
                                  <p:childTnLst>
                                    <p:set>
                                      <p:cBhvr>
                                        <p:cTn id="202" dur="1" fill="hold">
                                          <p:stCondLst>
                                            <p:cond delay="0"/>
                                          </p:stCondLst>
                                        </p:cTn>
                                        <p:tgtEl>
                                          <p:spTgt spid="55"/>
                                        </p:tgtEl>
                                        <p:attrNameLst>
                                          <p:attrName>style.visibility</p:attrName>
                                        </p:attrNameLst>
                                      </p:cBhvr>
                                      <p:to>
                                        <p:strVal val="hidden"/>
                                      </p:to>
                                    </p:set>
                                  </p:childTnLst>
                                </p:cTn>
                              </p:par>
                              <p:par>
                                <p:cTn id="203" presetID="1" presetClass="exit" presetSubtype="0" fill="hold" grpId="2" nodeType="withEffect">
                                  <p:stCondLst>
                                    <p:cond delay="0"/>
                                  </p:stCondLst>
                                  <p:childTnLst>
                                    <p:set>
                                      <p:cBhvr>
                                        <p:cTn id="204" dur="1" fill="hold">
                                          <p:stCondLst>
                                            <p:cond delay="0"/>
                                          </p:stCondLst>
                                        </p:cTn>
                                        <p:tgtEl>
                                          <p:spTgt spid="56"/>
                                        </p:tgtEl>
                                        <p:attrNameLst>
                                          <p:attrName>style.visibility</p:attrName>
                                        </p:attrNameLst>
                                      </p:cBhvr>
                                      <p:to>
                                        <p:strVal val="hidden"/>
                                      </p:to>
                                    </p:set>
                                  </p:childTnLst>
                                </p:cTn>
                              </p:par>
                              <p:par>
                                <p:cTn id="205" presetID="1" presetClass="entr" presetSubtype="0" fill="hold" nodeType="withEffect">
                                  <p:stCondLst>
                                    <p:cond delay="0"/>
                                  </p:stCondLst>
                                  <p:childTnLst>
                                    <p:set>
                                      <p:cBhvr>
                                        <p:cTn id="20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p:bldP spid="23" grpId="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Graphic spid="36" grpId="0">
        <p:bldAsOne/>
      </p:bldGraphic>
      <p:bldGraphic spid="36" grpId="1">
        <p:bldAsOne/>
      </p:bldGraphic>
      <p:bldP spid="37" grpId="0" animBg="1"/>
      <p:bldP spid="37" grpId="1" animBg="1"/>
      <p:bldP spid="38" grpId="0" animBg="1"/>
      <p:bldP spid="38" grpId="1" animBg="1"/>
      <p:bldP spid="39" grpId="0" animBg="1"/>
      <p:bldP spid="40" grpId="0" animBg="1"/>
      <p:bldP spid="40" grpId="1" animBg="1"/>
      <p:bldP spid="41" grpId="0" animBg="1"/>
      <p:bldP spid="41" grpId="1" animBg="1"/>
      <p:bldP spid="42" grpId="0" animBg="1"/>
      <p:bldP spid="42" grpId="1" animBg="1"/>
      <p:bldP spid="43" grpId="0" animBg="1"/>
      <p:bldP spid="43" grpId="1" animBg="1"/>
      <p:bldP spid="44" grpId="0"/>
      <p:bldP spid="44" grpId="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Overview</a:t>
            </a:r>
            <a:endParaRPr lang="en-US" dirty="0"/>
          </a:p>
        </p:txBody>
      </p:sp>
      <p:sp>
        <p:nvSpPr>
          <p:cNvPr id="3" name="Content Placeholder 2"/>
          <p:cNvSpPr>
            <a:spLocks noGrp="1"/>
          </p:cNvSpPr>
          <p:nvPr>
            <p:ph idx="1"/>
          </p:nvPr>
        </p:nvSpPr>
        <p:spPr>
          <a:xfrm>
            <a:off x="243088" y="1498689"/>
            <a:ext cx="8229600" cy="4353471"/>
          </a:xfrm>
        </p:spPr>
        <p:txBody>
          <a:bodyPr>
            <a:normAutofit fontScale="92500" lnSpcReduction="10000"/>
          </a:bodyPr>
          <a:lstStyle/>
          <a:p>
            <a:pPr marL="342900" indent="-342900">
              <a:buFont typeface="Arial" charset="0"/>
              <a:buChar char="•"/>
            </a:pPr>
            <a:r>
              <a:rPr lang="en-US" dirty="0" smtClean="0"/>
              <a:t>Conceptual Methodology for Assessing Data Quality</a:t>
            </a:r>
          </a:p>
          <a:p>
            <a:pPr marL="342900" indent="-342900">
              <a:buFont typeface="Arial" charset="0"/>
              <a:buChar char="•"/>
            </a:pPr>
            <a:endParaRPr lang="en-US" dirty="0" smtClean="0"/>
          </a:p>
          <a:p>
            <a:pPr marL="342900" indent="-342900">
              <a:buFont typeface="Arial" charset="0"/>
              <a:buChar char="•"/>
            </a:pPr>
            <a:r>
              <a:rPr lang="en-US" dirty="0" err="1" smtClean="0"/>
              <a:t>SoTA</a:t>
            </a:r>
            <a:r>
              <a:rPr lang="en-US" dirty="0" smtClean="0"/>
              <a:t> in Linked Data Quality Assessment</a:t>
            </a:r>
          </a:p>
          <a:p>
            <a:pPr marL="342900" indent="-342900">
              <a:buFont typeface="Arial" charset="0"/>
              <a:buChar char="•"/>
            </a:pPr>
            <a:endParaRPr lang="en-US" dirty="0" smtClean="0"/>
          </a:p>
          <a:p>
            <a:pPr marL="342900" indent="-342900">
              <a:buFont typeface="Arial" charset="0"/>
              <a:buChar char="•"/>
            </a:pPr>
            <a:r>
              <a:rPr lang="en-US" dirty="0" smtClean="0"/>
              <a:t>Assessing Large Linked Datasets</a:t>
            </a:r>
          </a:p>
          <a:p>
            <a:pPr marL="342900" indent="-342900">
              <a:buFont typeface="Arial" charset="0"/>
              <a:buChar char="•"/>
            </a:pPr>
            <a:endParaRPr lang="en-US" dirty="0" smtClean="0"/>
          </a:p>
          <a:p>
            <a:pPr marL="342900" indent="-342900">
              <a:buFont typeface="Arial" charset="0"/>
              <a:buChar char="•"/>
            </a:pPr>
            <a:r>
              <a:rPr lang="en-US" sz="2600" b="1" dirty="0" smtClean="0">
                <a:solidFill>
                  <a:schemeClr val="accent2"/>
                </a:solidFill>
              </a:rPr>
              <a:t>Representing Quality Metadata</a:t>
            </a:r>
          </a:p>
          <a:p>
            <a:pPr marL="342900" indent="-342900">
              <a:buFont typeface="Arial" charset="0"/>
              <a:buChar char="•"/>
            </a:pPr>
            <a:endParaRPr lang="en-US" dirty="0" smtClean="0"/>
          </a:p>
          <a:p>
            <a:pPr marL="342900" indent="-342900">
              <a:buFont typeface="Arial" charset="0"/>
              <a:buChar char="•"/>
            </a:pPr>
            <a:r>
              <a:rPr lang="en-US" dirty="0" smtClean="0"/>
              <a:t>Outlook towards the Quality of the Web of Data</a:t>
            </a:r>
          </a:p>
          <a:p>
            <a:pPr marL="342900" indent="-342900">
              <a:buFont typeface="Arial" charset="0"/>
              <a:buChar char="•"/>
            </a:pPr>
            <a:endParaRPr lang="en-US" dirty="0" smtClean="0"/>
          </a:p>
          <a:p>
            <a:pPr marL="342900" indent="-342900">
              <a:buFont typeface="Arial" charset="0"/>
              <a:buChar char="•"/>
            </a:pPr>
            <a:r>
              <a:rPr lang="en-US" dirty="0" smtClean="0"/>
              <a:t>Assessing Ontology Quality</a:t>
            </a:r>
          </a:p>
          <a:p>
            <a:pPr marL="342900" indent="-342900">
              <a:buFont typeface="Arial" charset="0"/>
              <a:buChar char="•"/>
            </a:pPr>
            <a:endParaRPr lang="en-US" dirty="0" smtClean="0"/>
          </a:p>
          <a:p>
            <a:pPr marL="342900" indent="-342900">
              <a:buFont typeface="Arial" charset="0"/>
              <a:buChar char="•"/>
            </a:pPr>
            <a:r>
              <a:rPr lang="en-US" dirty="0" smtClean="0"/>
              <a:t>Conclusions</a:t>
            </a:r>
            <a:endParaRPr lang="en-US" dirty="0"/>
          </a:p>
        </p:txBody>
      </p:sp>
      <p:sp>
        <p:nvSpPr>
          <p:cNvPr id="4" name="Rectangle 3"/>
          <p:cNvSpPr/>
          <p:nvPr/>
        </p:nvSpPr>
        <p:spPr>
          <a:xfrm>
            <a:off x="243080" y="3942080"/>
            <a:ext cx="6310120" cy="175768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43080" y="1426699"/>
            <a:ext cx="6310120" cy="175768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1193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Dataset Quality Vocabulary (</a:t>
            </a:r>
            <a:r>
              <a:rPr lang="en-GB" dirty="0" err="1"/>
              <a:t>daQ</a:t>
            </a:r>
            <a:r>
              <a:rPr lang="en-GB" dirty="0"/>
              <a:t>)</a:t>
            </a:r>
            <a:endParaRPr lang="en-US" dirty="0"/>
          </a:p>
        </p:txBody>
      </p:sp>
      <p:pic>
        <p:nvPicPr>
          <p:cNvPr id="37" name="Picture 36" descr="daq.pdf"/>
          <p:cNvPicPr>
            <a:picLocks noChangeAspect="1"/>
          </p:cNvPicPr>
          <p:nvPr/>
        </p:nvPicPr>
        <p:blipFill rotWithShape="1">
          <a:blip r:embed="rId3">
            <a:extLst>
              <a:ext uri="{28A0092B-C50C-407E-A947-70E740481C1C}">
                <a14:useLocalDpi xmlns:a14="http://schemas.microsoft.com/office/drawing/2010/main" val="0"/>
              </a:ext>
            </a:extLst>
          </a:blip>
          <a:srcRect b="44163"/>
          <a:stretch/>
        </p:blipFill>
        <p:spPr>
          <a:xfrm>
            <a:off x="280057" y="1249454"/>
            <a:ext cx="8583887" cy="3272442"/>
          </a:xfrm>
          <a:prstGeom prst="rect">
            <a:avLst/>
          </a:prstGeom>
        </p:spPr>
      </p:pic>
      <p:sp>
        <p:nvSpPr>
          <p:cNvPr id="70" name="TextBox 69"/>
          <p:cNvSpPr txBox="1"/>
          <p:nvPr/>
        </p:nvSpPr>
        <p:spPr>
          <a:xfrm>
            <a:off x="2155185" y="5030362"/>
            <a:ext cx="4833631" cy="461665"/>
          </a:xfrm>
          <a:prstGeom prst="rect">
            <a:avLst/>
          </a:prstGeom>
          <a:noFill/>
        </p:spPr>
        <p:txBody>
          <a:bodyPr wrap="none" rtlCol="0">
            <a:spAutoFit/>
          </a:bodyPr>
          <a:lstStyle/>
          <a:p>
            <a:r>
              <a:rPr lang="en-GB" sz="2400" dirty="0" smtClean="0"/>
              <a:t>&gt;&gt; </a:t>
            </a:r>
            <a:r>
              <a:rPr lang="en-GB" sz="2400" dirty="0" smtClean="0">
                <a:hlinkClick r:id="rId4"/>
              </a:rPr>
              <a:t>http://purl.org/eis/vocab/daq#</a:t>
            </a:r>
            <a:r>
              <a:rPr lang="en-GB" sz="2400" dirty="0" smtClean="0"/>
              <a:t> &lt;&lt;</a:t>
            </a:r>
            <a:endParaRPr lang="en-GB" sz="2400" dirty="0"/>
          </a:p>
        </p:txBody>
      </p:sp>
      <p:sp>
        <p:nvSpPr>
          <p:cNvPr id="71" name="Rectangle 70"/>
          <p:cNvSpPr/>
          <p:nvPr/>
        </p:nvSpPr>
        <p:spPr>
          <a:xfrm>
            <a:off x="2943616" y="1427967"/>
            <a:ext cx="1515650" cy="538619"/>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2" name="Rectangle 71"/>
          <p:cNvSpPr/>
          <p:nvPr/>
        </p:nvSpPr>
        <p:spPr>
          <a:xfrm>
            <a:off x="402920" y="2256772"/>
            <a:ext cx="1515650" cy="538619"/>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4" name="Rectangle 73"/>
          <p:cNvSpPr/>
          <p:nvPr/>
        </p:nvSpPr>
        <p:spPr>
          <a:xfrm>
            <a:off x="2659693" y="2256772"/>
            <a:ext cx="1515650" cy="538619"/>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5" name="Rectangle 74"/>
          <p:cNvSpPr/>
          <p:nvPr/>
        </p:nvSpPr>
        <p:spPr>
          <a:xfrm>
            <a:off x="4978941" y="2248935"/>
            <a:ext cx="1515650" cy="538619"/>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9" name="Rectangle 78"/>
          <p:cNvSpPr/>
          <p:nvPr/>
        </p:nvSpPr>
        <p:spPr>
          <a:xfrm>
            <a:off x="410683" y="5772913"/>
            <a:ext cx="7529320" cy="738664"/>
          </a:xfrm>
          <a:prstGeom prst="rect">
            <a:avLst/>
          </a:prstGeom>
          <a:solidFill>
            <a:schemeClr val="accent6">
              <a:lumMod val="40000"/>
              <a:lumOff val="60000"/>
            </a:schemeClr>
          </a:solidFill>
        </p:spPr>
        <p:txBody>
          <a:bodyPr wrap="square">
            <a:spAutoFit/>
          </a:bodyPr>
          <a:lstStyle/>
          <a:p>
            <a:r>
              <a:rPr lang="en-US" sz="1400" dirty="0"/>
              <a:t>J. Debattista, C. Lange, S. Auer. </a:t>
            </a:r>
            <a:r>
              <a:rPr lang="en-US" sz="1400" i="1" dirty="0"/>
              <a:t>Representing dataset quality metadata using multi-dimensional views. </a:t>
            </a:r>
            <a:r>
              <a:rPr lang="en-US" sz="1400" dirty="0"/>
              <a:t>In Proceedings of the 10th International Conference on Semantic Systems (</a:t>
            </a:r>
            <a:r>
              <a:rPr lang="en-US" sz="1400" dirty="0" err="1"/>
              <a:t>SEMANTiCS</a:t>
            </a:r>
            <a:r>
              <a:rPr lang="en-US" sz="1400" dirty="0"/>
              <a:t> ’14), 92-99, ACM</a:t>
            </a:r>
          </a:p>
        </p:txBody>
      </p:sp>
    </p:spTree>
    <p:extLst>
      <p:ext uri="{BB962C8B-B14F-4D97-AF65-F5344CB8AC3E}">
        <p14:creationId xmlns:p14="http://schemas.microsoft.com/office/powerpoint/2010/main" val="37639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1" grpId="1" animBg="1"/>
      <p:bldP spid="72" grpId="0" animBg="1"/>
      <p:bldP spid="72" grpId="1" animBg="1"/>
      <p:bldP spid="74" grpId="0" animBg="1"/>
      <p:bldP spid="74" grpId="1" animBg="1"/>
      <p:bldP spid="7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Level Abstraction </a:t>
            </a:r>
            <a:r>
              <a:rPr lang="mr-IN" dirty="0" smtClean="0"/>
              <a:t>–</a:t>
            </a:r>
            <a:r>
              <a:rPr lang="en-GB" dirty="0" smtClean="0"/>
              <a:t> </a:t>
            </a:r>
            <a:r>
              <a:rPr lang="en-US" dirty="0" smtClean="0"/>
              <a:t>T-Box/A-Box example</a:t>
            </a:r>
            <a:endParaRPr lang="en-US" dirty="0"/>
          </a:p>
        </p:txBody>
      </p:sp>
      <p:grpSp>
        <p:nvGrpSpPr>
          <p:cNvPr id="62" name="Group 61"/>
          <p:cNvGrpSpPr/>
          <p:nvPr/>
        </p:nvGrpSpPr>
        <p:grpSpPr>
          <a:xfrm>
            <a:off x="198336" y="1439710"/>
            <a:ext cx="4233797" cy="3978581"/>
            <a:chOff x="307475" y="1023354"/>
            <a:chExt cx="4233797" cy="3978581"/>
          </a:xfrm>
        </p:grpSpPr>
        <p:grpSp>
          <p:nvGrpSpPr>
            <p:cNvPr id="41" name="Group 40"/>
            <p:cNvGrpSpPr/>
            <p:nvPr/>
          </p:nvGrpSpPr>
          <p:grpSpPr>
            <a:xfrm>
              <a:off x="513567" y="1297197"/>
              <a:ext cx="3803737" cy="3301156"/>
              <a:chOff x="1102290" y="1196989"/>
              <a:chExt cx="3803737" cy="3301156"/>
            </a:xfrm>
          </p:grpSpPr>
          <p:grpSp>
            <p:nvGrpSpPr>
              <p:cNvPr id="6" name="Group 5"/>
              <p:cNvGrpSpPr/>
              <p:nvPr/>
            </p:nvGrpSpPr>
            <p:grpSpPr>
              <a:xfrm>
                <a:off x="1102290" y="1340285"/>
                <a:ext cx="1440494" cy="488515"/>
                <a:chOff x="1102290" y="1340285"/>
                <a:chExt cx="1440494" cy="488515"/>
              </a:xfrm>
            </p:grpSpPr>
            <p:sp>
              <p:nvSpPr>
                <p:cNvPr id="4" name="Oval 3"/>
                <p:cNvSpPr/>
                <p:nvPr/>
              </p:nvSpPr>
              <p:spPr>
                <a:xfrm>
                  <a:off x="1102290" y="1340285"/>
                  <a:ext cx="1440494" cy="48851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5" name="Rectangle 4"/>
                <p:cNvSpPr/>
                <p:nvPr/>
              </p:nvSpPr>
              <p:spPr>
                <a:xfrm>
                  <a:off x="1225258" y="1399876"/>
                  <a:ext cx="1194558" cy="338554"/>
                </a:xfrm>
                <a:prstGeom prst="rect">
                  <a:avLst/>
                </a:prstGeom>
              </p:spPr>
              <p:txBody>
                <a:bodyPr wrap="none">
                  <a:spAutoFit/>
                </a:bodyPr>
                <a:lstStyle/>
                <a:p>
                  <a:pPr algn="ctr"/>
                  <a:r>
                    <a:rPr lang="en-US" sz="1600"/>
                    <a:t>Accessibility</a:t>
                  </a:r>
                  <a:endParaRPr lang="en-US" sz="1600" dirty="0"/>
                </a:p>
              </p:txBody>
            </p:sp>
          </p:grpSp>
          <p:grpSp>
            <p:nvGrpSpPr>
              <p:cNvPr id="8" name="Group 7"/>
              <p:cNvGrpSpPr/>
              <p:nvPr/>
            </p:nvGrpSpPr>
            <p:grpSpPr>
              <a:xfrm>
                <a:off x="1102290" y="2657605"/>
                <a:ext cx="1440494" cy="488515"/>
                <a:chOff x="1102290" y="1340285"/>
                <a:chExt cx="1440494" cy="488515"/>
              </a:xfrm>
            </p:grpSpPr>
            <p:sp>
              <p:nvSpPr>
                <p:cNvPr id="9" name="Oval 8"/>
                <p:cNvSpPr/>
                <p:nvPr/>
              </p:nvSpPr>
              <p:spPr>
                <a:xfrm>
                  <a:off x="1102290" y="1340285"/>
                  <a:ext cx="1440494" cy="48851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10" name="Rectangle 9"/>
                <p:cNvSpPr/>
                <p:nvPr/>
              </p:nvSpPr>
              <p:spPr>
                <a:xfrm>
                  <a:off x="1279056" y="1399876"/>
                  <a:ext cx="1086964" cy="338554"/>
                </a:xfrm>
                <a:prstGeom prst="rect">
                  <a:avLst/>
                </a:prstGeom>
              </p:spPr>
              <p:txBody>
                <a:bodyPr wrap="none">
                  <a:spAutoFit/>
                </a:bodyPr>
                <a:lstStyle/>
                <a:p>
                  <a:pPr algn="ctr"/>
                  <a:r>
                    <a:rPr lang="en-US" sz="1600" dirty="0" smtClean="0"/>
                    <a:t>Availability</a:t>
                  </a:r>
                  <a:endParaRPr lang="en-US" sz="1600" dirty="0"/>
                </a:p>
              </p:txBody>
            </p:sp>
          </p:grpSp>
          <p:grpSp>
            <p:nvGrpSpPr>
              <p:cNvPr id="11" name="Group 10"/>
              <p:cNvGrpSpPr/>
              <p:nvPr/>
            </p:nvGrpSpPr>
            <p:grpSpPr>
              <a:xfrm>
                <a:off x="1102290" y="3974925"/>
                <a:ext cx="1441674" cy="523220"/>
                <a:chOff x="1048165" y="1303841"/>
                <a:chExt cx="1441674" cy="523220"/>
              </a:xfrm>
            </p:grpSpPr>
            <p:sp>
              <p:nvSpPr>
                <p:cNvPr id="12" name="Oval 11"/>
                <p:cNvSpPr/>
                <p:nvPr/>
              </p:nvSpPr>
              <p:spPr>
                <a:xfrm>
                  <a:off x="1049345" y="1303841"/>
                  <a:ext cx="1440494" cy="48851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13" name="Rectangle 12"/>
                <p:cNvSpPr/>
                <p:nvPr/>
              </p:nvSpPr>
              <p:spPr>
                <a:xfrm>
                  <a:off x="1048165" y="1303841"/>
                  <a:ext cx="1441674" cy="523220"/>
                </a:xfrm>
                <a:prstGeom prst="rect">
                  <a:avLst/>
                </a:prstGeom>
              </p:spPr>
              <p:txBody>
                <a:bodyPr wrap="square">
                  <a:spAutoFit/>
                </a:bodyPr>
                <a:lstStyle/>
                <a:p>
                  <a:pPr algn="ctr"/>
                  <a:r>
                    <a:rPr lang="en-US" sz="1400" dirty="0" err="1"/>
                    <a:t>DereferenceableMetric</a:t>
                  </a:r>
                  <a:endParaRPr lang="en-US" sz="1400" dirty="0"/>
                </a:p>
              </p:txBody>
            </p:sp>
          </p:grpSp>
          <p:cxnSp>
            <p:nvCxnSpPr>
              <p:cNvPr id="15" name="Straight Arrow Connector 14"/>
              <p:cNvCxnSpPr>
                <a:stCxn id="4" idx="4"/>
                <a:endCxn id="9" idx="0"/>
              </p:cNvCxnSpPr>
              <p:nvPr/>
            </p:nvCxnSpPr>
            <p:spPr>
              <a:xfrm>
                <a:off x="1822537" y="1828800"/>
                <a:ext cx="0" cy="8288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a:stCxn id="9" idx="4"/>
                <a:endCxn id="12" idx="0"/>
              </p:cNvCxnSpPr>
              <p:nvPr/>
            </p:nvCxnSpPr>
            <p:spPr>
              <a:xfrm>
                <a:off x="1822537" y="3146120"/>
                <a:ext cx="1180" cy="8288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1764575" y="1844459"/>
                <a:ext cx="2057679" cy="523220"/>
              </a:xfrm>
              <a:prstGeom prst="rect">
                <a:avLst/>
              </a:prstGeom>
              <a:noFill/>
            </p:spPr>
            <p:txBody>
              <a:bodyPr wrap="none" rtlCol="0">
                <a:spAutoFit/>
              </a:bodyPr>
              <a:lstStyle/>
              <a:p>
                <a:r>
                  <a:rPr lang="en-US" sz="1200" dirty="0" smtClean="0"/>
                  <a:t>:</a:t>
                </a:r>
                <a:r>
                  <a:rPr lang="en-US" sz="1400" dirty="0" err="1" smtClean="0"/>
                  <a:t>hasAvailabilityDimension</a:t>
                </a:r>
                <a:endParaRPr lang="en-US" sz="1200" dirty="0" smtClean="0"/>
              </a:p>
              <a:p>
                <a:r>
                  <a:rPr lang="en-US" sz="1200" i="1" dirty="0"/>
                  <a:t>	</a:t>
                </a:r>
                <a:r>
                  <a:rPr lang="en-US" sz="1400" i="1" dirty="0" err="1" smtClean="0">
                    <a:solidFill>
                      <a:srgbClr val="FF0000"/>
                    </a:solidFill>
                  </a:rPr>
                  <a:t>daq:hasDimension</a:t>
                </a:r>
                <a:endParaRPr lang="en-US" sz="1200" i="1" dirty="0">
                  <a:solidFill>
                    <a:srgbClr val="FF0000"/>
                  </a:solidFill>
                </a:endParaRPr>
              </a:p>
            </p:txBody>
          </p:sp>
          <p:sp>
            <p:nvSpPr>
              <p:cNvPr id="20" name="TextBox 19"/>
              <p:cNvSpPr txBox="1"/>
              <p:nvPr/>
            </p:nvSpPr>
            <p:spPr>
              <a:xfrm>
                <a:off x="1946352" y="3248818"/>
                <a:ext cx="2178802" cy="523220"/>
              </a:xfrm>
              <a:prstGeom prst="rect">
                <a:avLst/>
              </a:prstGeom>
              <a:noFill/>
            </p:spPr>
            <p:txBody>
              <a:bodyPr wrap="none" rtlCol="0">
                <a:spAutoFit/>
              </a:bodyPr>
              <a:lstStyle/>
              <a:p>
                <a:r>
                  <a:rPr lang="en-US" sz="1400" dirty="0" smtClean="0"/>
                  <a:t>:</a:t>
                </a:r>
                <a:r>
                  <a:rPr lang="en-US" sz="1400" dirty="0" err="1" smtClean="0"/>
                  <a:t>hasDereferenceableMetric</a:t>
                </a:r>
                <a:endParaRPr lang="en-US" sz="1400" dirty="0" smtClean="0"/>
              </a:p>
              <a:p>
                <a:r>
                  <a:rPr lang="en-US" sz="1400" i="1" dirty="0"/>
                  <a:t>	</a:t>
                </a:r>
                <a:r>
                  <a:rPr lang="en-US" sz="1400" i="1" dirty="0" err="1" smtClean="0">
                    <a:solidFill>
                      <a:srgbClr val="FF0000"/>
                    </a:solidFill>
                  </a:rPr>
                  <a:t>daq:hasMetric</a:t>
                </a:r>
                <a:endParaRPr lang="en-US" sz="1400" i="1" dirty="0">
                  <a:solidFill>
                    <a:srgbClr val="FF0000"/>
                  </a:solidFill>
                </a:endParaRPr>
              </a:p>
            </p:txBody>
          </p:sp>
          <p:grpSp>
            <p:nvGrpSpPr>
              <p:cNvPr id="21" name="Group 20"/>
              <p:cNvGrpSpPr/>
              <p:nvPr/>
            </p:nvGrpSpPr>
            <p:grpSpPr>
              <a:xfrm>
                <a:off x="3465533" y="1340284"/>
                <a:ext cx="1440494" cy="488515"/>
                <a:chOff x="1102290" y="1340285"/>
                <a:chExt cx="1440494" cy="488515"/>
              </a:xfrm>
            </p:grpSpPr>
            <p:sp>
              <p:nvSpPr>
                <p:cNvPr id="22" name="Oval 21"/>
                <p:cNvSpPr/>
                <p:nvPr/>
              </p:nvSpPr>
              <p:spPr>
                <a:xfrm>
                  <a:off x="1102290" y="1340285"/>
                  <a:ext cx="1440494" cy="488515"/>
                </a:xfrm>
                <a:prstGeom prst="ellipse">
                  <a:avLst/>
                </a:prstGeom>
                <a:ln>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23" name="Rectangle 22"/>
                <p:cNvSpPr/>
                <p:nvPr/>
              </p:nvSpPr>
              <p:spPr>
                <a:xfrm>
                  <a:off x="1358053" y="1399876"/>
                  <a:ext cx="928972" cy="338554"/>
                </a:xfrm>
                <a:prstGeom prst="rect">
                  <a:avLst/>
                </a:prstGeom>
              </p:spPr>
              <p:txBody>
                <a:bodyPr wrap="none">
                  <a:spAutoFit/>
                </a:bodyPr>
                <a:lstStyle/>
                <a:p>
                  <a:pPr algn="ctr"/>
                  <a:r>
                    <a:rPr lang="en-US" sz="1600" i="1" smtClean="0"/>
                    <a:t>Category</a:t>
                  </a:r>
                  <a:endParaRPr lang="en-US" sz="1600" i="1" dirty="0"/>
                </a:p>
              </p:txBody>
            </p:sp>
          </p:grpSp>
          <p:grpSp>
            <p:nvGrpSpPr>
              <p:cNvPr id="24" name="Group 23"/>
              <p:cNvGrpSpPr/>
              <p:nvPr/>
            </p:nvGrpSpPr>
            <p:grpSpPr>
              <a:xfrm>
                <a:off x="3465533" y="2664265"/>
                <a:ext cx="1440494" cy="488515"/>
                <a:chOff x="1102290" y="1340285"/>
                <a:chExt cx="1440494" cy="488515"/>
              </a:xfrm>
            </p:grpSpPr>
            <p:sp>
              <p:nvSpPr>
                <p:cNvPr id="25" name="Oval 24"/>
                <p:cNvSpPr/>
                <p:nvPr/>
              </p:nvSpPr>
              <p:spPr>
                <a:xfrm>
                  <a:off x="1102290" y="1340285"/>
                  <a:ext cx="1440494" cy="488515"/>
                </a:xfrm>
                <a:prstGeom prst="ellipse">
                  <a:avLst/>
                </a:prstGeom>
                <a:ln>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26" name="Rectangle 25"/>
                <p:cNvSpPr/>
                <p:nvPr/>
              </p:nvSpPr>
              <p:spPr>
                <a:xfrm>
                  <a:off x="1291785" y="1399876"/>
                  <a:ext cx="1061509" cy="338554"/>
                </a:xfrm>
                <a:prstGeom prst="rect">
                  <a:avLst/>
                </a:prstGeom>
              </p:spPr>
              <p:txBody>
                <a:bodyPr wrap="none">
                  <a:spAutoFit/>
                </a:bodyPr>
                <a:lstStyle/>
                <a:p>
                  <a:pPr algn="ctr"/>
                  <a:r>
                    <a:rPr lang="en-US" sz="1600" i="1" dirty="0" smtClean="0"/>
                    <a:t>Dimension</a:t>
                  </a:r>
                  <a:endParaRPr lang="en-US" sz="1600" i="1" dirty="0"/>
                </a:p>
              </p:txBody>
            </p:sp>
          </p:grpSp>
          <p:grpSp>
            <p:nvGrpSpPr>
              <p:cNvPr id="27" name="Group 26"/>
              <p:cNvGrpSpPr/>
              <p:nvPr/>
            </p:nvGrpSpPr>
            <p:grpSpPr>
              <a:xfrm>
                <a:off x="3465533" y="3992420"/>
                <a:ext cx="1440494" cy="488515"/>
                <a:chOff x="1102290" y="1340285"/>
                <a:chExt cx="1440494" cy="488515"/>
              </a:xfrm>
            </p:grpSpPr>
            <p:sp>
              <p:nvSpPr>
                <p:cNvPr id="28" name="Oval 27"/>
                <p:cNvSpPr/>
                <p:nvPr/>
              </p:nvSpPr>
              <p:spPr>
                <a:xfrm>
                  <a:off x="1102290" y="1340285"/>
                  <a:ext cx="1440494" cy="488515"/>
                </a:xfrm>
                <a:prstGeom prst="ellipse">
                  <a:avLst/>
                </a:prstGeom>
                <a:ln>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29" name="Rectangle 28"/>
                <p:cNvSpPr/>
                <p:nvPr/>
              </p:nvSpPr>
              <p:spPr>
                <a:xfrm>
                  <a:off x="1459011" y="1399876"/>
                  <a:ext cx="727059" cy="338554"/>
                </a:xfrm>
                <a:prstGeom prst="rect">
                  <a:avLst/>
                </a:prstGeom>
              </p:spPr>
              <p:txBody>
                <a:bodyPr wrap="none">
                  <a:spAutoFit/>
                </a:bodyPr>
                <a:lstStyle/>
                <a:p>
                  <a:pPr algn="ctr"/>
                  <a:r>
                    <a:rPr lang="en-US" sz="1600" i="1" dirty="0" smtClean="0"/>
                    <a:t>Metric</a:t>
                  </a:r>
                  <a:endParaRPr lang="en-US" sz="1600" i="1" dirty="0"/>
                </a:p>
              </p:txBody>
            </p:sp>
          </p:grpSp>
          <p:cxnSp>
            <p:nvCxnSpPr>
              <p:cNvPr id="31" name="Straight Arrow Connector 30"/>
              <p:cNvCxnSpPr>
                <a:stCxn id="4" idx="6"/>
                <a:endCxn id="22" idx="2"/>
              </p:cNvCxnSpPr>
              <p:nvPr/>
            </p:nvCxnSpPr>
            <p:spPr>
              <a:xfrm flipV="1">
                <a:off x="2542784" y="1584542"/>
                <a:ext cx="922749" cy="1"/>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a:stCxn id="9" idx="6"/>
                <a:endCxn id="25" idx="2"/>
              </p:cNvCxnSpPr>
              <p:nvPr/>
            </p:nvCxnSpPr>
            <p:spPr>
              <a:xfrm>
                <a:off x="2542784" y="2901863"/>
                <a:ext cx="922749" cy="666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a:stCxn id="13" idx="3"/>
                <a:endCxn id="28" idx="2"/>
              </p:cNvCxnSpPr>
              <p:nvPr/>
            </p:nvCxnSpPr>
            <p:spPr>
              <a:xfrm>
                <a:off x="2543964" y="4236535"/>
                <a:ext cx="921569" cy="143"/>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38" name="Rectangle 37"/>
              <p:cNvSpPr/>
              <p:nvPr/>
            </p:nvSpPr>
            <p:spPr>
              <a:xfrm>
                <a:off x="2419816" y="1196989"/>
                <a:ext cx="1139607" cy="276999"/>
              </a:xfrm>
              <a:prstGeom prst="rect">
                <a:avLst/>
              </a:prstGeom>
            </p:spPr>
            <p:txBody>
              <a:bodyPr wrap="none">
                <a:spAutoFit/>
              </a:bodyPr>
              <a:lstStyle/>
              <a:p>
                <a:r>
                  <a:rPr lang="en-US" sz="1200" i="1" dirty="0" err="1" smtClean="0">
                    <a:solidFill>
                      <a:schemeClr val="bg1">
                        <a:lumMod val="50000"/>
                      </a:schemeClr>
                    </a:solidFill>
                  </a:rPr>
                  <a:t>rdfs:subClassOf</a:t>
                </a:r>
                <a:endParaRPr lang="en-US" sz="1200" i="1" dirty="0">
                  <a:solidFill>
                    <a:schemeClr val="bg1">
                      <a:lumMod val="50000"/>
                    </a:schemeClr>
                  </a:solidFill>
                </a:endParaRPr>
              </a:p>
            </p:txBody>
          </p:sp>
          <p:sp>
            <p:nvSpPr>
              <p:cNvPr id="39" name="Rectangle 38"/>
              <p:cNvSpPr/>
              <p:nvPr/>
            </p:nvSpPr>
            <p:spPr>
              <a:xfrm>
                <a:off x="2415639" y="2601071"/>
                <a:ext cx="1139607" cy="276999"/>
              </a:xfrm>
              <a:prstGeom prst="rect">
                <a:avLst/>
              </a:prstGeom>
            </p:spPr>
            <p:txBody>
              <a:bodyPr wrap="none">
                <a:spAutoFit/>
              </a:bodyPr>
              <a:lstStyle/>
              <a:p>
                <a:r>
                  <a:rPr lang="en-US" sz="1200" i="1" smtClean="0">
                    <a:solidFill>
                      <a:schemeClr val="bg1">
                        <a:lumMod val="50000"/>
                      </a:schemeClr>
                    </a:solidFill>
                  </a:rPr>
                  <a:t>rdfs:subClassOf</a:t>
                </a:r>
                <a:endParaRPr lang="en-US" sz="1200" i="1" dirty="0">
                  <a:solidFill>
                    <a:schemeClr val="bg1">
                      <a:lumMod val="50000"/>
                    </a:schemeClr>
                  </a:solidFill>
                </a:endParaRPr>
              </a:p>
            </p:txBody>
          </p:sp>
          <p:sp>
            <p:nvSpPr>
              <p:cNvPr id="40" name="Rectangle 39"/>
              <p:cNvSpPr/>
              <p:nvPr/>
            </p:nvSpPr>
            <p:spPr>
              <a:xfrm>
                <a:off x="2443294" y="3913511"/>
                <a:ext cx="1139607" cy="276999"/>
              </a:xfrm>
              <a:prstGeom prst="rect">
                <a:avLst/>
              </a:prstGeom>
            </p:spPr>
            <p:txBody>
              <a:bodyPr wrap="none">
                <a:spAutoFit/>
              </a:bodyPr>
              <a:lstStyle/>
              <a:p>
                <a:r>
                  <a:rPr lang="en-US" sz="1200" i="1" smtClean="0">
                    <a:solidFill>
                      <a:schemeClr val="bg1">
                        <a:lumMod val="50000"/>
                      </a:schemeClr>
                    </a:solidFill>
                  </a:rPr>
                  <a:t>rdfs:subClassOf</a:t>
                </a:r>
                <a:endParaRPr lang="en-US" sz="1200" i="1" dirty="0">
                  <a:solidFill>
                    <a:schemeClr val="bg1">
                      <a:lumMod val="50000"/>
                    </a:schemeClr>
                  </a:solidFill>
                </a:endParaRPr>
              </a:p>
            </p:txBody>
          </p:sp>
        </p:grpSp>
        <p:sp>
          <p:nvSpPr>
            <p:cNvPr id="42" name="Rounded Rectangle 41"/>
            <p:cNvSpPr/>
            <p:nvPr/>
          </p:nvSpPr>
          <p:spPr>
            <a:xfrm>
              <a:off x="307475" y="1023354"/>
              <a:ext cx="4233797" cy="3970751"/>
            </a:xfrm>
            <a:prstGeom prst="roundRect">
              <a:avLst/>
            </a:prstGeom>
            <a:noFill/>
            <a:ln>
              <a:solidFill>
                <a:schemeClr val="accent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0" name="TextBox 59"/>
            <p:cNvSpPr txBox="1"/>
            <p:nvPr/>
          </p:nvSpPr>
          <p:spPr>
            <a:xfrm>
              <a:off x="1954061" y="4632603"/>
              <a:ext cx="691279" cy="369332"/>
            </a:xfrm>
            <a:prstGeom prst="rect">
              <a:avLst/>
            </a:prstGeom>
            <a:noFill/>
          </p:spPr>
          <p:txBody>
            <a:bodyPr wrap="none" rtlCol="0">
              <a:spAutoFit/>
            </a:bodyPr>
            <a:lstStyle/>
            <a:p>
              <a:r>
                <a:rPr lang="en-US" smtClean="0"/>
                <a:t>T-Box</a:t>
              </a:r>
              <a:endParaRPr lang="en-US"/>
            </a:p>
          </p:txBody>
        </p:sp>
      </p:grpSp>
      <p:sp>
        <p:nvSpPr>
          <p:cNvPr id="57" name="TextBox 56"/>
          <p:cNvSpPr txBox="1"/>
          <p:nvPr/>
        </p:nvSpPr>
        <p:spPr>
          <a:xfrm>
            <a:off x="4687896" y="2007350"/>
            <a:ext cx="4257769" cy="3293209"/>
          </a:xfrm>
          <a:prstGeom prst="rect">
            <a:avLst/>
          </a:prstGeom>
          <a:noFill/>
        </p:spPr>
        <p:txBody>
          <a:bodyPr wrap="none" rtlCol="0">
            <a:spAutoFit/>
          </a:bodyPr>
          <a:lstStyle/>
          <a:p>
            <a:r>
              <a:rPr lang="en-US" sz="1600" dirty="0" err="1"/>
              <a:t>ex:AccessInstance</a:t>
            </a:r>
            <a:r>
              <a:rPr lang="en-US" sz="1600" dirty="0"/>
              <a:t> a :Accessibility ;</a:t>
            </a:r>
          </a:p>
          <a:p>
            <a:r>
              <a:rPr lang="en-US" sz="1600" dirty="0"/>
              <a:t>	:</a:t>
            </a:r>
            <a:r>
              <a:rPr lang="en-US" sz="1600" dirty="0" err="1"/>
              <a:t>hasAvailabilityDimension</a:t>
            </a:r>
            <a:r>
              <a:rPr lang="en-US" sz="1600" dirty="0"/>
              <a:t> </a:t>
            </a:r>
            <a:r>
              <a:rPr lang="en-US" sz="1600" dirty="0" err="1"/>
              <a:t>ex:AvailInstance</a:t>
            </a:r>
            <a:r>
              <a:rPr lang="en-US" sz="1600" dirty="0"/>
              <a:t> .</a:t>
            </a:r>
          </a:p>
          <a:p>
            <a:endParaRPr lang="en-US" sz="1600" dirty="0"/>
          </a:p>
          <a:p>
            <a:r>
              <a:rPr lang="en-US" sz="1600" dirty="0" err="1"/>
              <a:t>ex:AvailInstance</a:t>
            </a:r>
            <a:r>
              <a:rPr lang="en-US" sz="1600" dirty="0"/>
              <a:t> a :Availability ;</a:t>
            </a:r>
          </a:p>
          <a:p>
            <a:r>
              <a:rPr lang="en-US" sz="1600" dirty="0"/>
              <a:t>	:</a:t>
            </a:r>
            <a:r>
              <a:rPr lang="en-US" sz="1600" dirty="0" err="1" smtClean="0"/>
              <a:t>hasDereferenceableMetric</a:t>
            </a:r>
            <a:r>
              <a:rPr lang="en-US" sz="1600" dirty="0" smtClean="0"/>
              <a:t> </a:t>
            </a:r>
            <a:r>
              <a:rPr lang="en-US" sz="1600" dirty="0" err="1"/>
              <a:t>ex:DerefInst</a:t>
            </a:r>
            <a:r>
              <a:rPr lang="en-US" sz="1600" dirty="0" smtClean="0"/>
              <a:t>.</a:t>
            </a:r>
            <a:endParaRPr lang="en-US" sz="1600" dirty="0"/>
          </a:p>
          <a:p>
            <a:endParaRPr lang="en-US" sz="1600" dirty="0"/>
          </a:p>
          <a:p>
            <a:r>
              <a:rPr lang="en-US" sz="1600" dirty="0" err="1"/>
              <a:t>ex:DerefInst</a:t>
            </a:r>
            <a:r>
              <a:rPr lang="en-US" sz="1600" dirty="0"/>
              <a:t> </a:t>
            </a:r>
            <a:r>
              <a:rPr lang="en-US" sz="1600" dirty="0" smtClean="0"/>
              <a:t>a :</a:t>
            </a:r>
            <a:r>
              <a:rPr lang="en-US" sz="1600" dirty="0" err="1" smtClean="0"/>
              <a:t>DereferenceableMetric</a:t>
            </a:r>
            <a:r>
              <a:rPr lang="en-US" sz="1600" dirty="0" smtClean="0"/>
              <a:t> .</a:t>
            </a:r>
            <a:endParaRPr lang="en-US" sz="1600" dirty="0"/>
          </a:p>
          <a:p>
            <a:endParaRPr lang="en-US" sz="1600" dirty="0"/>
          </a:p>
          <a:p>
            <a:r>
              <a:rPr lang="mr-IN" sz="1600" dirty="0"/>
              <a:t>…</a:t>
            </a:r>
            <a:endParaRPr lang="en-GB" sz="1600" dirty="0"/>
          </a:p>
          <a:p>
            <a:r>
              <a:rPr lang="mr-IN" sz="1600" dirty="0"/>
              <a:t>…</a:t>
            </a:r>
            <a:endParaRPr lang="en-GB" sz="1600" dirty="0"/>
          </a:p>
          <a:p>
            <a:r>
              <a:rPr lang="mr-IN" sz="1600" dirty="0"/>
              <a:t>…</a:t>
            </a:r>
            <a:endParaRPr lang="en-GB" sz="1600" dirty="0"/>
          </a:p>
          <a:p>
            <a:endParaRPr lang="en-US" sz="1600" dirty="0"/>
          </a:p>
          <a:p>
            <a:endParaRPr lang="en-US" sz="1600" dirty="0"/>
          </a:p>
        </p:txBody>
      </p:sp>
      <p:sp>
        <p:nvSpPr>
          <p:cNvPr id="58" name="Rounded Rectangle 57"/>
          <p:cNvSpPr/>
          <p:nvPr/>
        </p:nvSpPr>
        <p:spPr>
          <a:xfrm>
            <a:off x="4554768" y="1439710"/>
            <a:ext cx="4390897" cy="3978581"/>
          </a:xfrm>
          <a:prstGeom prst="roundRect">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TextBox 60"/>
          <p:cNvSpPr txBox="1"/>
          <p:nvPr/>
        </p:nvSpPr>
        <p:spPr>
          <a:xfrm>
            <a:off x="6452513" y="5048959"/>
            <a:ext cx="728533" cy="369332"/>
          </a:xfrm>
          <a:prstGeom prst="rect">
            <a:avLst/>
          </a:prstGeom>
          <a:noFill/>
        </p:spPr>
        <p:txBody>
          <a:bodyPr wrap="none" rtlCol="0">
            <a:spAutoFit/>
          </a:bodyPr>
          <a:lstStyle/>
          <a:p>
            <a:r>
              <a:rPr lang="en-US" dirty="0" smtClean="0"/>
              <a:t>A-Box</a:t>
            </a:r>
            <a:endParaRPr lang="en-US" dirty="0"/>
          </a:p>
        </p:txBody>
      </p:sp>
    </p:spTree>
    <p:extLst>
      <p:ext uri="{BB962C8B-B14F-4D97-AF65-F5344CB8AC3E}">
        <p14:creationId xmlns:p14="http://schemas.microsoft.com/office/powerpoint/2010/main" val="12220296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A </a:t>
            </a:r>
            <a:r>
              <a:rPr lang="en-US" dirty="0" smtClean="0"/>
              <a:t>definition </a:t>
            </a:r>
            <a:r>
              <a:rPr lang="mr-IN" dirty="0" smtClean="0"/>
              <a:t>–</a:t>
            </a:r>
            <a:r>
              <a:rPr lang="en-US" dirty="0" smtClean="0"/>
              <a:t> </a:t>
            </a:r>
            <a:r>
              <a:rPr lang="en-US" dirty="0" err="1" smtClean="0"/>
              <a:t>Pirsig’s</a:t>
            </a:r>
            <a:r>
              <a:rPr lang="en-US" dirty="0" smtClean="0"/>
              <a:t> Perspective</a:t>
            </a:r>
            <a:endParaRPr lang="en-US" dirty="0"/>
          </a:p>
        </p:txBody>
      </p:sp>
      <p:grpSp>
        <p:nvGrpSpPr>
          <p:cNvPr id="4" name="Group 3"/>
          <p:cNvGrpSpPr/>
          <p:nvPr/>
        </p:nvGrpSpPr>
        <p:grpSpPr>
          <a:xfrm>
            <a:off x="797532" y="1353400"/>
            <a:ext cx="2911831" cy="4151200"/>
            <a:chOff x="1146146" y="154896"/>
            <a:chExt cx="2911831" cy="4151200"/>
          </a:xfrm>
        </p:grpSpPr>
        <p:sp>
          <p:nvSpPr>
            <p:cNvPr id="5" name="Rectangle 4"/>
            <p:cNvSpPr/>
            <p:nvPr/>
          </p:nvSpPr>
          <p:spPr>
            <a:xfrm>
              <a:off x="1146146" y="154896"/>
              <a:ext cx="2911831" cy="41512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1441561" y="381000"/>
              <a:ext cx="2369815" cy="3429430"/>
            </a:xfrm>
            <a:prstGeom prst="rect">
              <a:avLst/>
            </a:prstGeom>
          </p:spPr>
        </p:pic>
        <p:sp>
          <p:nvSpPr>
            <p:cNvPr id="7" name="TextBox 6"/>
            <p:cNvSpPr txBox="1"/>
            <p:nvPr/>
          </p:nvSpPr>
          <p:spPr>
            <a:xfrm>
              <a:off x="1859750" y="3854483"/>
              <a:ext cx="1544679" cy="369332"/>
            </a:xfrm>
            <a:prstGeom prst="rect">
              <a:avLst/>
            </a:prstGeom>
            <a:noFill/>
          </p:spPr>
          <p:txBody>
            <a:bodyPr wrap="none" rtlCol="0">
              <a:spAutoFit/>
            </a:bodyPr>
            <a:lstStyle/>
            <a:p>
              <a:r>
                <a:rPr lang="en-US" dirty="0" smtClean="0">
                  <a:latin typeface="Apple Chancery"/>
                  <a:cs typeface="Apple Chancery"/>
                </a:rPr>
                <a:t>Robert </a:t>
              </a:r>
              <a:r>
                <a:rPr lang="en-US" dirty="0" err="1" smtClean="0">
                  <a:latin typeface="Apple Chancery"/>
                  <a:cs typeface="Apple Chancery"/>
                </a:rPr>
                <a:t>Pirsig</a:t>
              </a:r>
              <a:endParaRPr lang="en-US" dirty="0">
                <a:latin typeface="Apple Chancery"/>
                <a:cs typeface="Apple Chancery"/>
              </a:endParaRPr>
            </a:p>
          </p:txBody>
        </p:sp>
      </p:grpSp>
      <p:grpSp>
        <p:nvGrpSpPr>
          <p:cNvPr id="10" name="Group 9"/>
          <p:cNvGrpSpPr/>
          <p:nvPr/>
        </p:nvGrpSpPr>
        <p:grpSpPr>
          <a:xfrm>
            <a:off x="4506895" y="3013502"/>
            <a:ext cx="3839573" cy="830997"/>
            <a:chOff x="4674708" y="3013502"/>
            <a:chExt cx="3839573" cy="830997"/>
          </a:xfrm>
        </p:grpSpPr>
        <p:sp>
          <p:nvSpPr>
            <p:cNvPr id="8" name="TextBox 7"/>
            <p:cNvSpPr txBox="1"/>
            <p:nvPr/>
          </p:nvSpPr>
          <p:spPr>
            <a:xfrm>
              <a:off x="4674708" y="3013502"/>
              <a:ext cx="3839573" cy="830997"/>
            </a:xfrm>
            <a:prstGeom prst="rect">
              <a:avLst/>
            </a:prstGeom>
            <a:noFill/>
          </p:spPr>
          <p:txBody>
            <a:bodyPr wrap="none" rtlCol="0">
              <a:spAutoFit/>
            </a:bodyPr>
            <a:lstStyle/>
            <a:p>
              <a:pPr algn="r"/>
              <a:r>
                <a:rPr lang="en-US" sz="3200" dirty="0">
                  <a:latin typeface="Garamond"/>
                  <a:cs typeface="Garamond"/>
                </a:rPr>
                <a:t> </a:t>
              </a:r>
              <a:r>
                <a:rPr lang="en-US" sz="3200" dirty="0" smtClean="0">
                  <a:latin typeface="Garamond"/>
                  <a:cs typeface="Garamond"/>
                </a:rPr>
                <a:t>… the result of care</a:t>
              </a:r>
            </a:p>
            <a:p>
              <a:pPr algn="r"/>
              <a:r>
                <a:rPr lang="en-US" sz="1600" i="1" dirty="0" smtClean="0">
                  <a:latin typeface="Garamond"/>
                  <a:cs typeface="Garamond"/>
                </a:rPr>
                <a:t>Zen and the Art of Motorcycle Maintenance (1974)</a:t>
              </a:r>
              <a:endParaRPr lang="en-US" sz="1400" i="1" dirty="0">
                <a:latin typeface="Garamond"/>
                <a:cs typeface="Garamond"/>
              </a:endParaRPr>
            </a:p>
          </p:txBody>
        </p:sp>
        <p:cxnSp>
          <p:nvCxnSpPr>
            <p:cNvPr id="9" name="Straight Connector 8"/>
            <p:cNvCxnSpPr/>
            <p:nvPr/>
          </p:nvCxnSpPr>
          <p:spPr>
            <a:xfrm>
              <a:off x="8514281" y="3013502"/>
              <a:ext cx="0" cy="830997"/>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542821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The Dataset Quality Vocabulary (</a:t>
            </a:r>
            <a:r>
              <a:rPr lang="en-GB" dirty="0" err="1"/>
              <a:t>daQ</a:t>
            </a:r>
            <a:r>
              <a:rPr lang="en-GB" dirty="0" smtClean="0"/>
              <a:t>) </a:t>
            </a:r>
            <a:r>
              <a:rPr lang="mr-IN" dirty="0" smtClean="0"/>
              <a:t>–</a:t>
            </a:r>
            <a:r>
              <a:rPr lang="en-GB" dirty="0" smtClean="0"/>
              <a:t> Metric</a:t>
            </a:r>
            <a:endParaRPr lang="en-US" dirty="0"/>
          </a:p>
        </p:txBody>
      </p:sp>
      <p:pic>
        <p:nvPicPr>
          <p:cNvPr id="4" name="Picture 3" descr="daq.pdf"/>
          <p:cNvPicPr>
            <a:picLocks noChangeAspect="1"/>
          </p:cNvPicPr>
          <p:nvPr/>
        </p:nvPicPr>
        <p:blipFill rotWithShape="1">
          <a:blip r:embed="rId3">
            <a:extLst>
              <a:ext uri="{28A0092B-C50C-407E-A947-70E740481C1C}">
                <a14:useLocalDpi xmlns:a14="http://schemas.microsoft.com/office/drawing/2010/main" val="0"/>
              </a:ext>
            </a:extLst>
          </a:blip>
          <a:srcRect b="44163"/>
          <a:stretch/>
        </p:blipFill>
        <p:spPr>
          <a:xfrm>
            <a:off x="-1298222" y="1312083"/>
            <a:ext cx="10292440" cy="3923795"/>
          </a:xfrm>
          <a:prstGeom prst="rect">
            <a:avLst/>
          </a:prstGeom>
        </p:spPr>
      </p:pic>
      <p:grpSp>
        <p:nvGrpSpPr>
          <p:cNvPr id="35" name="Group 34"/>
          <p:cNvGrpSpPr/>
          <p:nvPr/>
        </p:nvGrpSpPr>
        <p:grpSpPr>
          <a:xfrm>
            <a:off x="-2016690" y="1008303"/>
            <a:ext cx="11129181" cy="4341382"/>
            <a:chOff x="-2016690" y="1008303"/>
            <a:chExt cx="11129181" cy="4341382"/>
          </a:xfrm>
        </p:grpSpPr>
        <p:grpSp>
          <p:nvGrpSpPr>
            <p:cNvPr id="32" name="Group 31"/>
            <p:cNvGrpSpPr/>
            <p:nvPr/>
          </p:nvGrpSpPr>
          <p:grpSpPr>
            <a:xfrm>
              <a:off x="-2016690" y="1008303"/>
              <a:ext cx="11129181" cy="4341382"/>
              <a:chOff x="-2016690" y="1008303"/>
              <a:chExt cx="11129181" cy="4341382"/>
            </a:xfrm>
          </p:grpSpPr>
          <p:grpSp>
            <p:nvGrpSpPr>
              <p:cNvPr id="28" name="Group 27"/>
              <p:cNvGrpSpPr/>
              <p:nvPr/>
            </p:nvGrpSpPr>
            <p:grpSpPr>
              <a:xfrm>
                <a:off x="-2016690" y="1008303"/>
                <a:ext cx="11129181" cy="4341382"/>
                <a:chOff x="-2016690" y="1002082"/>
                <a:chExt cx="11129181" cy="4341382"/>
              </a:xfrm>
            </p:grpSpPr>
            <p:grpSp>
              <p:nvGrpSpPr>
                <p:cNvPr id="26" name="Group 25"/>
                <p:cNvGrpSpPr/>
                <p:nvPr/>
              </p:nvGrpSpPr>
              <p:grpSpPr>
                <a:xfrm>
                  <a:off x="-2016690" y="1002082"/>
                  <a:ext cx="11129181" cy="4341382"/>
                  <a:chOff x="-2016690" y="1002082"/>
                  <a:chExt cx="11129181" cy="4341382"/>
                </a:xfrm>
              </p:grpSpPr>
              <p:grpSp>
                <p:nvGrpSpPr>
                  <p:cNvPr id="22" name="Group 21"/>
                  <p:cNvGrpSpPr/>
                  <p:nvPr/>
                </p:nvGrpSpPr>
                <p:grpSpPr>
                  <a:xfrm>
                    <a:off x="-2016690" y="1002082"/>
                    <a:ext cx="11129181" cy="4334006"/>
                    <a:chOff x="-2016690" y="1002082"/>
                    <a:chExt cx="11129181" cy="4334006"/>
                  </a:xfrm>
                </p:grpSpPr>
                <p:grpSp>
                  <p:nvGrpSpPr>
                    <p:cNvPr id="17" name="Group 16"/>
                    <p:cNvGrpSpPr/>
                    <p:nvPr/>
                  </p:nvGrpSpPr>
                  <p:grpSpPr>
                    <a:xfrm>
                      <a:off x="-2016690" y="1002082"/>
                      <a:ext cx="11010908" cy="4334006"/>
                      <a:chOff x="-2016690" y="1002082"/>
                      <a:chExt cx="11010908" cy="4334006"/>
                    </a:xfrm>
                  </p:grpSpPr>
                  <p:grpSp>
                    <p:nvGrpSpPr>
                      <p:cNvPr id="15" name="Group 14"/>
                      <p:cNvGrpSpPr/>
                      <p:nvPr/>
                    </p:nvGrpSpPr>
                    <p:grpSpPr>
                      <a:xfrm>
                        <a:off x="-2016690" y="1002082"/>
                        <a:ext cx="11010908" cy="4334006"/>
                        <a:chOff x="-2016690" y="1002082"/>
                        <a:chExt cx="11010908" cy="4334006"/>
                      </a:xfrm>
                    </p:grpSpPr>
                    <p:grpSp>
                      <p:nvGrpSpPr>
                        <p:cNvPr id="13" name="Group 12"/>
                        <p:cNvGrpSpPr/>
                        <p:nvPr/>
                      </p:nvGrpSpPr>
                      <p:grpSpPr>
                        <a:xfrm>
                          <a:off x="-2016690" y="1002082"/>
                          <a:ext cx="11010908" cy="4334006"/>
                          <a:chOff x="-2016690" y="1002082"/>
                          <a:chExt cx="11010908" cy="4334006"/>
                        </a:xfrm>
                      </p:grpSpPr>
                      <p:grpSp>
                        <p:nvGrpSpPr>
                          <p:cNvPr id="10" name="Group 9"/>
                          <p:cNvGrpSpPr/>
                          <p:nvPr/>
                        </p:nvGrpSpPr>
                        <p:grpSpPr>
                          <a:xfrm>
                            <a:off x="-2016690" y="1002082"/>
                            <a:ext cx="11010908" cy="4334006"/>
                            <a:chOff x="-2016690" y="1002082"/>
                            <a:chExt cx="11010908" cy="4334006"/>
                          </a:xfrm>
                        </p:grpSpPr>
                        <p:grpSp>
                          <p:nvGrpSpPr>
                            <p:cNvPr id="8" name="Group 7"/>
                            <p:cNvGrpSpPr/>
                            <p:nvPr/>
                          </p:nvGrpSpPr>
                          <p:grpSpPr>
                            <a:xfrm>
                              <a:off x="-2016690" y="1002082"/>
                              <a:ext cx="6731527" cy="4334006"/>
                              <a:chOff x="-2016690" y="1002082"/>
                              <a:chExt cx="6731527" cy="4334006"/>
                            </a:xfrm>
                          </p:grpSpPr>
                          <p:sp>
                            <p:nvSpPr>
                              <p:cNvPr id="5" name="Rectangle 4"/>
                              <p:cNvSpPr/>
                              <p:nvPr/>
                            </p:nvSpPr>
                            <p:spPr>
                              <a:xfrm>
                                <a:off x="-2016690" y="1002082"/>
                                <a:ext cx="6438378" cy="207932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2016690" y="2782865"/>
                                <a:ext cx="2259770" cy="255322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2455067" y="1002082"/>
                                <a:ext cx="2259770" cy="159080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9" name="Rectangle 8"/>
                            <p:cNvSpPr/>
                            <p:nvPr/>
                          </p:nvSpPr>
                          <p:spPr>
                            <a:xfrm>
                              <a:off x="72614" y="5136053"/>
                              <a:ext cx="8921604" cy="8729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1" name="Rectangle 10"/>
                          <p:cNvSpPr/>
                          <p:nvPr/>
                        </p:nvSpPr>
                        <p:spPr>
                          <a:xfrm>
                            <a:off x="4301608" y="1025134"/>
                            <a:ext cx="2259770" cy="44029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a:off x="4010271" y="2175647"/>
                            <a:ext cx="2604842" cy="44029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4" name="Rectangle 13"/>
                        <p:cNvSpPr/>
                        <p:nvPr/>
                      </p:nvSpPr>
                      <p:spPr>
                        <a:xfrm>
                          <a:off x="6475690" y="1377996"/>
                          <a:ext cx="121408" cy="47937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6" name="Rectangle 15"/>
                      <p:cNvSpPr/>
                      <p:nvPr/>
                    </p:nvSpPr>
                    <p:spPr>
                      <a:xfrm>
                        <a:off x="6437376" y="1911557"/>
                        <a:ext cx="99018" cy="26409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 name="Group 20"/>
                    <p:cNvGrpSpPr/>
                    <p:nvPr/>
                  </p:nvGrpSpPr>
                  <p:grpSpPr>
                    <a:xfrm>
                      <a:off x="7190027" y="2175646"/>
                      <a:ext cx="1922464" cy="998862"/>
                      <a:chOff x="7190027" y="2175646"/>
                      <a:chExt cx="1922464" cy="998862"/>
                    </a:xfrm>
                  </p:grpSpPr>
                  <p:sp>
                    <p:nvSpPr>
                      <p:cNvPr id="19" name="Rectangle 18"/>
                      <p:cNvSpPr/>
                      <p:nvPr/>
                    </p:nvSpPr>
                    <p:spPr>
                      <a:xfrm>
                        <a:off x="7190027" y="2175646"/>
                        <a:ext cx="1804191" cy="44029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Rectangle 19"/>
                      <p:cNvSpPr/>
                      <p:nvPr/>
                    </p:nvSpPr>
                    <p:spPr>
                      <a:xfrm>
                        <a:off x="8438260" y="2535751"/>
                        <a:ext cx="674231" cy="63875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sp>
                <p:nvSpPr>
                  <p:cNvPr id="23" name="Rectangle 22"/>
                  <p:cNvSpPr/>
                  <p:nvPr/>
                </p:nvSpPr>
                <p:spPr>
                  <a:xfrm>
                    <a:off x="8379123" y="4704707"/>
                    <a:ext cx="674231" cy="63875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7" name="Rectangle 26"/>
                <p:cNvSpPr/>
                <p:nvPr/>
              </p:nvSpPr>
              <p:spPr>
                <a:xfrm>
                  <a:off x="8966085" y="3174508"/>
                  <a:ext cx="146405" cy="161038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 name="Group 30"/>
              <p:cNvGrpSpPr/>
              <p:nvPr/>
            </p:nvGrpSpPr>
            <p:grpSpPr>
              <a:xfrm>
                <a:off x="6582926" y="2419461"/>
                <a:ext cx="1059004" cy="254380"/>
                <a:chOff x="6582926" y="2413240"/>
                <a:chExt cx="1059004" cy="254380"/>
              </a:xfrm>
            </p:grpSpPr>
            <p:sp>
              <p:nvSpPr>
                <p:cNvPr id="29" name="Rectangle 28"/>
                <p:cNvSpPr/>
                <p:nvPr/>
              </p:nvSpPr>
              <p:spPr>
                <a:xfrm>
                  <a:off x="6582926" y="2467570"/>
                  <a:ext cx="488828" cy="2000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p:cNvSpPr/>
                <p:nvPr/>
              </p:nvSpPr>
              <p:spPr>
                <a:xfrm>
                  <a:off x="7153102" y="2413240"/>
                  <a:ext cx="488828" cy="2000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sp>
          <p:nvSpPr>
            <p:cNvPr id="33" name="Rectangle 32"/>
            <p:cNvSpPr/>
            <p:nvPr/>
          </p:nvSpPr>
          <p:spPr>
            <a:xfrm>
              <a:off x="6631661" y="2553931"/>
              <a:ext cx="488828" cy="1175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Rectangle 33"/>
            <p:cNvSpPr/>
            <p:nvPr/>
          </p:nvSpPr>
          <p:spPr>
            <a:xfrm>
              <a:off x="7137037" y="2456297"/>
              <a:ext cx="488828" cy="1175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36" name="Rectangle 35"/>
          <p:cNvSpPr/>
          <p:nvPr/>
        </p:nvSpPr>
        <p:spPr>
          <a:xfrm>
            <a:off x="7284778" y="3143955"/>
            <a:ext cx="1681306" cy="538619"/>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Rectangle 36"/>
          <p:cNvSpPr/>
          <p:nvPr/>
        </p:nvSpPr>
        <p:spPr>
          <a:xfrm>
            <a:off x="7284778" y="3711769"/>
            <a:ext cx="1681306" cy="538619"/>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 name="Rectangle 37"/>
          <p:cNvSpPr/>
          <p:nvPr/>
        </p:nvSpPr>
        <p:spPr>
          <a:xfrm>
            <a:off x="3858015" y="3309329"/>
            <a:ext cx="651355" cy="216969"/>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Rectangle 39"/>
          <p:cNvSpPr/>
          <p:nvPr/>
        </p:nvSpPr>
        <p:spPr>
          <a:xfrm>
            <a:off x="1077239" y="4616422"/>
            <a:ext cx="1681306" cy="538619"/>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Rectangle 40"/>
          <p:cNvSpPr/>
          <p:nvPr/>
        </p:nvSpPr>
        <p:spPr>
          <a:xfrm>
            <a:off x="6590531" y="4606046"/>
            <a:ext cx="1681306" cy="538619"/>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Rectangle 41"/>
          <p:cNvSpPr/>
          <p:nvPr/>
        </p:nvSpPr>
        <p:spPr>
          <a:xfrm>
            <a:off x="4861835" y="4606046"/>
            <a:ext cx="1681306" cy="538619"/>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Rectangle 42"/>
          <p:cNvSpPr/>
          <p:nvPr/>
        </p:nvSpPr>
        <p:spPr>
          <a:xfrm>
            <a:off x="3047615" y="4608878"/>
            <a:ext cx="1681306" cy="538619"/>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Rectangle 43"/>
          <p:cNvSpPr/>
          <p:nvPr/>
        </p:nvSpPr>
        <p:spPr>
          <a:xfrm>
            <a:off x="318815" y="3469247"/>
            <a:ext cx="1681306" cy="538619"/>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4083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P spid="43" grpId="0" animBg="1"/>
      <p:bldP spid="43" grpId="1"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Cube and Provenance Vocabularies</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RDF Data Cube Vocabulary </a:t>
            </a:r>
            <a:r>
              <a:rPr lang="mr-IN" dirty="0" smtClean="0"/>
              <a:t>–</a:t>
            </a:r>
            <a:r>
              <a:rPr lang="en-US" dirty="0" smtClean="0"/>
              <a:t> means to publish multi-dimensional data (e.g. statistical data)</a:t>
            </a:r>
          </a:p>
          <a:p>
            <a:pPr marL="342900" indent="-342900">
              <a:buFont typeface="Arial" charset="0"/>
              <a:buChar char="•"/>
            </a:pPr>
            <a:r>
              <a:rPr lang="en-US" dirty="0" smtClean="0"/>
              <a:t>Observations </a:t>
            </a:r>
            <a:r>
              <a:rPr lang="mr-IN" dirty="0" smtClean="0"/>
              <a:t>–</a:t>
            </a:r>
            <a:r>
              <a:rPr lang="en-US" dirty="0"/>
              <a:t> </a:t>
            </a:r>
            <a:r>
              <a:rPr lang="en-US" dirty="0" smtClean="0"/>
              <a:t>Defining measured values (attributes, dimensions and measurements) at a particular point in the cube</a:t>
            </a:r>
          </a:p>
          <a:p>
            <a:pPr marL="342900" indent="-342900">
              <a:buFont typeface="Arial" charset="0"/>
              <a:buChar char="•"/>
            </a:pPr>
            <a:r>
              <a:rPr lang="en-US" dirty="0">
                <a:hlinkClick r:id="rId3"/>
              </a:rPr>
              <a:t>http://www.w3.org/TR/vocab-data-cube</a:t>
            </a:r>
            <a:r>
              <a:rPr lang="en-US" dirty="0" smtClean="0">
                <a:hlinkClick r:id="rId3"/>
              </a:rPr>
              <a:t>/</a:t>
            </a:r>
            <a:endParaRPr lang="en-US" dirty="0"/>
          </a:p>
          <a:p>
            <a:pPr marL="342900" indent="-342900">
              <a:buFont typeface="Arial" charset="0"/>
              <a:buChar char="•"/>
            </a:pPr>
            <a:endParaRPr lang="en-US" dirty="0"/>
          </a:p>
          <a:p>
            <a:pPr marL="342900" indent="-342900">
              <a:buFont typeface="Arial" charset="0"/>
              <a:buChar char="•"/>
            </a:pPr>
            <a:r>
              <a:rPr lang="en-US" dirty="0" err="1" smtClean="0"/>
              <a:t>Prov</a:t>
            </a:r>
            <a:r>
              <a:rPr lang="en-US" dirty="0" smtClean="0"/>
              <a:t>-o Vocabulary </a:t>
            </a:r>
            <a:r>
              <a:rPr lang="mr-IN" dirty="0" smtClean="0"/>
              <a:t>–</a:t>
            </a:r>
            <a:r>
              <a:rPr lang="en-US" dirty="0"/>
              <a:t> </a:t>
            </a:r>
            <a:r>
              <a:rPr lang="en-US" dirty="0" smtClean="0"/>
              <a:t>a reference model to represent provenance statements in (Linked Data) resources </a:t>
            </a:r>
          </a:p>
          <a:p>
            <a:pPr marL="342900" indent="-342900">
              <a:buFont typeface="Arial" charset="0"/>
              <a:buChar char="•"/>
            </a:pPr>
            <a:r>
              <a:rPr lang="en-US" dirty="0">
                <a:hlinkClick r:id="rId4"/>
              </a:rPr>
              <a:t>https://www.w3.org/TR/</a:t>
            </a:r>
            <a:r>
              <a:rPr lang="en-US" dirty="0" err="1">
                <a:hlinkClick r:id="rId4"/>
              </a:rPr>
              <a:t>prov</a:t>
            </a:r>
            <a:r>
              <a:rPr lang="en-US" dirty="0">
                <a:hlinkClick r:id="rId4"/>
              </a:rPr>
              <a:t>-o/</a:t>
            </a:r>
            <a:endParaRPr lang="en-US" dirty="0" smtClean="0"/>
          </a:p>
          <a:p>
            <a:pPr marL="342900" indent="-342900">
              <a:buFont typeface="Arial" charset="0"/>
              <a:buChar char="•"/>
            </a:pPr>
            <a:endParaRPr lang="en-US" dirty="0"/>
          </a:p>
          <a:p>
            <a:pPr marL="342900" indent="-342900">
              <a:buFont typeface="Arial" charset="0"/>
              <a:buChar char="•"/>
            </a:pPr>
            <a:endParaRPr lang="en-US" dirty="0"/>
          </a:p>
        </p:txBody>
      </p:sp>
    </p:spTree>
    <p:extLst>
      <p:ext uri="{BB962C8B-B14F-4D97-AF65-F5344CB8AC3E}">
        <p14:creationId xmlns:p14="http://schemas.microsoft.com/office/powerpoint/2010/main" val="191678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a </a:t>
            </a:r>
            <a:r>
              <a:rPr lang="en-US" dirty="0" err="1" smtClean="0"/>
              <a:t>daQ</a:t>
            </a:r>
            <a:r>
              <a:rPr lang="en-US" dirty="0" smtClean="0"/>
              <a:t> Metric </a:t>
            </a:r>
            <a:r>
              <a:rPr lang="mr-IN" dirty="0"/>
              <a:t>–</a:t>
            </a:r>
            <a:r>
              <a:rPr lang="en-GB" dirty="0"/>
              <a:t> </a:t>
            </a:r>
            <a:r>
              <a:rPr lang="en-US" dirty="0"/>
              <a:t>T-Box/A-Box example</a:t>
            </a:r>
          </a:p>
        </p:txBody>
      </p:sp>
      <p:grpSp>
        <p:nvGrpSpPr>
          <p:cNvPr id="46" name="Group 45"/>
          <p:cNvGrpSpPr/>
          <p:nvPr/>
        </p:nvGrpSpPr>
        <p:grpSpPr>
          <a:xfrm>
            <a:off x="2510429" y="1168485"/>
            <a:ext cx="4123143" cy="2253429"/>
            <a:chOff x="198336" y="1439711"/>
            <a:chExt cx="4123143" cy="2253429"/>
          </a:xfrm>
        </p:grpSpPr>
        <p:grpSp>
          <p:nvGrpSpPr>
            <p:cNvPr id="10" name="Group 9"/>
            <p:cNvGrpSpPr/>
            <p:nvPr/>
          </p:nvGrpSpPr>
          <p:grpSpPr>
            <a:xfrm>
              <a:off x="403248" y="1686451"/>
              <a:ext cx="1441674" cy="523220"/>
              <a:chOff x="1048165" y="1303841"/>
              <a:chExt cx="1441674" cy="523220"/>
            </a:xfrm>
          </p:grpSpPr>
          <p:sp>
            <p:nvSpPr>
              <p:cNvPr id="30" name="Oval 29"/>
              <p:cNvSpPr/>
              <p:nvPr/>
            </p:nvSpPr>
            <p:spPr>
              <a:xfrm>
                <a:off x="1049345" y="1303841"/>
                <a:ext cx="1440494" cy="48851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31" name="Rectangle 30"/>
              <p:cNvSpPr/>
              <p:nvPr/>
            </p:nvSpPr>
            <p:spPr>
              <a:xfrm>
                <a:off x="1048165" y="1303841"/>
                <a:ext cx="1441674" cy="523220"/>
              </a:xfrm>
              <a:prstGeom prst="rect">
                <a:avLst/>
              </a:prstGeom>
            </p:spPr>
            <p:txBody>
              <a:bodyPr wrap="square">
                <a:spAutoFit/>
              </a:bodyPr>
              <a:lstStyle/>
              <a:p>
                <a:pPr algn="ctr"/>
                <a:r>
                  <a:rPr lang="en-US" sz="1400" dirty="0" err="1" smtClean="0"/>
                  <a:t>DereferenceableMetric</a:t>
                </a:r>
                <a:endParaRPr lang="en-US" sz="1400" dirty="0"/>
              </a:p>
            </p:txBody>
          </p:sp>
        </p:grpSp>
        <p:cxnSp>
          <p:nvCxnSpPr>
            <p:cNvPr id="12" name="Straight Arrow Connector 11"/>
            <p:cNvCxnSpPr>
              <a:stCxn id="30" idx="4"/>
              <a:endCxn id="37" idx="0"/>
            </p:cNvCxnSpPr>
            <p:nvPr/>
          </p:nvCxnSpPr>
          <p:spPr>
            <a:xfrm flipH="1">
              <a:off x="1123495" y="2174966"/>
              <a:ext cx="1180" cy="4940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7" name="Group 16"/>
            <p:cNvGrpSpPr/>
            <p:nvPr/>
          </p:nvGrpSpPr>
          <p:grpSpPr>
            <a:xfrm>
              <a:off x="2766491" y="1703946"/>
              <a:ext cx="1440494" cy="488515"/>
              <a:chOff x="1102290" y="1340285"/>
              <a:chExt cx="1440494" cy="488515"/>
            </a:xfrm>
          </p:grpSpPr>
          <p:sp>
            <p:nvSpPr>
              <p:cNvPr id="24" name="Oval 23"/>
              <p:cNvSpPr/>
              <p:nvPr/>
            </p:nvSpPr>
            <p:spPr>
              <a:xfrm>
                <a:off x="1102290" y="1340285"/>
                <a:ext cx="1440494" cy="488515"/>
              </a:xfrm>
              <a:prstGeom prst="ellipse">
                <a:avLst/>
              </a:prstGeom>
              <a:ln>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25" name="Rectangle 24"/>
              <p:cNvSpPr/>
              <p:nvPr/>
            </p:nvSpPr>
            <p:spPr>
              <a:xfrm>
                <a:off x="1459011" y="1399876"/>
                <a:ext cx="727059" cy="338554"/>
              </a:xfrm>
              <a:prstGeom prst="rect">
                <a:avLst/>
              </a:prstGeom>
            </p:spPr>
            <p:txBody>
              <a:bodyPr wrap="none">
                <a:spAutoFit/>
              </a:bodyPr>
              <a:lstStyle/>
              <a:p>
                <a:pPr algn="ctr"/>
                <a:r>
                  <a:rPr lang="en-US" sz="1600" i="1" dirty="0" smtClean="0"/>
                  <a:t>Metric</a:t>
                </a:r>
                <a:endParaRPr lang="en-US" sz="1600" i="1" dirty="0"/>
              </a:p>
            </p:txBody>
          </p:sp>
        </p:grpSp>
        <p:cxnSp>
          <p:nvCxnSpPr>
            <p:cNvPr id="20" name="Straight Arrow Connector 19"/>
            <p:cNvCxnSpPr>
              <a:endCxn id="30" idx="2"/>
            </p:cNvCxnSpPr>
            <p:nvPr/>
          </p:nvCxnSpPr>
          <p:spPr>
            <a:xfrm>
              <a:off x="1844922" y="1948061"/>
              <a:ext cx="921569" cy="143"/>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1744252" y="1625037"/>
              <a:ext cx="1139607" cy="276999"/>
            </a:xfrm>
            <a:prstGeom prst="rect">
              <a:avLst/>
            </a:prstGeom>
          </p:spPr>
          <p:txBody>
            <a:bodyPr wrap="none">
              <a:spAutoFit/>
            </a:bodyPr>
            <a:lstStyle/>
            <a:p>
              <a:r>
                <a:rPr lang="en-US" sz="1200" i="1" smtClean="0">
                  <a:solidFill>
                    <a:schemeClr val="bg1">
                      <a:lumMod val="50000"/>
                    </a:schemeClr>
                  </a:solidFill>
                </a:rPr>
                <a:t>rdfs:subClassOf</a:t>
              </a:r>
              <a:endParaRPr lang="en-US" sz="1200" i="1" dirty="0">
                <a:solidFill>
                  <a:schemeClr val="bg1">
                    <a:lumMod val="50000"/>
                  </a:schemeClr>
                </a:solidFill>
              </a:endParaRPr>
            </a:p>
          </p:txBody>
        </p:sp>
        <p:sp>
          <p:nvSpPr>
            <p:cNvPr id="6" name="Rounded Rectangle 5"/>
            <p:cNvSpPr/>
            <p:nvPr/>
          </p:nvSpPr>
          <p:spPr>
            <a:xfrm>
              <a:off x="198336" y="1439711"/>
              <a:ext cx="4123143" cy="2230416"/>
            </a:xfrm>
            <a:prstGeom prst="roundRect">
              <a:avLst/>
            </a:prstGeom>
            <a:noFill/>
            <a:ln>
              <a:solidFill>
                <a:schemeClr val="accent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p:cNvSpPr txBox="1"/>
            <p:nvPr/>
          </p:nvSpPr>
          <p:spPr>
            <a:xfrm>
              <a:off x="1968415" y="3323808"/>
              <a:ext cx="691279" cy="369332"/>
            </a:xfrm>
            <a:prstGeom prst="rect">
              <a:avLst/>
            </a:prstGeom>
            <a:noFill/>
          </p:spPr>
          <p:txBody>
            <a:bodyPr wrap="none" rtlCol="0">
              <a:spAutoFit/>
            </a:bodyPr>
            <a:lstStyle/>
            <a:p>
              <a:r>
                <a:rPr lang="en-US" smtClean="0"/>
                <a:t>T-Box</a:t>
              </a:r>
              <a:endParaRPr lang="en-US"/>
            </a:p>
          </p:txBody>
        </p:sp>
        <p:grpSp>
          <p:nvGrpSpPr>
            <p:cNvPr id="36" name="Group 35"/>
            <p:cNvGrpSpPr/>
            <p:nvPr/>
          </p:nvGrpSpPr>
          <p:grpSpPr>
            <a:xfrm>
              <a:off x="403248" y="2669007"/>
              <a:ext cx="1441674" cy="488515"/>
              <a:chOff x="1048165" y="947612"/>
              <a:chExt cx="1441674" cy="488515"/>
            </a:xfrm>
          </p:grpSpPr>
          <p:sp>
            <p:nvSpPr>
              <p:cNvPr id="37" name="Oval 36"/>
              <p:cNvSpPr/>
              <p:nvPr/>
            </p:nvSpPr>
            <p:spPr>
              <a:xfrm>
                <a:off x="1048165" y="947612"/>
                <a:ext cx="1440494" cy="488515"/>
              </a:xfrm>
              <a:prstGeom prst="ellipse">
                <a:avLst/>
              </a:prstGeom>
              <a:solidFill>
                <a:schemeClr val="bg1">
                  <a:lumMod val="95000"/>
                </a:schemeClr>
              </a:solid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38" name="Rectangle 37"/>
              <p:cNvSpPr/>
              <p:nvPr/>
            </p:nvSpPr>
            <p:spPr>
              <a:xfrm>
                <a:off x="1048165" y="1017109"/>
                <a:ext cx="1441674" cy="307777"/>
              </a:xfrm>
              <a:prstGeom prst="rect">
                <a:avLst/>
              </a:prstGeom>
            </p:spPr>
            <p:txBody>
              <a:bodyPr wrap="square">
                <a:spAutoFit/>
              </a:bodyPr>
              <a:lstStyle/>
              <a:p>
                <a:pPr algn="ctr"/>
                <a:r>
                  <a:rPr lang="en-US" sz="1400" dirty="0" err="1" smtClean="0"/>
                  <a:t>xsd:double</a:t>
                </a:r>
                <a:endParaRPr lang="en-US" sz="1400" dirty="0"/>
              </a:p>
            </p:txBody>
          </p:sp>
        </p:grpSp>
        <p:sp>
          <p:nvSpPr>
            <p:cNvPr id="42" name="Rectangle 41"/>
            <p:cNvSpPr/>
            <p:nvPr/>
          </p:nvSpPr>
          <p:spPr>
            <a:xfrm>
              <a:off x="1123495" y="2279168"/>
              <a:ext cx="1864293" cy="307777"/>
            </a:xfrm>
            <a:prstGeom prst="rect">
              <a:avLst/>
            </a:prstGeom>
          </p:spPr>
          <p:txBody>
            <a:bodyPr wrap="none">
              <a:spAutoFit/>
            </a:bodyPr>
            <a:lstStyle/>
            <a:p>
              <a:r>
                <a:rPr lang="en-US" sz="1400" dirty="0" err="1" smtClean="0"/>
                <a:t>daq:expectedDataType</a:t>
              </a:r>
              <a:endParaRPr lang="en-US" sz="1400" dirty="0"/>
            </a:p>
          </p:txBody>
        </p:sp>
      </p:grpSp>
      <p:grpSp>
        <p:nvGrpSpPr>
          <p:cNvPr id="43" name="Group 42"/>
          <p:cNvGrpSpPr/>
          <p:nvPr/>
        </p:nvGrpSpPr>
        <p:grpSpPr>
          <a:xfrm>
            <a:off x="3851163" y="3810981"/>
            <a:ext cx="1441674" cy="488515"/>
            <a:chOff x="1048165" y="1303841"/>
            <a:chExt cx="1441674" cy="488515"/>
          </a:xfrm>
        </p:grpSpPr>
        <p:sp>
          <p:nvSpPr>
            <p:cNvPr id="44" name="Oval 43"/>
            <p:cNvSpPr/>
            <p:nvPr/>
          </p:nvSpPr>
          <p:spPr>
            <a:xfrm>
              <a:off x="1049345" y="1303841"/>
              <a:ext cx="1440494" cy="488515"/>
            </a:xfrm>
            <a:prstGeom prst="ellipse">
              <a:avLst/>
            </a:prstGeom>
            <a:solidFill>
              <a:schemeClr val="bg1">
                <a:lumMod val="95000"/>
              </a:schemeClr>
            </a:solid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45" name="Rectangle 44"/>
            <p:cNvSpPr/>
            <p:nvPr/>
          </p:nvSpPr>
          <p:spPr>
            <a:xfrm>
              <a:off x="1048165" y="1376714"/>
              <a:ext cx="1441674" cy="307777"/>
            </a:xfrm>
            <a:prstGeom prst="rect">
              <a:avLst/>
            </a:prstGeom>
          </p:spPr>
          <p:txBody>
            <a:bodyPr wrap="square">
              <a:spAutoFit/>
            </a:bodyPr>
            <a:lstStyle/>
            <a:p>
              <a:pPr algn="ctr"/>
              <a:r>
                <a:rPr lang="en-US" sz="1400" dirty="0" err="1" smtClean="0"/>
                <a:t>ex:DerefInst</a:t>
              </a:r>
              <a:endParaRPr lang="en-US" sz="1400" dirty="0"/>
            </a:p>
          </p:txBody>
        </p:sp>
      </p:grpSp>
      <p:grpSp>
        <p:nvGrpSpPr>
          <p:cNvPr id="47" name="Group 46"/>
          <p:cNvGrpSpPr/>
          <p:nvPr/>
        </p:nvGrpSpPr>
        <p:grpSpPr>
          <a:xfrm>
            <a:off x="1993914" y="4514526"/>
            <a:ext cx="1441674" cy="488515"/>
            <a:chOff x="1048165" y="1303841"/>
            <a:chExt cx="1441674" cy="488515"/>
          </a:xfrm>
        </p:grpSpPr>
        <p:sp>
          <p:nvSpPr>
            <p:cNvPr id="48" name="Oval 47"/>
            <p:cNvSpPr/>
            <p:nvPr/>
          </p:nvSpPr>
          <p:spPr>
            <a:xfrm>
              <a:off x="1049345" y="1303841"/>
              <a:ext cx="1440494" cy="488515"/>
            </a:xfrm>
            <a:prstGeom prst="ellipse">
              <a:avLst/>
            </a:prstGeom>
            <a:solidFill>
              <a:schemeClr val="bg1">
                <a:lumMod val="95000"/>
              </a:schemeClr>
            </a:solid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49" name="Rectangle 48"/>
            <p:cNvSpPr/>
            <p:nvPr/>
          </p:nvSpPr>
          <p:spPr>
            <a:xfrm>
              <a:off x="1048165" y="1376714"/>
              <a:ext cx="1441674" cy="307777"/>
            </a:xfrm>
            <a:prstGeom prst="rect">
              <a:avLst/>
            </a:prstGeom>
          </p:spPr>
          <p:txBody>
            <a:bodyPr wrap="square">
              <a:spAutoFit/>
            </a:bodyPr>
            <a:lstStyle/>
            <a:p>
              <a:pPr algn="ctr"/>
              <a:r>
                <a:rPr lang="en-US" sz="1400" dirty="0" smtClean="0"/>
                <a:t>ex:Obs1</a:t>
              </a:r>
              <a:endParaRPr lang="en-US" sz="1400" dirty="0"/>
            </a:p>
          </p:txBody>
        </p:sp>
      </p:grpSp>
      <p:grpSp>
        <p:nvGrpSpPr>
          <p:cNvPr id="50" name="Group 49"/>
          <p:cNvGrpSpPr/>
          <p:nvPr/>
        </p:nvGrpSpPr>
        <p:grpSpPr>
          <a:xfrm>
            <a:off x="5812527" y="4497029"/>
            <a:ext cx="1441674" cy="488515"/>
            <a:chOff x="1048165" y="1303841"/>
            <a:chExt cx="1441674" cy="488515"/>
          </a:xfrm>
        </p:grpSpPr>
        <p:sp>
          <p:nvSpPr>
            <p:cNvPr id="51" name="Oval 50"/>
            <p:cNvSpPr/>
            <p:nvPr/>
          </p:nvSpPr>
          <p:spPr>
            <a:xfrm>
              <a:off x="1049345" y="1303841"/>
              <a:ext cx="1440494" cy="488515"/>
            </a:xfrm>
            <a:prstGeom prst="ellipse">
              <a:avLst/>
            </a:prstGeom>
            <a:solidFill>
              <a:schemeClr val="bg1">
                <a:lumMod val="95000"/>
              </a:schemeClr>
            </a:solid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52" name="Rectangle 51"/>
            <p:cNvSpPr/>
            <p:nvPr/>
          </p:nvSpPr>
          <p:spPr>
            <a:xfrm>
              <a:off x="1048165" y="1376714"/>
              <a:ext cx="1441674" cy="307777"/>
            </a:xfrm>
            <a:prstGeom prst="rect">
              <a:avLst/>
            </a:prstGeom>
          </p:spPr>
          <p:txBody>
            <a:bodyPr wrap="square">
              <a:spAutoFit/>
            </a:bodyPr>
            <a:lstStyle/>
            <a:p>
              <a:pPr algn="ctr"/>
              <a:r>
                <a:rPr lang="en-US" sz="1400" dirty="0" smtClean="0"/>
                <a:t>ex:Obs2</a:t>
              </a:r>
              <a:endParaRPr lang="en-US" sz="1400" dirty="0"/>
            </a:p>
          </p:txBody>
        </p:sp>
      </p:grpSp>
      <p:cxnSp>
        <p:nvCxnSpPr>
          <p:cNvPr id="54" name="Curved Connector 53"/>
          <p:cNvCxnSpPr>
            <a:stCxn id="44" idx="2"/>
            <a:endCxn id="48" idx="0"/>
          </p:cNvCxnSpPr>
          <p:nvPr/>
        </p:nvCxnSpPr>
        <p:spPr>
          <a:xfrm rot="10800000" flipV="1">
            <a:off x="2715341" y="4055238"/>
            <a:ext cx="1137002" cy="45928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55" name="Curved Connector 54"/>
          <p:cNvCxnSpPr>
            <a:stCxn id="44" idx="6"/>
            <a:endCxn id="51" idx="0"/>
          </p:cNvCxnSpPr>
          <p:nvPr/>
        </p:nvCxnSpPr>
        <p:spPr>
          <a:xfrm>
            <a:off x="5292837" y="4055239"/>
            <a:ext cx="1241117" cy="44179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58" name="Rectangle 57"/>
          <p:cNvSpPr/>
          <p:nvPr/>
        </p:nvSpPr>
        <p:spPr>
          <a:xfrm>
            <a:off x="5812527" y="3840691"/>
            <a:ext cx="1653017" cy="307777"/>
          </a:xfrm>
          <a:prstGeom prst="rect">
            <a:avLst/>
          </a:prstGeom>
        </p:spPr>
        <p:txBody>
          <a:bodyPr wrap="none">
            <a:spAutoFit/>
          </a:bodyPr>
          <a:lstStyle/>
          <a:p>
            <a:r>
              <a:rPr lang="en-US" sz="1400" dirty="0" err="1" smtClean="0"/>
              <a:t>daq:hasObservation</a:t>
            </a:r>
            <a:endParaRPr lang="en-US" sz="1400" dirty="0"/>
          </a:p>
        </p:txBody>
      </p:sp>
      <p:sp>
        <p:nvSpPr>
          <p:cNvPr id="59" name="Rectangle 58"/>
          <p:cNvSpPr/>
          <p:nvPr/>
        </p:nvSpPr>
        <p:spPr>
          <a:xfrm>
            <a:off x="1888242" y="3828475"/>
            <a:ext cx="1653017" cy="307777"/>
          </a:xfrm>
          <a:prstGeom prst="rect">
            <a:avLst/>
          </a:prstGeom>
        </p:spPr>
        <p:txBody>
          <a:bodyPr wrap="none">
            <a:spAutoFit/>
          </a:bodyPr>
          <a:lstStyle/>
          <a:p>
            <a:r>
              <a:rPr lang="en-US" sz="1400" dirty="0" err="1" smtClean="0"/>
              <a:t>daq:hasObservation</a:t>
            </a:r>
            <a:endParaRPr lang="en-US" sz="1400" dirty="0"/>
          </a:p>
        </p:txBody>
      </p:sp>
      <p:grpSp>
        <p:nvGrpSpPr>
          <p:cNvPr id="63" name="Group 62"/>
          <p:cNvGrpSpPr/>
          <p:nvPr/>
        </p:nvGrpSpPr>
        <p:grpSpPr>
          <a:xfrm>
            <a:off x="3896962" y="5426511"/>
            <a:ext cx="1441674" cy="488515"/>
            <a:chOff x="1048165" y="1303841"/>
            <a:chExt cx="1441674" cy="488515"/>
          </a:xfrm>
        </p:grpSpPr>
        <p:sp>
          <p:nvSpPr>
            <p:cNvPr id="64" name="Oval 63"/>
            <p:cNvSpPr/>
            <p:nvPr/>
          </p:nvSpPr>
          <p:spPr>
            <a:xfrm>
              <a:off x="1049345" y="1303841"/>
              <a:ext cx="1440494" cy="488515"/>
            </a:xfrm>
            <a:prstGeom prst="ellipse">
              <a:avLst/>
            </a:prstGeom>
            <a:solidFill>
              <a:schemeClr val="bg1">
                <a:lumMod val="95000"/>
              </a:schemeClr>
            </a:solid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65" name="Rectangle 64"/>
            <p:cNvSpPr/>
            <p:nvPr/>
          </p:nvSpPr>
          <p:spPr>
            <a:xfrm>
              <a:off x="1048165" y="1376714"/>
              <a:ext cx="1441674" cy="307777"/>
            </a:xfrm>
            <a:prstGeom prst="rect">
              <a:avLst/>
            </a:prstGeom>
          </p:spPr>
          <p:txBody>
            <a:bodyPr wrap="square">
              <a:spAutoFit/>
            </a:bodyPr>
            <a:lstStyle/>
            <a:p>
              <a:pPr algn="ctr"/>
              <a:r>
                <a:rPr lang="en-US" sz="1400" dirty="0" smtClean="0"/>
                <a:t>ex:DS1</a:t>
              </a:r>
              <a:endParaRPr lang="en-US" sz="1400" dirty="0"/>
            </a:p>
          </p:txBody>
        </p:sp>
      </p:grpSp>
      <p:grpSp>
        <p:nvGrpSpPr>
          <p:cNvPr id="66" name="Group 65"/>
          <p:cNvGrpSpPr/>
          <p:nvPr/>
        </p:nvGrpSpPr>
        <p:grpSpPr>
          <a:xfrm>
            <a:off x="243080" y="4683061"/>
            <a:ext cx="1441674" cy="488515"/>
            <a:chOff x="1048165" y="1303841"/>
            <a:chExt cx="1441674" cy="488515"/>
          </a:xfrm>
        </p:grpSpPr>
        <p:sp>
          <p:nvSpPr>
            <p:cNvPr id="67" name="Oval 66"/>
            <p:cNvSpPr/>
            <p:nvPr/>
          </p:nvSpPr>
          <p:spPr>
            <a:xfrm>
              <a:off x="1049345" y="1303841"/>
              <a:ext cx="1440494" cy="488515"/>
            </a:xfrm>
            <a:prstGeom prst="ellipse">
              <a:avLst/>
            </a:prstGeom>
            <a:solidFill>
              <a:schemeClr val="bg1">
                <a:lumMod val="95000"/>
              </a:schemeClr>
            </a:solid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68" name="Rectangle 67"/>
            <p:cNvSpPr/>
            <p:nvPr/>
          </p:nvSpPr>
          <p:spPr>
            <a:xfrm>
              <a:off x="1048165" y="1376714"/>
              <a:ext cx="1441674" cy="307777"/>
            </a:xfrm>
            <a:prstGeom prst="rect">
              <a:avLst/>
            </a:prstGeom>
          </p:spPr>
          <p:txBody>
            <a:bodyPr wrap="square">
              <a:spAutoFit/>
            </a:bodyPr>
            <a:lstStyle/>
            <a:p>
              <a:pPr algn="ctr"/>
              <a:r>
                <a:rPr lang="en-US" sz="1400" dirty="0" smtClean="0"/>
                <a:t>ex:ProvAct1</a:t>
              </a:r>
              <a:endParaRPr lang="en-US" sz="1400" dirty="0"/>
            </a:p>
          </p:txBody>
        </p:sp>
      </p:grpSp>
      <p:grpSp>
        <p:nvGrpSpPr>
          <p:cNvPr id="105" name="Group 104"/>
          <p:cNvGrpSpPr/>
          <p:nvPr/>
        </p:nvGrpSpPr>
        <p:grpSpPr>
          <a:xfrm>
            <a:off x="3896962" y="4586386"/>
            <a:ext cx="1441674" cy="488515"/>
            <a:chOff x="1048165" y="1303841"/>
            <a:chExt cx="1441674" cy="488515"/>
          </a:xfrm>
        </p:grpSpPr>
        <p:sp>
          <p:nvSpPr>
            <p:cNvPr id="106" name="Oval 105"/>
            <p:cNvSpPr/>
            <p:nvPr/>
          </p:nvSpPr>
          <p:spPr>
            <a:xfrm>
              <a:off x="1049345" y="1303841"/>
              <a:ext cx="1440494" cy="488515"/>
            </a:xfrm>
            <a:prstGeom prst="ellipse">
              <a:avLst/>
            </a:prstGeom>
            <a:solidFill>
              <a:schemeClr val="bg1">
                <a:lumMod val="95000"/>
              </a:schemeClr>
            </a:solid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107" name="Rectangle 106"/>
            <p:cNvSpPr/>
            <p:nvPr/>
          </p:nvSpPr>
          <p:spPr>
            <a:xfrm>
              <a:off x="1048165" y="1376714"/>
              <a:ext cx="1441674" cy="307777"/>
            </a:xfrm>
            <a:prstGeom prst="rect">
              <a:avLst/>
            </a:prstGeom>
          </p:spPr>
          <p:txBody>
            <a:bodyPr wrap="square">
              <a:spAutoFit/>
            </a:bodyPr>
            <a:lstStyle/>
            <a:p>
              <a:pPr algn="ctr"/>
              <a:r>
                <a:rPr lang="en-US" sz="1400" dirty="0" err="1" smtClean="0"/>
                <a:t>ex:QG</a:t>
              </a:r>
              <a:endParaRPr lang="en-US" sz="1400" dirty="0"/>
            </a:p>
          </p:txBody>
        </p:sp>
      </p:grpSp>
      <p:grpSp>
        <p:nvGrpSpPr>
          <p:cNvPr id="109" name="Group 108"/>
          <p:cNvGrpSpPr/>
          <p:nvPr/>
        </p:nvGrpSpPr>
        <p:grpSpPr>
          <a:xfrm>
            <a:off x="190350" y="5828626"/>
            <a:ext cx="1441674" cy="531851"/>
            <a:chOff x="446568" y="5656476"/>
            <a:chExt cx="1441674" cy="531851"/>
          </a:xfrm>
        </p:grpSpPr>
        <p:sp>
          <p:nvSpPr>
            <p:cNvPr id="108" name="Rectangle 107"/>
            <p:cNvSpPr/>
            <p:nvPr/>
          </p:nvSpPr>
          <p:spPr>
            <a:xfrm>
              <a:off x="446568" y="5656476"/>
              <a:ext cx="1441674" cy="523220"/>
            </a:xfrm>
            <a:prstGeom prst="rect">
              <a:avLst/>
            </a:prstGeom>
            <a:solidFill>
              <a:schemeClr val="bg1">
                <a:lumMod val="95000"/>
              </a:schemeClr>
            </a:solidFill>
            <a:ln>
              <a:solidFill>
                <a:schemeClr val="accent2">
                  <a:lumMod val="40000"/>
                  <a:lumOff val="60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4" name="Rectangle 73"/>
            <p:cNvSpPr/>
            <p:nvPr/>
          </p:nvSpPr>
          <p:spPr>
            <a:xfrm>
              <a:off x="446568" y="5665107"/>
              <a:ext cx="1441674" cy="523220"/>
            </a:xfrm>
            <a:prstGeom prst="rect">
              <a:avLst/>
            </a:prstGeom>
          </p:spPr>
          <p:txBody>
            <a:bodyPr wrap="square">
              <a:spAutoFit/>
            </a:bodyPr>
            <a:lstStyle/>
            <a:p>
              <a:pPr algn="ctr"/>
              <a:r>
                <a:rPr lang="en-US" sz="1400" smtClean="0"/>
                <a:t>2017-08-19T14:33:00</a:t>
              </a:r>
              <a:endParaRPr lang="en-US" sz="1400" dirty="0"/>
            </a:p>
          </p:txBody>
        </p:sp>
      </p:grpSp>
      <p:grpSp>
        <p:nvGrpSpPr>
          <p:cNvPr id="111" name="Group 110"/>
          <p:cNvGrpSpPr/>
          <p:nvPr/>
        </p:nvGrpSpPr>
        <p:grpSpPr>
          <a:xfrm>
            <a:off x="1833783" y="5838170"/>
            <a:ext cx="610617" cy="523220"/>
            <a:chOff x="1953148" y="5522478"/>
            <a:chExt cx="610617" cy="523220"/>
          </a:xfrm>
        </p:grpSpPr>
        <p:sp>
          <p:nvSpPr>
            <p:cNvPr id="110" name="Rectangle 109"/>
            <p:cNvSpPr/>
            <p:nvPr/>
          </p:nvSpPr>
          <p:spPr>
            <a:xfrm>
              <a:off x="1993914" y="5522478"/>
              <a:ext cx="516515" cy="523220"/>
            </a:xfrm>
            <a:prstGeom prst="rect">
              <a:avLst/>
            </a:prstGeom>
            <a:solidFill>
              <a:schemeClr val="bg1">
                <a:lumMod val="95000"/>
              </a:schemeClr>
            </a:solidFill>
            <a:ln>
              <a:solidFill>
                <a:schemeClr val="accent2">
                  <a:lumMod val="40000"/>
                  <a:lumOff val="60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1" name="Rectangle 70"/>
            <p:cNvSpPr/>
            <p:nvPr/>
          </p:nvSpPr>
          <p:spPr>
            <a:xfrm>
              <a:off x="1953148" y="5614767"/>
              <a:ext cx="610617" cy="307777"/>
            </a:xfrm>
            <a:prstGeom prst="rect">
              <a:avLst/>
            </a:prstGeom>
          </p:spPr>
          <p:txBody>
            <a:bodyPr wrap="square">
              <a:spAutoFit/>
            </a:bodyPr>
            <a:lstStyle/>
            <a:p>
              <a:pPr algn="ctr"/>
              <a:r>
                <a:rPr lang="en-US" sz="1400" dirty="0" smtClean="0"/>
                <a:t>true</a:t>
              </a:r>
              <a:endParaRPr lang="en-US" sz="1400" dirty="0"/>
            </a:p>
          </p:txBody>
        </p:sp>
      </p:grpSp>
      <p:grpSp>
        <p:nvGrpSpPr>
          <p:cNvPr id="112" name="Group 111"/>
          <p:cNvGrpSpPr/>
          <p:nvPr/>
        </p:nvGrpSpPr>
        <p:grpSpPr>
          <a:xfrm>
            <a:off x="2633589" y="5822737"/>
            <a:ext cx="610617" cy="523220"/>
            <a:chOff x="1953148" y="5522478"/>
            <a:chExt cx="610617" cy="523220"/>
          </a:xfrm>
        </p:grpSpPr>
        <p:sp>
          <p:nvSpPr>
            <p:cNvPr id="113" name="Rectangle 112"/>
            <p:cNvSpPr/>
            <p:nvPr/>
          </p:nvSpPr>
          <p:spPr>
            <a:xfrm>
              <a:off x="1993914" y="5522478"/>
              <a:ext cx="516515" cy="523220"/>
            </a:xfrm>
            <a:prstGeom prst="rect">
              <a:avLst/>
            </a:prstGeom>
            <a:solidFill>
              <a:schemeClr val="bg1">
                <a:lumMod val="95000"/>
              </a:schemeClr>
            </a:solidFill>
            <a:ln>
              <a:solidFill>
                <a:schemeClr val="accent2">
                  <a:lumMod val="40000"/>
                  <a:lumOff val="60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4" name="Rectangle 113"/>
            <p:cNvSpPr/>
            <p:nvPr/>
          </p:nvSpPr>
          <p:spPr>
            <a:xfrm>
              <a:off x="1953148" y="5614767"/>
              <a:ext cx="610617" cy="307777"/>
            </a:xfrm>
            <a:prstGeom prst="rect">
              <a:avLst/>
            </a:prstGeom>
          </p:spPr>
          <p:txBody>
            <a:bodyPr wrap="square">
              <a:spAutoFit/>
            </a:bodyPr>
            <a:lstStyle/>
            <a:p>
              <a:pPr algn="ctr"/>
              <a:r>
                <a:rPr lang="en-US" sz="1400" dirty="0" smtClean="0"/>
                <a:t>0.65</a:t>
              </a:r>
              <a:endParaRPr lang="en-US" sz="1400" dirty="0"/>
            </a:p>
          </p:txBody>
        </p:sp>
      </p:grpSp>
      <p:cxnSp>
        <p:nvCxnSpPr>
          <p:cNvPr id="115" name="Curved Connector 114"/>
          <p:cNvCxnSpPr>
            <a:stCxn id="48" idx="4"/>
            <a:endCxn id="108" idx="0"/>
          </p:cNvCxnSpPr>
          <p:nvPr/>
        </p:nvCxnSpPr>
        <p:spPr>
          <a:xfrm rot="5400000">
            <a:off x="1400472" y="4513756"/>
            <a:ext cx="825585" cy="1804154"/>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18" name="Curved Connector 117"/>
          <p:cNvCxnSpPr>
            <a:stCxn id="48" idx="4"/>
            <a:endCxn id="110" idx="0"/>
          </p:cNvCxnSpPr>
          <p:nvPr/>
        </p:nvCxnSpPr>
        <p:spPr>
          <a:xfrm rot="5400000">
            <a:off x="2006510" y="5129338"/>
            <a:ext cx="835129" cy="582534"/>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21" name="Curved Connector 120"/>
          <p:cNvCxnSpPr>
            <a:stCxn id="48" idx="4"/>
            <a:endCxn id="113" idx="0"/>
          </p:cNvCxnSpPr>
          <p:nvPr/>
        </p:nvCxnSpPr>
        <p:spPr>
          <a:xfrm rot="16200000" flipH="1">
            <a:off x="2414129" y="5304253"/>
            <a:ext cx="819696" cy="217272"/>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24" name="Curved Connector 123"/>
          <p:cNvCxnSpPr>
            <a:stCxn id="48" idx="2"/>
            <a:endCxn id="67" idx="0"/>
          </p:cNvCxnSpPr>
          <p:nvPr/>
        </p:nvCxnSpPr>
        <p:spPr>
          <a:xfrm rot="10800000">
            <a:off x="964508" y="4683062"/>
            <a:ext cx="1030587" cy="75723"/>
          </a:xfrm>
          <a:prstGeom prst="curvedConnector4">
            <a:avLst>
              <a:gd name="adj1" fmla="val 15056"/>
              <a:gd name="adj2" fmla="val 401890"/>
            </a:avLst>
          </a:prstGeom>
          <a:ln>
            <a:tailEnd type="triangle"/>
          </a:ln>
        </p:spPr>
        <p:style>
          <a:lnRef idx="1">
            <a:schemeClr val="dk1"/>
          </a:lnRef>
          <a:fillRef idx="0">
            <a:schemeClr val="dk1"/>
          </a:fillRef>
          <a:effectRef idx="0">
            <a:schemeClr val="dk1"/>
          </a:effectRef>
          <a:fontRef idx="minor">
            <a:schemeClr val="tx1"/>
          </a:fontRef>
        </p:style>
      </p:cxnSp>
      <p:cxnSp>
        <p:nvCxnSpPr>
          <p:cNvPr id="127" name="Curved Connector 126"/>
          <p:cNvCxnSpPr>
            <a:stCxn id="48" idx="6"/>
            <a:endCxn id="106" idx="2"/>
          </p:cNvCxnSpPr>
          <p:nvPr/>
        </p:nvCxnSpPr>
        <p:spPr>
          <a:xfrm>
            <a:off x="3435588" y="4758784"/>
            <a:ext cx="462554" cy="7186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30" name="Curved Connector 129"/>
          <p:cNvCxnSpPr>
            <a:stCxn id="48" idx="6"/>
            <a:endCxn id="64" idx="2"/>
          </p:cNvCxnSpPr>
          <p:nvPr/>
        </p:nvCxnSpPr>
        <p:spPr>
          <a:xfrm>
            <a:off x="3435588" y="4758784"/>
            <a:ext cx="462554" cy="911985"/>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grpSp>
        <p:nvGrpSpPr>
          <p:cNvPr id="133" name="Group 132"/>
          <p:cNvGrpSpPr/>
          <p:nvPr/>
        </p:nvGrpSpPr>
        <p:grpSpPr>
          <a:xfrm>
            <a:off x="5670124" y="5831720"/>
            <a:ext cx="1441674" cy="531851"/>
            <a:chOff x="446568" y="5656476"/>
            <a:chExt cx="1441674" cy="531851"/>
          </a:xfrm>
        </p:grpSpPr>
        <p:sp>
          <p:nvSpPr>
            <p:cNvPr id="134" name="Rectangle 133"/>
            <p:cNvSpPr/>
            <p:nvPr/>
          </p:nvSpPr>
          <p:spPr>
            <a:xfrm>
              <a:off x="446568" y="5656476"/>
              <a:ext cx="1441674" cy="523220"/>
            </a:xfrm>
            <a:prstGeom prst="rect">
              <a:avLst/>
            </a:prstGeom>
            <a:solidFill>
              <a:schemeClr val="bg1">
                <a:lumMod val="95000"/>
              </a:schemeClr>
            </a:solidFill>
            <a:ln>
              <a:solidFill>
                <a:schemeClr val="accent2">
                  <a:lumMod val="40000"/>
                  <a:lumOff val="60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5" name="Rectangle 134"/>
            <p:cNvSpPr/>
            <p:nvPr/>
          </p:nvSpPr>
          <p:spPr>
            <a:xfrm>
              <a:off x="446568" y="5665107"/>
              <a:ext cx="1441674" cy="523220"/>
            </a:xfrm>
            <a:prstGeom prst="rect">
              <a:avLst/>
            </a:prstGeom>
          </p:spPr>
          <p:txBody>
            <a:bodyPr wrap="square">
              <a:spAutoFit/>
            </a:bodyPr>
            <a:lstStyle/>
            <a:p>
              <a:pPr algn="ctr"/>
              <a:r>
                <a:rPr lang="en-US" sz="1400" dirty="0" smtClean="0"/>
                <a:t>2017-08-21T14:33:00</a:t>
              </a:r>
              <a:endParaRPr lang="en-US" sz="1400" dirty="0"/>
            </a:p>
          </p:txBody>
        </p:sp>
      </p:grpSp>
      <p:grpSp>
        <p:nvGrpSpPr>
          <p:cNvPr id="136" name="Group 135"/>
          <p:cNvGrpSpPr/>
          <p:nvPr/>
        </p:nvGrpSpPr>
        <p:grpSpPr>
          <a:xfrm>
            <a:off x="7313557" y="5841264"/>
            <a:ext cx="610617" cy="523220"/>
            <a:chOff x="1953148" y="5522478"/>
            <a:chExt cx="610617" cy="523220"/>
          </a:xfrm>
        </p:grpSpPr>
        <p:sp>
          <p:nvSpPr>
            <p:cNvPr id="137" name="Rectangle 136"/>
            <p:cNvSpPr/>
            <p:nvPr/>
          </p:nvSpPr>
          <p:spPr>
            <a:xfrm>
              <a:off x="1993914" y="5522478"/>
              <a:ext cx="516515" cy="523220"/>
            </a:xfrm>
            <a:prstGeom prst="rect">
              <a:avLst/>
            </a:prstGeom>
            <a:solidFill>
              <a:schemeClr val="bg1">
                <a:lumMod val="95000"/>
              </a:schemeClr>
            </a:solidFill>
            <a:ln>
              <a:solidFill>
                <a:schemeClr val="accent2">
                  <a:lumMod val="40000"/>
                  <a:lumOff val="60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8" name="Rectangle 137"/>
            <p:cNvSpPr/>
            <p:nvPr/>
          </p:nvSpPr>
          <p:spPr>
            <a:xfrm>
              <a:off x="1953148" y="5614767"/>
              <a:ext cx="610617" cy="307777"/>
            </a:xfrm>
            <a:prstGeom prst="rect">
              <a:avLst/>
            </a:prstGeom>
          </p:spPr>
          <p:txBody>
            <a:bodyPr wrap="square">
              <a:spAutoFit/>
            </a:bodyPr>
            <a:lstStyle/>
            <a:p>
              <a:pPr algn="ctr"/>
              <a:r>
                <a:rPr lang="en-US" sz="1400" dirty="0" smtClean="0"/>
                <a:t>true</a:t>
              </a:r>
              <a:endParaRPr lang="en-US" sz="1400" dirty="0"/>
            </a:p>
          </p:txBody>
        </p:sp>
      </p:grpSp>
      <p:grpSp>
        <p:nvGrpSpPr>
          <p:cNvPr id="139" name="Group 138"/>
          <p:cNvGrpSpPr/>
          <p:nvPr/>
        </p:nvGrpSpPr>
        <p:grpSpPr>
          <a:xfrm>
            <a:off x="8113363" y="5825831"/>
            <a:ext cx="610617" cy="523220"/>
            <a:chOff x="1953148" y="5522478"/>
            <a:chExt cx="610617" cy="523220"/>
          </a:xfrm>
        </p:grpSpPr>
        <p:sp>
          <p:nvSpPr>
            <p:cNvPr id="140" name="Rectangle 139"/>
            <p:cNvSpPr/>
            <p:nvPr/>
          </p:nvSpPr>
          <p:spPr>
            <a:xfrm>
              <a:off x="1993914" y="5522478"/>
              <a:ext cx="516515" cy="523220"/>
            </a:xfrm>
            <a:prstGeom prst="rect">
              <a:avLst/>
            </a:prstGeom>
            <a:solidFill>
              <a:schemeClr val="bg1">
                <a:lumMod val="95000"/>
              </a:schemeClr>
            </a:solidFill>
            <a:ln>
              <a:solidFill>
                <a:schemeClr val="accent2">
                  <a:lumMod val="40000"/>
                  <a:lumOff val="60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1" name="Rectangle 140"/>
            <p:cNvSpPr/>
            <p:nvPr/>
          </p:nvSpPr>
          <p:spPr>
            <a:xfrm>
              <a:off x="1953148" y="5614767"/>
              <a:ext cx="610617" cy="307777"/>
            </a:xfrm>
            <a:prstGeom prst="rect">
              <a:avLst/>
            </a:prstGeom>
          </p:spPr>
          <p:txBody>
            <a:bodyPr wrap="square">
              <a:spAutoFit/>
            </a:bodyPr>
            <a:lstStyle/>
            <a:p>
              <a:pPr algn="ctr"/>
              <a:r>
                <a:rPr lang="en-US" sz="1400" dirty="0" smtClean="0"/>
                <a:t>0.98</a:t>
              </a:r>
              <a:endParaRPr lang="en-US" sz="1400" dirty="0"/>
            </a:p>
          </p:txBody>
        </p:sp>
      </p:grpSp>
      <p:cxnSp>
        <p:nvCxnSpPr>
          <p:cNvPr id="145" name="Curved Connector 144"/>
          <p:cNvCxnSpPr>
            <a:stCxn id="51" idx="2"/>
            <a:endCxn id="64" idx="6"/>
          </p:cNvCxnSpPr>
          <p:nvPr/>
        </p:nvCxnSpPr>
        <p:spPr>
          <a:xfrm rot="10800000" flipV="1">
            <a:off x="5338637" y="4741287"/>
            <a:ext cx="475071" cy="929482"/>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48" name="Curved Connector 147"/>
          <p:cNvCxnSpPr>
            <a:stCxn id="51" idx="2"/>
            <a:endCxn id="106" idx="6"/>
          </p:cNvCxnSpPr>
          <p:nvPr/>
        </p:nvCxnSpPr>
        <p:spPr>
          <a:xfrm rot="10800000" flipV="1">
            <a:off x="5338637" y="4741286"/>
            <a:ext cx="475071" cy="89357"/>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grpSp>
        <p:nvGrpSpPr>
          <p:cNvPr id="151" name="Group 150"/>
          <p:cNvGrpSpPr/>
          <p:nvPr/>
        </p:nvGrpSpPr>
        <p:grpSpPr>
          <a:xfrm>
            <a:off x="7469810" y="4741286"/>
            <a:ext cx="1441674" cy="488515"/>
            <a:chOff x="1048165" y="1303841"/>
            <a:chExt cx="1441674" cy="488515"/>
          </a:xfrm>
        </p:grpSpPr>
        <p:sp>
          <p:nvSpPr>
            <p:cNvPr id="152" name="Oval 151"/>
            <p:cNvSpPr/>
            <p:nvPr/>
          </p:nvSpPr>
          <p:spPr>
            <a:xfrm>
              <a:off x="1049345" y="1303841"/>
              <a:ext cx="1440494" cy="488515"/>
            </a:xfrm>
            <a:prstGeom prst="ellipse">
              <a:avLst/>
            </a:prstGeom>
            <a:solidFill>
              <a:schemeClr val="bg1">
                <a:lumMod val="95000"/>
              </a:schemeClr>
            </a:solid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153" name="Rectangle 152"/>
            <p:cNvSpPr/>
            <p:nvPr/>
          </p:nvSpPr>
          <p:spPr>
            <a:xfrm>
              <a:off x="1048165" y="1376714"/>
              <a:ext cx="1441674" cy="307777"/>
            </a:xfrm>
            <a:prstGeom prst="rect">
              <a:avLst/>
            </a:prstGeom>
          </p:spPr>
          <p:txBody>
            <a:bodyPr wrap="square">
              <a:spAutoFit/>
            </a:bodyPr>
            <a:lstStyle/>
            <a:p>
              <a:pPr algn="ctr"/>
              <a:r>
                <a:rPr lang="en-US" sz="1400" dirty="0" smtClean="0"/>
                <a:t>ex:ProvAct1</a:t>
              </a:r>
              <a:endParaRPr lang="en-US" sz="1400" dirty="0"/>
            </a:p>
          </p:txBody>
        </p:sp>
      </p:grpSp>
      <p:cxnSp>
        <p:nvCxnSpPr>
          <p:cNvPr id="154" name="Curved Connector 153"/>
          <p:cNvCxnSpPr>
            <a:stCxn id="51" idx="6"/>
            <a:endCxn id="152" idx="0"/>
          </p:cNvCxnSpPr>
          <p:nvPr/>
        </p:nvCxnSpPr>
        <p:spPr>
          <a:xfrm flipV="1">
            <a:off x="7254201" y="4741286"/>
            <a:ext cx="937036" cy="1"/>
          </a:xfrm>
          <a:prstGeom prst="curvedConnector4">
            <a:avLst>
              <a:gd name="adj1" fmla="val 11568"/>
              <a:gd name="adj2" fmla="val 47285800000"/>
            </a:avLst>
          </a:prstGeom>
          <a:ln>
            <a:tailEnd type="triangle"/>
          </a:ln>
        </p:spPr>
        <p:style>
          <a:lnRef idx="1">
            <a:schemeClr val="dk1"/>
          </a:lnRef>
          <a:fillRef idx="0">
            <a:schemeClr val="dk1"/>
          </a:fillRef>
          <a:effectRef idx="0">
            <a:schemeClr val="dk1"/>
          </a:effectRef>
          <a:fontRef idx="minor">
            <a:schemeClr val="tx1"/>
          </a:fontRef>
        </p:style>
      </p:cxnSp>
      <p:cxnSp>
        <p:nvCxnSpPr>
          <p:cNvPr id="157" name="Curved Connector 156"/>
          <p:cNvCxnSpPr>
            <a:stCxn id="51" idx="4"/>
            <a:endCxn id="134" idx="0"/>
          </p:cNvCxnSpPr>
          <p:nvPr/>
        </p:nvCxnSpPr>
        <p:spPr>
          <a:xfrm rot="5400000">
            <a:off x="6039370" y="5337136"/>
            <a:ext cx="846176" cy="142993"/>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60" name="Curved Connector 159"/>
          <p:cNvCxnSpPr>
            <a:stCxn id="51" idx="4"/>
            <a:endCxn id="137" idx="0"/>
          </p:cNvCxnSpPr>
          <p:nvPr/>
        </p:nvCxnSpPr>
        <p:spPr>
          <a:xfrm rot="16200000" flipH="1">
            <a:off x="6645407" y="4874090"/>
            <a:ext cx="855720" cy="1078627"/>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63" name="Curved Connector 162"/>
          <p:cNvCxnSpPr>
            <a:stCxn id="51" idx="4"/>
            <a:endCxn id="140" idx="0"/>
          </p:cNvCxnSpPr>
          <p:nvPr/>
        </p:nvCxnSpPr>
        <p:spPr>
          <a:xfrm rot="16200000" flipH="1">
            <a:off x="7053027" y="4466470"/>
            <a:ext cx="840287" cy="1878433"/>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66" name="Curved Connector 165"/>
          <p:cNvCxnSpPr>
            <a:stCxn id="44" idx="0"/>
            <a:endCxn id="30" idx="2"/>
          </p:cNvCxnSpPr>
          <p:nvPr/>
        </p:nvCxnSpPr>
        <p:spPr>
          <a:xfrm rot="16200000" flipV="1">
            <a:off x="2568807" y="1807197"/>
            <a:ext cx="2151498" cy="1856069"/>
          </a:xfrm>
          <a:prstGeom prst="curvedConnector4">
            <a:avLst>
              <a:gd name="adj1" fmla="val 3055"/>
              <a:gd name="adj2" fmla="val 112316"/>
            </a:avLst>
          </a:prstGeom>
          <a:ln>
            <a:tailEnd type="triangle"/>
          </a:ln>
        </p:spPr>
        <p:style>
          <a:lnRef idx="1">
            <a:schemeClr val="dk1"/>
          </a:lnRef>
          <a:fillRef idx="0">
            <a:schemeClr val="dk1"/>
          </a:fillRef>
          <a:effectRef idx="0">
            <a:schemeClr val="dk1"/>
          </a:effectRef>
          <a:fontRef idx="minor">
            <a:schemeClr val="tx1"/>
          </a:fontRef>
        </p:style>
      </p:cxnSp>
      <p:sp>
        <p:nvSpPr>
          <p:cNvPr id="170" name="Rectangle 169"/>
          <p:cNvSpPr/>
          <p:nvPr/>
        </p:nvSpPr>
        <p:spPr>
          <a:xfrm>
            <a:off x="3348949" y="3447824"/>
            <a:ext cx="1810521" cy="307777"/>
          </a:xfrm>
          <a:prstGeom prst="rect">
            <a:avLst/>
          </a:prstGeom>
        </p:spPr>
        <p:txBody>
          <a:bodyPr wrap="square">
            <a:spAutoFit/>
          </a:bodyPr>
          <a:lstStyle/>
          <a:p>
            <a:r>
              <a:rPr lang="en-US" sz="1400" dirty="0" err="1"/>
              <a:t>r</a:t>
            </a:r>
            <a:r>
              <a:rPr lang="en-US" sz="1400" dirty="0" err="1" smtClean="0"/>
              <a:t>df:type</a:t>
            </a:r>
            <a:endParaRPr lang="en-US" sz="1400" dirty="0"/>
          </a:p>
        </p:txBody>
      </p:sp>
      <p:sp>
        <p:nvSpPr>
          <p:cNvPr id="188" name="Rounded Rectangle 187"/>
          <p:cNvSpPr/>
          <p:nvPr/>
        </p:nvSpPr>
        <p:spPr>
          <a:xfrm>
            <a:off x="61984" y="3550460"/>
            <a:ext cx="8849500" cy="3164640"/>
          </a:xfrm>
          <a:prstGeom prst="roundRect">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9" name="TextBox 188"/>
          <p:cNvSpPr txBox="1"/>
          <p:nvPr/>
        </p:nvSpPr>
        <p:spPr>
          <a:xfrm>
            <a:off x="8029518" y="3656025"/>
            <a:ext cx="728533" cy="369332"/>
          </a:xfrm>
          <a:prstGeom prst="rect">
            <a:avLst/>
          </a:prstGeom>
          <a:noFill/>
        </p:spPr>
        <p:txBody>
          <a:bodyPr wrap="none" rtlCol="0">
            <a:spAutoFit/>
          </a:bodyPr>
          <a:lstStyle/>
          <a:p>
            <a:r>
              <a:rPr lang="en-US" dirty="0"/>
              <a:t>A</a:t>
            </a:r>
            <a:r>
              <a:rPr lang="en-US" dirty="0" smtClean="0"/>
              <a:t>-Box</a:t>
            </a:r>
            <a:endParaRPr lang="en-US" dirty="0"/>
          </a:p>
        </p:txBody>
      </p:sp>
      <p:sp>
        <p:nvSpPr>
          <p:cNvPr id="190" name="Rectangle 189"/>
          <p:cNvSpPr/>
          <p:nvPr/>
        </p:nvSpPr>
        <p:spPr>
          <a:xfrm>
            <a:off x="2593664" y="2282014"/>
            <a:ext cx="1681306" cy="753074"/>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1" name="Rectangle 190"/>
          <p:cNvSpPr/>
          <p:nvPr/>
        </p:nvSpPr>
        <p:spPr>
          <a:xfrm>
            <a:off x="3779095" y="3665954"/>
            <a:ext cx="1681306" cy="753074"/>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2" name="Rectangle 191"/>
          <p:cNvSpPr/>
          <p:nvPr/>
        </p:nvSpPr>
        <p:spPr>
          <a:xfrm>
            <a:off x="1897865" y="4369237"/>
            <a:ext cx="1681306" cy="753074"/>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3" name="Rectangle 192"/>
          <p:cNvSpPr/>
          <p:nvPr/>
        </p:nvSpPr>
        <p:spPr>
          <a:xfrm>
            <a:off x="5734147" y="4335040"/>
            <a:ext cx="1681306" cy="753074"/>
          </a:xfrm>
          <a:prstGeom prst="rect">
            <a:avLst/>
          </a:prstGeom>
          <a:noFill/>
          <a:ln w="5715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6075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9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9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9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0" grpId="1" animBg="1"/>
      <p:bldP spid="191" grpId="0" animBg="1"/>
      <p:bldP spid="191" grpId="1" animBg="1"/>
      <p:bldP spid="192" grpId="0" animBg="1"/>
      <p:bldP spid="19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daQ</a:t>
            </a:r>
            <a:r>
              <a:rPr lang="en-US" dirty="0" smtClean="0"/>
              <a:t> Observations</a:t>
            </a:r>
            <a:endParaRPr lang="en-US" dirty="0"/>
          </a:p>
        </p:txBody>
      </p:sp>
      <p:grpSp>
        <p:nvGrpSpPr>
          <p:cNvPr id="93" name="Group 92"/>
          <p:cNvGrpSpPr/>
          <p:nvPr/>
        </p:nvGrpSpPr>
        <p:grpSpPr>
          <a:xfrm>
            <a:off x="976924" y="1219272"/>
            <a:ext cx="7190153" cy="4419456"/>
            <a:chOff x="474103" y="1303014"/>
            <a:chExt cx="7190153" cy="4419456"/>
          </a:xfrm>
        </p:grpSpPr>
        <p:grpSp>
          <p:nvGrpSpPr>
            <p:cNvPr id="4" name="Group 3"/>
            <p:cNvGrpSpPr/>
            <p:nvPr/>
          </p:nvGrpSpPr>
          <p:grpSpPr>
            <a:xfrm>
              <a:off x="3837910" y="1303014"/>
              <a:ext cx="1441674" cy="488515"/>
              <a:chOff x="1048165" y="1303841"/>
              <a:chExt cx="1441674" cy="488515"/>
            </a:xfrm>
          </p:grpSpPr>
          <p:sp>
            <p:nvSpPr>
              <p:cNvPr id="5" name="Oval 4"/>
              <p:cNvSpPr/>
              <p:nvPr/>
            </p:nvSpPr>
            <p:spPr>
              <a:xfrm>
                <a:off x="1049345" y="1303841"/>
                <a:ext cx="1440494" cy="488515"/>
              </a:xfrm>
              <a:prstGeom prst="ellipse">
                <a:avLst/>
              </a:prstGeom>
              <a:solidFill>
                <a:schemeClr val="bg1">
                  <a:lumMod val="95000"/>
                </a:schemeClr>
              </a:solid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6" name="Rectangle 5"/>
              <p:cNvSpPr/>
              <p:nvPr/>
            </p:nvSpPr>
            <p:spPr>
              <a:xfrm>
                <a:off x="1048165" y="1376714"/>
                <a:ext cx="1441674" cy="307777"/>
              </a:xfrm>
              <a:prstGeom prst="rect">
                <a:avLst/>
              </a:prstGeom>
            </p:spPr>
            <p:txBody>
              <a:bodyPr wrap="square">
                <a:spAutoFit/>
              </a:bodyPr>
              <a:lstStyle/>
              <a:p>
                <a:pPr algn="ctr"/>
                <a:r>
                  <a:rPr lang="en-US" sz="1400" dirty="0" err="1" smtClean="0"/>
                  <a:t>ex:DerefInst</a:t>
                </a:r>
                <a:endParaRPr lang="en-US" sz="1400" dirty="0"/>
              </a:p>
            </p:txBody>
          </p:sp>
        </p:grpSp>
        <p:grpSp>
          <p:nvGrpSpPr>
            <p:cNvPr id="7" name="Group 6"/>
            <p:cNvGrpSpPr/>
            <p:nvPr/>
          </p:nvGrpSpPr>
          <p:grpSpPr>
            <a:xfrm>
              <a:off x="3841792" y="3165424"/>
              <a:ext cx="1441674" cy="488515"/>
              <a:chOff x="1048165" y="1303841"/>
              <a:chExt cx="1441674" cy="488515"/>
            </a:xfrm>
          </p:grpSpPr>
          <p:sp>
            <p:nvSpPr>
              <p:cNvPr id="8" name="Oval 7"/>
              <p:cNvSpPr/>
              <p:nvPr/>
            </p:nvSpPr>
            <p:spPr>
              <a:xfrm>
                <a:off x="1049345" y="1303841"/>
                <a:ext cx="1440494" cy="488515"/>
              </a:xfrm>
              <a:prstGeom prst="ellipse">
                <a:avLst/>
              </a:prstGeom>
              <a:solidFill>
                <a:schemeClr val="bg1">
                  <a:lumMod val="95000"/>
                </a:schemeClr>
              </a:solid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9" name="Rectangle 8"/>
              <p:cNvSpPr/>
              <p:nvPr/>
            </p:nvSpPr>
            <p:spPr>
              <a:xfrm>
                <a:off x="1048165" y="1376714"/>
                <a:ext cx="1441674" cy="307777"/>
              </a:xfrm>
              <a:prstGeom prst="rect">
                <a:avLst/>
              </a:prstGeom>
            </p:spPr>
            <p:txBody>
              <a:bodyPr wrap="square">
                <a:spAutoFit/>
              </a:bodyPr>
              <a:lstStyle/>
              <a:p>
                <a:pPr algn="ctr"/>
                <a:r>
                  <a:rPr lang="en-US" sz="1400" dirty="0" smtClean="0"/>
                  <a:t>ex:Obs1</a:t>
                </a:r>
                <a:endParaRPr lang="en-US" sz="1400" dirty="0"/>
              </a:p>
            </p:txBody>
          </p:sp>
        </p:grpSp>
        <p:sp>
          <p:nvSpPr>
            <p:cNvPr id="11" name="Rectangle 10"/>
            <p:cNvSpPr/>
            <p:nvPr/>
          </p:nvSpPr>
          <p:spPr>
            <a:xfrm>
              <a:off x="4545365" y="2182456"/>
              <a:ext cx="1653017" cy="307777"/>
            </a:xfrm>
            <a:prstGeom prst="rect">
              <a:avLst/>
            </a:prstGeom>
          </p:spPr>
          <p:txBody>
            <a:bodyPr wrap="none">
              <a:spAutoFit/>
            </a:bodyPr>
            <a:lstStyle/>
            <a:p>
              <a:r>
                <a:rPr lang="en-US" sz="1400" dirty="0" err="1" smtClean="0"/>
                <a:t>daq:hasObservation</a:t>
              </a:r>
              <a:endParaRPr lang="en-US" sz="1400" dirty="0"/>
            </a:p>
          </p:txBody>
        </p:sp>
        <p:grpSp>
          <p:nvGrpSpPr>
            <p:cNvPr id="12" name="Group 11"/>
            <p:cNvGrpSpPr/>
            <p:nvPr/>
          </p:nvGrpSpPr>
          <p:grpSpPr>
            <a:xfrm>
              <a:off x="474103" y="4486191"/>
              <a:ext cx="1441674" cy="488515"/>
              <a:chOff x="1048165" y="1303841"/>
              <a:chExt cx="1441674" cy="488515"/>
            </a:xfrm>
          </p:grpSpPr>
          <p:sp>
            <p:nvSpPr>
              <p:cNvPr id="13" name="Oval 12"/>
              <p:cNvSpPr/>
              <p:nvPr/>
            </p:nvSpPr>
            <p:spPr>
              <a:xfrm>
                <a:off x="1049345" y="1303841"/>
                <a:ext cx="1440494" cy="488515"/>
              </a:xfrm>
              <a:prstGeom prst="ellipse">
                <a:avLst/>
              </a:prstGeom>
              <a:solidFill>
                <a:schemeClr val="bg1">
                  <a:lumMod val="95000"/>
                </a:schemeClr>
              </a:solid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14" name="Rectangle 13"/>
              <p:cNvSpPr/>
              <p:nvPr/>
            </p:nvSpPr>
            <p:spPr>
              <a:xfrm>
                <a:off x="1048165" y="1376714"/>
                <a:ext cx="1441674" cy="307777"/>
              </a:xfrm>
              <a:prstGeom prst="rect">
                <a:avLst/>
              </a:prstGeom>
            </p:spPr>
            <p:txBody>
              <a:bodyPr wrap="square">
                <a:spAutoFit/>
              </a:bodyPr>
              <a:lstStyle/>
              <a:p>
                <a:pPr algn="ctr"/>
                <a:r>
                  <a:rPr lang="en-US" sz="1400" dirty="0" smtClean="0"/>
                  <a:t>ex:DS1</a:t>
                </a:r>
                <a:endParaRPr lang="en-US" sz="1400" dirty="0"/>
              </a:p>
            </p:txBody>
          </p:sp>
        </p:grpSp>
        <p:grpSp>
          <p:nvGrpSpPr>
            <p:cNvPr id="15" name="Group 14"/>
            <p:cNvGrpSpPr/>
            <p:nvPr/>
          </p:nvGrpSpPr>
          <p:grpSpPr>
            <a:xfrm>
              <a:off x="477151" y="2216959"/>
              <a:ext cx="1441674" cy="488515"/>
              <a:chOff x="1048165" y="1303841"/>
              <a:chExt cx="1441674" cy="488515"/>
            </a:xfrm>
          </p:grpSpPr>
          <p:sp>
            <p:nvSpPr>
              <p:cNvPr id="16" name="Oval 15"/>
              <p:cNvSpPr/>
              <p:nvPr/>
            </p:nvSpPr>
            <p:spPr>
              <a:xfrm>
                <a:off x="1049345" y="1303841"/>
                <a:ext cx="1440494" cy="488515"/>
              </a:xfrm>
              <a:prstGeom prst="ellipse">
                <a:avLst/>
              </a:prstGeom>
              <a:solidFill>
                <a:schemeClr val="bg1">
                  <a:lumMod val="95000"/>
                </a:schemeClr>
              </a:solid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17" name="Rectangle 16"/>
              <p:cNvSpPr/>
              <p:nvPr/>
            </p:nvSpPr>
            <p:spPr>
              <a:xfrm>
                <a:off x="1048165" y="1376714"/>
                <a:ext cx="1441674" cy="307777"/>
              </a:xfrm>
              <a:prstGeom prst="rect">
                <a:avLst/>
              </a:prstGeom>
            </p:spPr>
            <p:txBody>
              <a:bodyPr wrap="square">
                <a:spAutoFit/>
              </a:bodyPr>
              <a:lstStyle/>
              <a:p>
                <a:pPr algn="ctr"/>
                <a:r>
                  <a:rPr lang="en-US" sz="1400" dirty="0" smtClean="0"/>
                  <a:t>ex:ProvAct1</a:t>
                </a:r>
                <a:endParaRPr lang="en-US" sz="1400" dirty="0"/>
              </a:p>
            </p:txBody>
          </p:sp>
        </p:grpSp>
        <p:grpSp>
          <p:nvGrpSpPr>
            <p:cNvPr id="18" name="Group 17"/>
            <p:cNvGrpSpPr/>
            <p:nvPr/>
          </p:nvGrpSpPr>
          <p:grpSpPr>
            <a:xfrm>
              <a:off x="481689" y="3167862"/>
              <a:ext cx="1441674" cy="488515"/>
              <a:chOff x="1048165" y="1303841"/>
              <a:chExt cx="1441674" cy="488515"/>
            </a:xfrm>
          </p:grpSpPr>
          <p:sp>
            <p:nvSpPr>
              <p:cNvPr id="19" name="Oval 18"/>
              <p:cNvSpPr/>
              <p:nvPr/>
            </p:nvSpPr>
            <p:spPr>
              <a:xfrm>
                <a:off x="1049345" y="1303841"/>
                <a:ext cx="1440494" cy="488515"/>
              </a:xfrm>
              <a:prstGeom prst="ellipse">
                <a:avLst/>
              </a:prstGeom>
              <a:solidFill>
                <a:schemeClr val="bg1">
                  <a:lumMod val="95000"/>
                </a:schemeClr>
              </a:solid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20" name="Rectangle 19"/>
              <p:cNvSpPr/>
              <p:nvPr/>
            </p:nvSpPr>
            <p:spPr>
              <a:xfrm>
                <a:off x="1048165" y="1376714"/>
                <a:ext cx="1441674" cy="307777"/>
              </a:xfrm>
              <a:prstGeom prst="rect">
                <a:avLst/>
              </a:prstGeom>
            </p:spPr>
            <p:txBody>
              <a:bodyPr wrap="square">
                <a:spAutoFit/>
              </a:bodyPr>
              <a:lstStyle/>
              <a:p>
                <a:pPr algn="ctr"/>
                <a:r>
                  <a:rPr lang="en-US" sz="1400" dirty="0" err="1" smtClean="0"/>
                  <a:t>ex:QG</a:t>
                </a:r>
                <a:endParaRPr lang="en-US" sz="1400" dirty="0"/>
              </a:p>
            </p:txBody>
          </p:sp>
        </p:grpSp>
        <p:grpSp>
          <p:nvGrpSpPr>
            <p:cNvPr id="21" name="Group 20"/>
            <p:cNvGrpSpPr/>
            <p:nvPr/>
          </p:nvGrpSpPr>
          <p:grpSpPr>
            <a:xfrm>
              <a:off x="3171160" y="5189706"/>
              <a:ext cx="1441674" cy="531851"/>
              <a:chOff x="446568" y="5656476"/>
              <a:chExt cx="1441674" cy="531851"/>
            </a:xfrm>
          </p:grpSpPr>
          <p:sp>
            <p:nvSpPr>
              <p:cNvPr id="22" name="Rectangle 21"/>
              <p:cNvSpPr/>
              <p:nvPr/>
            </p:nvSpPr>
            <p:spPr>
              <a:xfrm>
                <a:off x="446568" y="5656476"/>
                <a:ext cx="1441674" cy="523220"/>
              </a:xfrm>
              <a:prstGeom prst="rect">
                <a:avLst/>
              </a:prstGeom>
              <a:solidFill>
                <a:schemeClr val="bg1">
                  <a:lumMod val="95000"/>
                </a:schemeClr>
              </a:solidFill>
              <a:ln>
                <a:solidFill>
                  <a:schemeClr val="accent2">
                    <a:lumMod val="40000"/>
                    <a:lumOff val="60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Rectangle 22"/>
              <p:cNvSpPr/>
              <p:nvPr/>
            </p:nvSpPr>
            <p:spPr>
              <a:xfrm>
                <a:off x="446568" y="5665107"/>
                <a:ext cx="1441674" cy="523220"/>
              </a:xfrm>
              <a:prstGeom prst="rect">
                <a:avLst/>
              </a:prstGeom>
            </p:spPr>
            <p:txBody>
              <a:bodyPr wrap="square">
                <a:spAutoFit/>
              </a:bodyPr>
              <a:lstStyle/>
              <a:p>
                <a:pPr algn="ctr"/>
                <a:r>
                  <a:rPr lang="en-US" sz="1400" smtClean="0"/>
                  <a:t>2017-08-19T14:33:00</a:t>
                </a:r>
                <a:endParaRPr lang="en-US" sz="1400" dirty="0"/>
              </a:p>
            </p:txBody>
          </p:sp>
        </p:grpSp>
        <p:grpSp>
          <p:nvGrpSpPr>
            <p:cNvPr id="24" name="Group 23"/>
            <p:cNvGrpSpPr/>
            <p:nvPr/>
          </p:nvGrpSpPr>
          <p:grpSpPr>
            <a:xfrm>
              <a:off x="4814593" y="5199250"/>
              <a:ext cx="610617" cy="523220"/>
              <a:chOff x="1953148" y="5522478"/>
              <a:chExt cx="610617" cy="523220"/>
            </a:xfrm>
          </p:grpSpPr>
          <p:sp>
            <p:nvSpPr>
              <p:cNvPr id="25" name="Rectangle 24"/>
              <p:cNvSpPr/>
              <p:nvPr/>
            </p:nvSpPr>
            <p:spPr>
              <a:xfrm>
                <a:off x="1993914" y="5522478"/>
                <a:ext cx="516515" cy="523220"/>
              </a:xfrm>
              <a:prstGeom prst="rect">
                <a:avLst/>
              </a:prstGeom>
              <a:solidFill>
                <a:schemeClr val="bg1">
                  <a:lumMod val="95000"/>
                </a:schemeClr>
              </a:solidFill>
              <a:ln>
                <a:solidFill>
                  <a:schemeClr val="accent2">
                    <a:lumMod val="40000"/>
                    <a:lumOff val="60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Rectangle 25"/>
              <p:cNvSpPr/>
              <p:nvPr/>
            </p:nvSpPr>
            <p:spPr>
              <a:xfrm>
                <a:off x="1953148" y="5614767"/>
                <a:ext cx="610617" cy="307777"/>
              </a:xfrm>
              <a:prstGeom prst="rect">
                <a:avLst/>
              </a:prstGeom>
            </p:spPr>
            <p:txBody>
              <a:bodyPr wrap="square">
                <a:spAutoFit/>
              </a:bodyPr>
              <a:lstStyle/>
              <a:p>
                <a:pPr algn="ctr"/>
                <a:r>
                  <a:rPr lang="en-US" sz="1400" dirty="0" smtClean="0"/>
                  <a:t>0.65</a:t>
                </a:r>
                <a:endParaRPr lang="en-US" sz="1400" dirty="0"/>
              </a:p>
            </p:txBody>
          </p:sp>
        </p:grpSp>
        <p:grpSp>
          <p:nvGrpSpPr>
            <p:cNvPr id="27" name="Group 26"/>
            <p:cNvGrpSpPr/>
            <p:nvPr/>
          </p:nvGrpSpPr>
          <p:grpSpPr>
            <a:xfrm>
              <a:off x="5614399" y="5183817"/>
              <a:ext cx="610617" cy="523220"/>
              <a:chOff x="1953148" y="5522478"/>
              <a:chExt cx="610617" cy="523220"/>
            </a:xfrm>
          </p:grpSpPr>
          <p:sp>
            <p:nvSpPr>
              <p:cNvPr id="28" name="Rectangle 27"/>
              <p:cNvSpPr/>
              <p:nvPr/>
            </p:nvSpPr>
            <p:spPr>
              <a:xfrm>
                <a:off x="1993914" y="5522478"/>
                <a:ext cx="516515" cy="523220"/>
              </a:xfrm>
              <a:prstGeom prst="rect">
                <a:avLst/>
              </a:prstGeom>
              <a:solidFill>
                <a:schemeClr val="bg1">
                  <a:lumMod val="95000"/>
                </a:schemeClr>
              </a:solidFill>
              <a:ln>
                <a:solidFill>
                  <a:schemeClr val="accent2">
                    <a:lumMod val="40000"/>
                    <a:lumOff val="60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p:cNvSpPr/>
              <p:nvPr/>
            </p:nvSpPr>
            <p:spPr>
              <a:xfrm>
                <a:off x="1953148" y="5614767"/>
                <a:ext cx="610617" cy="307777"/>
              </a:xfrm>
              <a:prstGeom prst="rect">
                <a:avLst/>
              </a:prstGeom>
            </p:spPr>
            <p:txBody>
              <a:bodyPr wrap="square">
                <a:spAutoFit/>
              </a:bodyPr>
              <a:lstStyle/>
              <a:p>
                <a:pPr algn="ctr"/>
                <a:r>
                  <a:rPr lang="en-US" sz="1400" dirty="0" smtClean="0"/>
                  <a:t>true</a:t>
                </a:r>
                <a:endParaRPr lang="en-US" sz="1400" dirty="0"/>
              </a:p>
            </p:txBody>
          </p:sp>
        </p:grpSp>
        <p:cxnSp>
          <p:nvCxnSpPr>
            <p:cNvPr id="42" name="Straight Arrow Connector 41"/>
            <p:cNvCxnSpPr>
              <a:stCxn id="5" idx="4"/>
              <a:endCxn id="8" idx="0"/>
            </p:cNvCxnSpPr>
            <p:nvPr/>
          </p:nvCxnSpPr>
          <p:spPr>
            <a:xfrm>
              <a:off x="4559337" y="1791529"/>
              <a:ext cx="3882" cy="13738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46" name="Group 45"/>
            <p:cNvGrpSpPr/>
            <p:nvPr/>
          </p:nvGrpSpPr>
          <p:grpSpPr>
            <a:xfrm>
              <a:off x="6222582" y="2783277"/>
              <a:ext cx="1441674" cy="488515"/>
              <a:chOff x="1048165" y="1303841"/>
              <a:chExt cx="1441674" cy="488515"/>
            </a:xfrm>
          </p:grpSpPr>
          <p:sp>
            <p:nvSpPr>
              <p:cNvPr id="47" name="Oval 46"/>
              <p:cNvSpPr/>
              <p:nvPr/>
            </p:nvSpPr>
            <p:spPr>
              <a:xfrm>
                <a:off x="1049345" y="1303841"/>
                <a:ext cx="1440494" cy="488515"/>
              </a:xfrm>
              <a:prstGeom prst="ellipse">
                <a:avLst/>
              </a:prstGeom>
              <a:solidFill>
                <a:schemeClr val="bg1"/>
              </a:solidFill>
              <a:ln>
                <a:solidFill>
                  <a:schemeClr val="bg1">
                    <a:lumMod val="50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48" name="Rectangle 47"/>
              <p:cNvSpPr/>
              <p:nvPr/>
            </p:nvSpPr>
            <p:spPr>
              <a:xfrm>
                <a:off x="1048165" y="1376714"/>
                <a:ext cx="1441674" cy="307777"/>
              </a:xfrm>
              <a:prstGeom prst="rect">
                <a:avLst/>
              </a:prstGeom>
            </p:spPr>
            <p:txBody>
              <a:bodyPr wrap="square">
                <a:spAutoFit/>
              </a:bodyPr>
              <a:lstStyle/>
              <a:p>
                <a:pPr algn="ctr"/>
                <a:r>
                  <a:rPr lang="en-US" sz="1400" dirty="0" err="1" smtClean="0"/>
                  <a:t>qb:Observation</a:t>
                </a:r>
                <a:endParaRPr lang="en-US" sz="1400" dirty="0"/>
              </a:p>
            </p:txBody>
          </p:sp>
        </p:grpSp>
        <p:grpSp>
          <p:nvGrpSpPr>
            <p:cNvPr id="49" name="Group 48"/>
            <p:cNvGrpSpPr/>
            <p:nvPr/>
          </p:nvGrpSpPr>
          <p:grpSpPr>
            <a:xfrm>
              <a:off x="6222582" y="3769048"/>
              <a:ext cx="1441674" cy="488515"/>
              <a:chOff x="1048165" y="1303841"/>
              <a:chExt cx="1441674" cy="488515"/>
            </a:xfrm>
          </p:grpSpPr>
          <p:sp>
            <p:nvSpPr>
              <p:cNvPr id="50" name="Oval 49"/>
              <p:cNvSpPr/>
              <p:nvPr/>
            </p:nvSpPr>
            <p:spPr>
              <a:xfrm>
                <a:off x="1049345" y="1303841"/>
                <a:ext cx="1440494" cy="488515"/>
              </a:xfrm>
              <a:prstGeom prst="ellipse">
                <a:avLst/>
              </a:prstGeom>
              <a:solidFill>
                <a:schemeClr val="bg1"/>
              </a:solidFill>
              <a:ln>
                <a:solidFill>
                  <a:schemeClr val="bg1">
                    <a:lumMod val="50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51" name="Rectangle 50"/>
              <p:cNvSpPr/>
              <p:nvPr/>
            </p:nvSpPr>
            <p:spPr>
              <a:xfrm>
                <a:off x="1048165" y="1376714"/>
                <a:ext cx="1441674" cy="307777"/>
              </a:xfrm>
              <a:prstGeom prst="rect">
                <a:avLst/>
              </a:prstGeom>
            </p:spPr>
            <p:txBody>
              <a:bodyPr wrap="square">
                <a:spAutoFit/>
              </a:bodyPr>
              <a:lstStyle/>
              <a:p>
                <a:pPr algn="ctr"/>
                <a:r>
                  <a:rPr lang="en-US" sz="1400" dirty="0" err="1" smtClean="0"/>
                  <a:t>prov:Entity</a:t>
                </a:r>
                <a:endParaRPr lang="en-US" sz="1400" dirty="0"/>
              </a:p>
            </p:txBody>
          </p:sp>
        </p:grpSp>
        <p:cxnSp>
          <p:nvCxnSpPr>
            <p:cNvPr id="53" name="Curved Connector 52"/>
            <p:cNvCxnSpPr>
              <a:stCxn id="8" idx="6"/>
              <a:endCxn id="47" idx="2"/>
            </p:cNvCxnSpPr>
            <p:nvPr/>
          </p:nvCxnSpPr>
          <p:spPr>
            <a:xfrm flipV="1">
              <a:off x="5283466" y="3027535"/>
              <a:ext cx="940296" cy="38214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4" name="Curved Connector 53"/>
            <p:cNvCxnSpPr>
              <a:stCxn id="8" idx="6"/>
              <a:endCxn id="50" idx="2"/>
            </p:cNvCxnSpPr>
            <p:nvPr/>
          </p:nvCxnSpPr>
          <p:spPr>
            <a:xfrm>
              <a:off x="5283466" y="3409682"/>
              <a:ext cx="940296" cy="60362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58" name="Rectangle 57"/>
            <p:cNvSpPr/>
            <p:nvPr/>
          </p:nvSpPr>
          <p:spPr>
            <a:xfrm>
              <a:off x="5131113" y="2948351"/>
              <a:ext cx="769057" cy="307777"/>
            </a:xfrm>
            <a:prstGeom prst="rect">
              <a:avLst/>
            </a:prstGeom>
          </p:spPr>
          <p:txBody>
            <a:bodyPr wrap="none">
              <a:spAutoFit/>
            </a:bodyPr>
            <a:lstStyle/>
            <a:p>
              <a:r>
                <a:rPr lang="en-US" sz="1400" smtClean="0"/>
                <a:t>rdf:type</a:t>
              </a:r>
              <a:endParaRPr lang="en-US" sz="1400" dirty="0"/>
            </a:p>
          </p:txBody>
        </p:sp>
        <p:sp>
          <p:nvSpPr>
            <p:cNvPr id="59" name="Rectangle 58"/>
            <p:cNvSpPr/>
            <p:nvPr/>
          </p:nvSpPr>
          <p:spPr>
            <a:xfrm>
              <a:off x="5011544" y="3618947"/>
              <a:ext cx="769057" cy="307777"/>
            </a:xfrm>
            <a:prstGeom prst="rect">
              <a:avLst/>
            </a:prstGeom>
          </p:spPr>
          <p:txBody>
            <a:bodyPr wrap="none">
              <a:spAutoFit/>
            </a:bodyPr>
            <a:lstStyle/>
            <a:p>
              <a:r>
                <a:rPr lang="en-US" sz="1400" dirty="0" err="1" smtClean="0"/>
                <a:t>rdf:type</a:t>
              </a:r>
              <a:endParaRPr lang="en-US" sz="1400" dirty="0"/>
            </a:p>
          </p:txBody>
        </p:sp>
        <p:cxnSp>
          <p:nvCxnSpPr>
            <p:cNvPr id="60" name="Curved Connector 59"/>
            <p:cNvCxnSpPr>
              <a:stCxn id="8" idx="4"/>
              <a:endCxn id="22" idx="0"/>
            </p:cNvCxnSpPr>
            <p:nvPr/>
          </p:nvCxnSpPr>
          <p:spPr>
            <a:xfrm rot="5400000">
              <a:off x="3459725" y="4086211"/>
              <a:ext cx="1535767" cy="671222"/>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3" name="Curved Connector 62"/>
            <p:cNvCxnSpPr>
              <a:stCxn id="8" idx="4"/>
              <a:endCxn id="25" idx="0"/>
            </p:cNvCxnSpPr>
            <p:nvPr/>
          </p:nvCxnSpPr>
          <p:spPr>
            <a:xfrm rot="16200000" flipH="1">
              <a:off x="4065763" y="4151395"/>
              <a:ext cx="1545311" cy="550398"/>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6" name="Curved Connector 65"/>
            <p:cNvCxnSpPr>
              <a:stCxn id="8" idx="4"/>
              <a:endCxn id="28" idx="0"/>
            </p:cNvCxnSpPr>
            <p:nvPr/>
          </p:nvCxnSpPr>
          <p:spPr>
            <a:xfrm rot="16200000" flipH="1">
              <a:off x="4473382" y="3743776"/>
              <a:ext cx="1529878" cy="135020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69" name="Rectangle 68"/>
            <p:cNvSpPr/>
            <p:nvPr/>
          </p:nvSpPr>
          <p:spPr>
            <a:xfrm>
              <a:off x="2541588" y="4784339"/>
              <a:ext cx="1425005" cy="307777"/>
            </a:xfrm>
            <a:prstGeom prst="rect">
              <a:avLst/>
            </a:prstGeom>
          </p:spPr>
          <p:txBody>
            <a:bodyPr wrap="none">
              <a:spAutoFit/>
            </a:bodyPr>
            <a:lstStyle/>
            <a:p>
              <a:r>
                <a:rPr lang="en-US" sz="1400" dirty="0" err="1" smtClean="0"/>
                <a:t>sdmx:timePeriod</a:t>
              </a:r>
              <a:endParaRPr lang="en-US" sz="1400" dirty="0"/>
            </a:p>
          </p:txBody>
        </p:sp>
        <p:sp>
          <p:nvSpPr>
            <p:cNvPr id="71" name="Rectangle 70"/>
            <p:cNvSpPr/>
            <p:nvPr/>
          </p:nvSpPr>
          <p:spPr>
            <a:xfrm>
              <a:off x="5833864" y="4754438"/>
              <a:ext cx="1256498" cy="307777"/>
            </a:xfrm>
            <a:prstGeom prst="rect">
              <a:avLst/>
            </a:prstGeom>
          </p:spPr>
          <p:txBody>
            <a:bodyPr wrap="none">
              <a:spAutoFit/>
            </a:bodyPr>
            <a:lstStyle/>
            <a:p>
              <a:r>
                <a:rPr lang="en-US" sz="1400" smtClean="0"/>
                <a:t>daq:isEstimate</a:t>
              </a:r>
              <a:endParaRPr lang="en-US" sz="1400" dirty="0"/>
            </a:p>
          </p:txBody>
        </p:sp>
        <p:cxnSp>
          <p:nvCxnSpPr>
            <p:cNvPr id="72" name="Curved Connector 71"/>
            <p:cNvCxnSpPr>
              <a:stCxn id="8" idx="2"/>
              <a:endCxn id="16" idx="6"/>
            </p:cNvCxnSpPr>
            <p:nvPr/>
          </p:nvCxnSpPr>
          <p:spPr>
            <a:xfrm rot="10800000">
              <a:off x="1918826" y="2461218"/>
              <a:ext cx="1924147" cy="948465"/>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73" name="Curved Connector 72"/>
            <p:cNvCxnSpPr>
              <a:stCxn id="8" idx="2"/>
              <a:endCxn id="19" idx="6"/>
            </p:cNvCxnSpPr>
            <p:nvPr/>
          </p:nvCxnSpPr>
          <p:spPr>
            <a:xfrm rot="10800000" flipV="1">
              <a:off x="1923364" y="3409682"/>
              <a:ext cx="1919609" cy="2438"/>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74" name="Curved Connector 73"/>
            <p:cNvCxnSpPr>
              <a:stCxn id="8" idx="2"/>
              <a:endCxn id="13" idx="6"/>
            </p:cNvCxnSpPr>
            <p:nvPr/>
          </p:nvCxnSpPr>
          <p:spPr>
            <a:xfrm rot="10800000" flipV="1">
              <a:off x="1915778" y="3409681"/>
              <a:ext cx="1927195" cy="1320767"/>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81" name="Curved Connector 80"/>
            <p:cNvCxnSpPr>
              <a:stCxn id="8" idx="2"/>
              <a:endCxn id="5" idx="3"/>
            </p:cNvCxnSpPr>
            <p:nvPr/>
          </p:nvCxnSpPr>
          <p:spPr>
            <a:xfrm rot="10800000" flipH="1">
              <a:off x="3842971" y="1719988"/>
              <a:ext cx="207073" cy="1689694"/>
            </a:xfrm>
            <a:prstGeom prst="curvedConnector4">
              <a:avLst>
                <a:gd name="adj1" fmla="val -52798"/>
                <a:gd name="adj2" fmla="val 57464"/>
              </a:avLst>
            </a:prstGeom>
            <a:ln>
              <a:tailEnd type="triangle"/>
            </a:ln>
          </p:spPr>
          <p:style>
            <a:lnRef idx="1">
              <a:schemeClr val="dk1"/>
            </a:lnRef>
            <a:fillRef idx="0">
              <a:schemeClr val="dk1"/>
            </a:fillRef>
            <a:effectRef idx="0">
              <a:schemeClr val="dk1"/>
            </a:effectRef>
            <a:fontRef idx="minor">
              <a:schemeClr val="tx1"/>
            </a:fontRef>
          </p:style>
        </p:cxnSp>
        <p:sp>
          <p:nvSpPr>
            <p:cNvPr id="84" name="Rectangle 83"/>
            <p:cNvSpPr/>
            <p:nvPr/>
          </p:nvSpPr>
          <p:spPr>
            <a:xfrm>
              <a:off x="4213305" y="4743280"/>
              <a:ext cx="900311" cy="307777"/>
            </a:xfrm>
            <a:prstGeom prst="rect">
              <a:avLst/>
            </a:prstGeom>
          </p:spPr>
          <p:txBody>
            <a:bodyPr wrap="none">
              <a:spAutoFit/>
            </a:bodyPr>
            <a:lstStyle/>
            <a:p>
              <a:r>
                <a:rPr lang="en-US" sz="1400" dirty="0" err="1" smtClean="0"/>
                <a:t>daq:value</a:t>
              </a:r>
              <a:endParaRPr lang="en-US" sz="1400" dirty="0"/>
            </a:p>
          </p:txBody>
        </p:sp>
        <p:sp>
          <p:nvSpPr>
            <p:cNvPr id="85" name="Rectangle 84"/>
            <p:cNvSpPr/>
            <p:nvPr/>
          </p:nvSpPr>
          <p:spPr>
            <a:xfrm>
              <a:off x="1431795" y="4100429"/>
              <a:ext cx="1465466" cy="307777"/>
            </a:xfrm>
            <a:prstGeom prst="rect">
              <a:avLst/>
            </a:prstGeom>
          </p:spPr>
          <p:txBody>
            <a:bodyPr wrap="none">
              <a:spAutoFit/>
            </a:bodyPr>
            <a:lstStyle/>
            <a:p>
              <a:r>
                <a:rPr lang="en-US" sz="1400" smtClean="0"/>
                <a:t>daq:computedOn</a:t>
              </a:r>
              <a:endParaRPr lang="en-US" sz="1400" dirty="0"/>
            </a:p>
          </p:txBody>
        </p:sp>
        <p:sp>
          <p:nvSpPr>
            <p:cNvPr id="86" name="Rectangle 85"/>
            <p:cNvSpPr/>
            <p:nvPr/>
          </p:nvSpPr>
          <p:spPr>
            <a:xfrm>
              <a:off x="1956114" y="3140492"/>
              <a:ext cx="978281" cy="307777"/>
            </a:xfrm>
            <a:prstGeom prst="rect">
              <a:avLst/>
            </a:prstGeom>
          </p:spPr>
          <p:txBody>
            <a:bodyPr wrap="none">
              <a:spAutoFit/>
            </a:bodyPr>
            <a:lstStyle/>
            <a:p>
              <a:r>
                <a:rPr lang="en-US" sz="1400" dirty="0" err="1" smtClean="0"/>
                <a:t>qb:dataSet</a:t>
              </a:r>
              <a:endParaRPr lang="en-US" sz="1400" dirty="0"/>
            </a:p>
          </p:txBody>
        </p:sp>
        <p:sp>
          <p:nvSpPr>
            <p:cNvPr id="87" name="Rectangle 86"/>
            <p:cNvSpPr/>
            <p:nvPr/>
          </p:nvSpPr>
          <p:spPr>
            <a:xfrm>
              <a:off x="1922890" y="2202920"/>
              <a:ext cx="1799147" cy="307777"/>
            </a:xfrm>
            <a:prstGeom prst="rect">
              <a:avLst/>
            </a:prstGeom>
          </p:spPr>
          <p:txBody>
            <a:bodyPr wrap="none">
              <a:spAutoFit/>
            </a:bodyPr>
            <a:lstStyle/>
            <a:p>
              <a:r>
                <a:rPr lang="en-US" sz="1400" smtClean="0"/>
                <a:t>prov:wasGeneratedBy</a:t>
              </a:r>
              <a:endParaRPr lang="en-US" sz="1400" dirty="0"/>
            </a:p>
          </p:txBody>
        </p:sp>
        <p:sp>
          <p:nvSpPr>
            <p:cNvPr id="88" name="Rectangle 87"/>
            <p:cNvSpPr/>
            <p:nvPr/>
          </p:nvSpPr>
          <p:spPr>
            <a:xfrm>
              <a:off x="3085473" y="1830175"/>
              <a:ext cx="980461" cy="307777"/>
            </a:xfrm>
            <a:prstGeom prst="rect">
              <a:avLst/>
            </a:prstGeom>
          </p:spPr>
          <p:txBody>
            <a:bodyPr wrap="none">
              <a:spAutoFit/>
            </a:bodyPr>
            <a:lstStyle/>
            <a:p>
              <a:r>
                <a:rPr lang="en-US" sz="1400" smtClean="0"/>
                <a:t>daq:metric</a:t>
              </a:r>
              <a:endParaRPr lang="en-US" sz="1400" dirty="0"/>
            </a:p>
          </p:txBody>
        </p:sp>
      </p:grpSp>
      <p:sp>
        <p:nvSpPr>
          <p:cNvPr id="94" name="Rectangle 93"/>
          <p:cNvSpPr/>
          <p:nvPr/>
        </p:nvSpPr>
        <p:spPr>
          <a:xfrm>
            <a:off x="3044409" y="4700598"/>
            <a:ext cx="2924387" cy="1035450"/>
          </a:xfrm>
          <a:prstGeom prst="rect">
            <a:avLst/>
          </a:prstGeom>
          <a:noFill/>
          <a:ln w="38100">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5" name="Rectangle 94"/>
          <p:cNvSpPr/>
          <p:nvPr/>
        </p:nvSpPr>
        <p:spPr>
          <a:xfrm>
            <a:off x="752786" y="4052836"/>
            <a:ext cx="2242010" cy="909594"/>
          </a:xfrm>
          <a:prstGeom prst="rect">
            <a:avLst/>
          </a:prstGeom>
          <a:noFill/>
          <a:ln w="38100">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6" name="Rectangle 95"/>
          <p:cNvSpPr/>
          <p:nvPr/>
        </p:nvSpPr>
        <p:spPr>
          <a:xfrm>
            <a:off x="3479694" y="1043470"/>
            <a:ext cx="2856991" cy="1018910"/>
          </a:xfrm>
          <a:prstGeom prst="rect">
            <a:avLst/>
          </a:prstGeom>
          <a:noFill/>
          <a:ln w="38100">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8" name="Rectangle 97"/>
          <p:cNvSpPr/>
          <p:nvPr/>
        </p:nvSpPr>
        <p:spPr>
          <a:xfrm>
            <a:off x="6074692" y="4700695"/>
            <a:ext cx="1664577" cy="1018910"/>
          </a:xfrm>
          <a:prstGeom prst="rect">
            <a:avLst/>
          </a:prstGeom>
          <a:noFill/>
          <a:ln w="38100">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9" name="Rectangle 98"/>
          <p:cNvSpPr/>
          <p:nvPr/>
        </p:nvSpPr>
        <p:spPr>
          <a:xfrm>
            <a:off x="732095" y="2895499"/>
            <a:ext cx="2242010" cy="909594"/>
          </a:xfrm>
          <a:prstGeom prst="rect">
            <a:avLst/>
          </a:prstGeom>
          <a:noFill/>
          <a:ln w="38100">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0" name="Rectangle 99"/>
          <p:cNvSpPr/>
          <p:nvPr/>
        </p:nvSpPr>
        <p:spPr>
          <a:xfrm>
            <a:off x="727051" y="2037350"/>
            <a:ext cx="3602851" cy="726311"/>
          </a:xfrm>
          <a:prstGeom prst="rect">
            <a:avLst/>
          </a:prstGeom>
          <a:noFill/>
          <a:ln w="38100">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683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4" grpId="1" animBg="1"/>
      <p:bldP spid="95" grpId="0" animBg="1"/>
      <p:bldP spid="95" grpId="1" animBg="1"/>
      <p:bldP spid="96" grpId="0" animBg="1"/>
      <p:bldP spid="96" grpId="1" animBg="1"/>
      <p:bldP spid="98" grpId="0" animBg="1"/>
      <p:bldP spid="98" grpId="1" animBg="1"/>
      <p:bldP spid="99" grpId="0" animBg="1"/>
      <p:bldP spid="99" grpId="1" animBg="1"/>
      <p:bldP spid="10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Attaching Provenance to </a:t>
            </a:r>
            <a:r>
              <a:rPr lang="en-US" dirty="0" err="1" smtClean="0"/>
              <a:t>daQ</a:t>
            </a:r>
            <a:r>
              <a:rPr lang="en-US" dirty="0" smtClean="0"/>
              <a:t> Observations</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Provenance is essential to the Web of Data</a:t>
            </a:r>
          </a:p>
          <a:p>
            <a:pPr marL="342900" indent="-342900">
              <a:buFont typeface="Arial" charset="0"/>
              <a:buChar char="•"/>
            </a:pPr>
            <a:endParaRPr lang="en-US" dirty="0" smtClean="0"/>
          </a:p>
          <a:p>
            <a:pPr marL="342900" indent="-342900">
              <a:buFont typeface="Arial" charset="0"/>
              <a:buChar char="•"/>
            </a:pPr>
            <a:r>
              <a:rPr lang="en-US" dirty="0" smtClean="0"/>
              <a:t>Increase trust in quality metadata and dataset</a:t>
            </a:r>
          </a:p>
          <a:p>
            <a:pPr marL="342900" indent="-342900">
              <a:buFont typeface="Arial" charset="0"/>
              <a:buChar char="•"/>
            </a:pPr>
            <a:endParaRPr lang="en-US" dirty="0" smtClean="0"/>
          </a:p>
          <a:p>
            <a:pPr marL="342900" indent="-342900">
              <a:buFont typeface="Arial" charset="0"/>
              <a:buChar char="•"/>
            </a:pPr>
            <a:r>
              <a:rPr lang="en-US" dirty="0" err="1" smtClean="0"/>
              <a:t>daq:Observation</a:t>
            </a:r>
            <a:r>
              <a:rPr lang="en-US" dirty="0" smtClean="0"/>
              <a:t> subclass of </a:t>
            </a:r>
            <a:r>
              <a:rPr lang="en-US" dirty="0" err="1" smtClean="0"/>
              <a:t>prov:Entity</a:t>
            </a:r>
            <a:r>
              <a:rPr lang="en-US" dirty="0" smtClean="0"/>
              <a:t> concept</a:t>
            </a:r>
          </a:p>
          <a:p>
            <a:pPr marL="342900" indent="-342900">
              <a:buFont typeface="Arial" charset="0"/>
              <a:buChar char="•"/>
            </a:pPr>
            <a:endParaRPr lang="en-US" dirty="0"/>
          </a:p>
          <a:p>
            <a:pPr marL="342900" indent="-342900">
              <a:buFont typeface="Arial" charset="0"/>
              <a:buChar char="•"/>
            </a:pPr>
            <a:r>
              <a:rPr lang="en-US" dirty="0" smtClean="0"/>
              <a:t>Defining Agent or describing the observation activity</a:t>
            </a:r>
            <a:endParaRPr lang="en-US" dirty="0"/>
          </a:p>
        </p:txBody>
      </p:sp>
      <p:sp>
        <p:nvSpPr>
          <p:cNvPr id="4" name="Rectangle 3"/>
          <p:cNvSpPr/>
          <p:nvPr/>
        </p:nvSpPr>
        <p:spPr>
          <a:xfrm>
            <a:off x="457197" y="2551837"/>
            <a:ext cx="8229607" cy="1754326"/>
          </a:xfrm>
          <a:prstGeom prst="rect">
            <a:avLst/>
          </a:prstGeom>
          <a:solidFill>
            <a:schemeClr val="bg1"/>
          </a:solidFill>
        </p:spPr>
        <p:txBody>
          <a:bodyPr wrap="square">
            <a:spAutoFit/>
          </a:bodyPr>
          <a:lstStyle/>
          <a:p>
            <a:r>
              <a:rPr lang="en-US" dirty="0">
                <a:latin typeface="Courier" charset="0"/>
                <a:ea typeface="Courier" charset="0"/>
                <a:cs typeface="Courier" charset="0"/>
              </a:rPr>
              <a:t>ex </a:t>
            </a:r>
            <a:r>
              <a:rPr lang="en-US" dirty="0" smtClean="0">
                <a:latin typeface="Courier" charset="0"/>
                <a:ea typeface="Courier" charset="0"/>
                <a:cs typeface="Courier" charset="0"/>
              </a:rPr>
              <a:t>:</a:t>
            </a:r>
            <a:r>
              <a:rPr lang="en-US" dirty="0" err="1" smtClean="0">
                <a:latin typeface="Courier" charset="0"/>
                <a:ea typeface="Courier" charset="0"/>
                <a:cs typeface="Courier" charset="0"/>
              </a:rPr>
              <a:t>AssessmentActivity</a:t>
            </a:r>
            <a:r>
              <a:rPr lang="en-US" dirty="0" smtClean="0">
                <a:latin typeface="Courier" charset="0"/>
                <a:ea typeface="Courier" charset="0"/>
                <a:cs typeface="Courier" charset="0"/>
              </a:rPr>
              <a:t> </a:t>
            </a:r>
            <a:r>
              <a:rPr lang="en-US" dirty="0">
                <a:latin typeface="Courier" charset="0"/>
                <a:ea typeface="Courier" charset="0"/>
                <a:cs typeface="Courier" charset="0"/>
              </a:rPr>
              <a:t>a </a:t>
            </a:r>
            <a:r>
              <a:rPr lang="en-US" dirty="0" err="1" smtClean="0">
                <a:latin typeface="Courier" charset="0"/>
                <a:ea typeface="Courier" charset="0"/>
                <a:cs typeface="Courier" charset="0"/>
              </a:rPr>
              <a:t>prov:Activity</a:t>
            </a:r>
            <a:r>
              <a:rPr lang="en-US" dirty="0" smtClean="0">
                <a:latin typeface="Courier" charset="0"/>
                <a:ea typeface="Courier" charset="0"/>
                <a:cs typeface="Courier" charset="0"/>
              </a:rPr>
              <a:t> ;</a:t>
            </a:r>
          </a:p>
          <a:p>
            <a:r>
              <a:rPr lang="en-US" dirty="0">
                <a:latin typeface="Courier" charset="0"/>
                <a:ea typeface="Courier" charset="0"/>
                <a:cs typeface="Courier" charset="0"/>
              </a:rPr>
              <a:t>	</a:t>
            </a:r>
            <a:r>
              <a:rPr lang="en-US" dirty="0" err="1" smtClean="0">
                <a:latin typeface="Courier" charset="0"/>
                <a:ea typeface="Courier" charset="0"/>
                <a:cs typeface="Courier" charset="0"/>
              </a:rPr>
              <a:t>prov:wasAssociatedWith</a:t>
            </a:r>
            <a:r>
              <a:rPr lang="en-US" dirty="0" smtClean="0">
                <a:latin typeface="Courier" charset="0"/>
                <a:ea typeface="Courier" charset="0"/>
                <a:cs typeface="Courier" charset="0"/>
              </a:rPr>
              <a:t> </a:t>
            </a:r>
            <a:r>
              <a:rPr lang="en-US" dirty="0" err="1" smtClean="0">
                <a:latin typeface="Courier" charset="0"/>
                <a:ea typeface="Courier" charset="0"/>
                <a:cs typeface="Courier" charset="0"/>
              </a:rPr>
              <a:t>ex:AnAgent</a:t>
            </a:r>
            <a:r>
              <a:rPr lang="en-US" dirty="0" smtClean="0">
                <a:latin typeface="Courier" charset="0"/>
                <a:ea typeface="Courier" charset="0"/>
                <a:cs typeface="Courier" charset="0"/>
              </a:rPr>
              <a:t> ;</a:t>
            </a:r>
          </a:p>
          <a:p>
            <a:r>
              <a:rPr lang="en-US" dirty="0">
                <a:latin typeface="Courier" charset="0"/>
                <a:ea typeface="Courier" charset="0"/>
                <a:cs typeface="Courier" charset="0"/>
              </a:rPr>
              <a:t>	</a:t>
            </a:r>
            <a:r>
              <a:rPr lang="en-US" dirty="0" err="1" smtClean="0">
                <a:latin typeface="Courier" charset="0"/>
                <a:ea typeface="Courier" charset="0"/>
                <a:cs typeface="Courier" charset="0"/>
              </a:rPr>
              <a:t>ex:estimateTechnique</a:t>
            </a:r>
            <a:r>
              <a:rPr lang="en-US" dirty="0">
                <a:latin typeface="Courier" charset="0"/>
                <a:ea typeface="Courier" charset="0"/>
                <a:cs typeface="Courier" charset="0"/>
              </a:rPr>
              <a:t> </a:t>
            </a:r>
            <a:r>
              <a:rPr lang="en-US" dirty="0" err="1" smtClean="0">
                <a:latin typeface="Courier" charset="0"/>
                <a:ea typeface="Courier" charset="0"/>
                <a:cs typeface="Courier" charset="0"/>
              </a:rPr>
              <a:t>dbpedia:Reservoir_sampling</a:t>
            </a:r>
            <a:r>
              <a:rPr lang="en-US" dirty="0" smtClean="0">
                <a:latin typeface="Courier" charset="0"/>
                <a:ea typeface="Courier" charset="0"/>
                <a:cs typeface="Courier" charset="0"/>
              </a:rPr>
              <a:t> ;</a:t>
            </a:r>
          </a:p>
          <a:p>
            <a:r>
              <a:rPr lang="en-US" dirty="0">
                <a:latin typeface="Courier" charset="0"/>
                <a:ea typeface="Courier" charset="0"/>
                <a:cs typeface="Courier" charset="0"/>
              </a:rPr>
              <a:t>	</a:t>
            </a:r>
            <a:r>
              <a:rPr lang="en-US" dirty="0" err="1" smtClean="0">
                <a:latin typeface="Courier" charset="0"/>
                <a:ea typeface="Courier" charset="0"/>
                <a:cs typeface="Courier" charset="0"/>
              </a:rPr>
              <a:t>ex:parameter</a:t>
            </a:r>
            <a:r>
              <a:rPr lang="en-US" dirty="0" smtClean="0">
                <a:latin typeface="Courier" charset="0"/>
                <a:ea typeface="Courier" charset="0"/>
                <a:cs typeface="Courier" charset="0"/>
              </a:rPr>
              <a:t> </a:t>
            </a:r>
            <a:r>
              <a:rPr lang="en-US" dirty="0">
                <a:latin typeface="Courier" charset="0"/>
                <a:ea typeface="Courier" charset="0"/>
                <a:cs typeface="Courier" charset="0"/>
              </a:rPr>
              <a:t>"50000</a:t>
            </a:r>
            <a:r>
              <a:rPr lang="en-US" dirty="0" smtClean="0">
                <a:latin typeface="Courier" charset="0"/>
                <a:ea typeface="Courier" charset="0"/>
                <a:cs typeface="Courier" charset="0"/>
              </a:rPr>
              <a:t>"^^</a:t>
            </a:r>
            <a:r>
              <a:rPr lang="en-US" dirty="0" err="1" smtClean="0">
                <a:latin typeface="Courier" charset="0"/>
                <a:ea typeface="Courier" charset="0"/>
                <a:cs typeface="Courier" charset="0"/>
              </a:rPr>
              <a:t>xsd:integer</a:t>
            </a:r>
            <a:r>
              <a:rPr lang="en-US" dirty="0" smtClean="0">
                <a:latin typeface="Courier" charset="0"/>
                <a:ea typeface="Courier" charset="0"/>
                <a:cs typeface="Courier" charset="0"/>
              </a:rPr>
              <a:t> ;</a:t>
            </a:r>
          </a:p>
          <a:p>
            <a:r>
              <a:rPr lang="en-US" dirty="0">
                <a:latin typeface="Courier" charset="0"/>
                <a:ea typeface="Courier" charset="0"/>
                <a:cs typeface="Courier" charset="0"/>
              </a:rPr>
              <a:t>	</a:t>
            </a:r>
            <a:r>
              <a:rPr lang="en-US" dirty="0" err="1" smtClean="0">
                <a:latin typeface="Courier" charset="0"/>
                <a:ea typeface="Courier" charset="0"/>
                <a:cs typeface="Courier" charset="0"/>
              </a:rPr>
              <a:t>ex:totalTriples</a:t>
            </a:r>
            <a:r>
              <a:rPr lang="en-US" dirty="0" smtClean="0">
                <a:latin typeface="Courier" charset="0"/>
                <a:ea typeface="Courier" charset="0"/>
                <a:cs typeface="Courier" charset="0"/>
              </a:rPr>
              <a:t> </a:t>
            </a:r>
            <a:r>
              <a:rPr lang="en-US" dirty="0">
                <a:latin typeface="Courier" charset="0"/>
                <a:ea typeface="Courier" charset="0"/>
                <a:cs typeface="Courier" charset="0"/>
              </a:rPr>
              <a:t>"250000</a:t>
            </a:r>
            <a:r>
              <a:rPr lang="en-US" dirty="0" smtClean="0">
                <a:latin typeface="Courier" charset="0"/>
                <a:ea typeface="Courier" charset="0"/>
                <a:cs typeface="Courier" charset="0"/>
              </a:rPr>
              <a:t>"^^</a:t>
            </a:r>
            <a:r>
              <a:rPr lang="en-US" dirty="0" err="1" smtClean="0">
                <a:latin typeface="Courier" charset="0"/>
                <a:ea typeface="Courier" charset="0"/>
                <a:cs typeface="Courier" charset="0"/>
              </a:rPr>
              <a:t>xsd:integer</a:t>
            </a:r>
            <a:r>
              <a:rPr lang="en-US" dirty="0" smtClean="0">
                <a:latin typeface="Courier" charset="0"/>
                <a:ea typeface="Courier" charset="0"/>
                <a:cs typeface="Courier" charset="0"/>
              </a:rPr>
              <a:t> ;</a:t>
            </a:r>
          </a:p>
          <a:p>
            <a:r>
              <a:rPr lang="en-US" dirty="0">
                <a:latin typeface="Courier" charset="0"/>
                <a:ea typeface="Courier" charset="0"/>
                <a:cs typeface="Courier" charset="0"/>
              </a:rPr>
              <a:t>	</a:t>
            </a:r>
            <a:r>
              <a:rPr lang="en-US" dirty="0" err="1" smtClean="0">
                <a:latin typeface="Courier" charset="0"/>
                <a:ea typeface="Courier" charset="0"/>
                <a:cs typeface="Courier" charset="0"/>
              </a:rPr>
              <a:t>ex:totalTriplesAssessed</a:t>
            </a:r>
            <a:r>
              <a:rPr lang="en-US" dirty="0" smtClean="0">
                <a:latin typeface="Courier" charset="0"/>
                <a:ea typeface="Courier" charset="0"/>
                <a:cs typeface="Courier" charset="0"/>
              </a:rPr>
              <a:t> </a:t>
            </a:r>
            <a:r>
              <a:rPr lang="en-US" dirty="0">
                <a:latin typeface="Courier" charset="0"/>
                <a:ea typeface="Courier" charset="0"/>
                <a:cs typeface="Courier" charset="0"/>
              </a:rPr>
              <a:t>"50000"^^ </a:t>
            </a:r>
            <a:r>
              <a:rPr lang="en-US" dirty="0" err="1" smtClean="0">
                <a:latin typeface="Courier" charset="0"/>
                <a:ea typeface="Courier" charset="0"/>
                <a:cs typeface="Courier" charset="0"/>
              </a:rPr>
              <a:t>xsd:integer</a:t>
            </a:r>
            <a:r>
              <a:rPr lang="en-US" dirty="0" smtClean="0">
                <a:latin typeface="Courier" charset="0"/>
                <a:ea typeface="Courier" charset="0"/>
                <a:cs typeface="Courier" charset="0"/>
              </a:rPr>
              <a:t> </a:t>
            </a:r>
            <a:r>
              <a:rPr lang="en-US" dirty="0">
                <a:latin typeface="Courier" charset="0"/>
                <a:ea typeface="Courier" charset="0"/>
                <a:cs typeface="Courier" charset="0"/>
              </a:rPr>
              <a:t>.</a:t>
            </a:r>
          </a:p>
        </p:txBody>
      </p:sp>
    </p:spTree>
    <p:extLst>
      <p:ext uri="{BB962C8B-B14F-4D97-AF65-F5344CB8AC3E}">
        <p14:creationId xmlns:p14="http://schemas.microsoft.com/office/powerpoint/2010/main" val="101562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Metadata in Action</a:t>
            </a:r>
            <a:endParaRPr lang="en-US" dirty="0"/>
          </a:p>
        </p:txBody>
      </p:sp>
      <p:pic>
        <p:nvPicPr>
          <p:cNvPr id="4" name="Picture 3"/>
          <p:cNvPicPr>
            <a:picLocks noChangeAspect="1"/>
          </p:cNvPicPr>
          <p:nvPr/>
        </p:nvPicPr>
        <p:blipFill rotWithShape="1">
          <a:blip r:embed="rId3"/>
          <a:srcRect l="5676" t="10507" b="15262"/>
          <a:stretch/>
        </p:blipFill>
        <p:spPr>
          <a:xfrm>
            <a:off x="1008035" y="1086264"/>
            <a:ext cx="6530739" cy="4596079"/>
          </a:xfrm>
          <a:prstGeom prst="rect">
            <a:avLst/>
          </a:prstGeom>
        </p:spPr>
      </p:pic>
      <p:pic>
        <p:nvPicPr>
          <p:cNvPr id="5" name="Picture 4"/>
          <p:cNvPicPr>
            <a:picLocks noChangeAspect="1"/>
          </p:cNvPicPr>
          <p:nvPr/>
        </p:nvPicPr>
        <p:blipFill rotWithShape="1">
          <a:blip r:embed="rId4"/>
          <a:srcRect l="17065" t="24546" b="8877"/>
          <a:stretch/>
        </p:blipFill>
        <p:spPr>
          <a:xfrm>
            <a:off x="229532" y="2050132"/>
            <a:ext cx="7428535" cy="2786997"/>
          </a:xfrm>
          <a:prstGeom prst="rect">
            <a:avLst/>
          </a:prstGeom>
        </p:spPr>
      </p:pic>
      <p:pic>
        <p:nvPicPr>
          <p:cNvPr id="6" name="Picture 5" descr="visual.pdf"/>
          <p:cNvPicPr>
            <a:picLocks noChangeAspect="1"/>
          </p:cNvPicPr>
          <p:nvPr/>
        </p:nvPicPr>
        <p:blipFill rotWithShape="1">
          <a:blip r:embed="rId5">
            <a:extLst>
              <a:ext uri="{28A0092B-C50C-407E-A947-70E740481C1C}">
                <a14:useLocalDpi xmlns:a14="http://schemas.microsoft.com/office/drawing/2010/main" val="0"/>
              </a:ext>
            </a:extLst>
          </a:blip>
          <a:srcRect l="3742" t="20877" r="4866" b="5554"/>
          <a:stretch/>
        </p:blipFill>
        <p:spPr>
          <a:xfrm>
            <a:off x="351950" y="1973635"/>
            <a:ext cx="6971577" cy="2663962"/>
          </a:xfrm>
          <a:prstGeom prst="rect">
            <a:avLst/>
          </a:prstGeom>
        </p:spPr>
      </p:pic>
      <p:sp>
        <p:nvSpPr>
          <p:cNvPr id="8" name="Rectangle 7"/>
          <p:cNvSpPr/>
          <p:nvPr/>
        </p:nvSpPr>
        <p:spPr>
          <a:xfrm>
            <a:off x="933432" y="1147462"/>
            <a:ext cx="2056242" cy="4719845"/>
          </a:xfrm>
          <a:prstGeom prst="rect">
            <a:avLst/>
          </a:prstGeom>
          <a:noFill/>
          <a:ln w="5715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Rectangle 8"/>
          <p:cNvSpPr/>
          <p:nvPr/>
        </p:nvSpPr>
        <p:spPr>
          <a:xfrm>
            <a:off x="3182229" y="1146867"/>
            <a:ext cx="3982746" cy="4719845"/>
          </a:xfrm>
          <a:prstGeom prst="rect">
            <a:avLst/>
          </a:prstGeom>
          <a:noFill/>
          <a:ln w="5715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Right Arrow 9"/>
          <p:cNvSpPr/>
          <p:nvPr/>
        </p:nvSpPr>
        <p:spPr>
          <a:xfrm>
            <a:off x="673295" y="1698245"/>
            <a:ext cx="492340" cy="463298"/>
          </a:xfrm>
          <a:prstGeom prst="rightArrow">
            <a:avLst/>
          </a:prstGeom>
          <a:solidFill>
            <a:srgbClr val="009374"/>
          </a:solidFill>
          <a:ln>
            <a:solidFill>
              <a:srgbClr val="00937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Right Arrow 10"/>
          <p:cNvSpPr/>
          <p:nvPr/>
        </p:nvSpPr>
        <p:spPr>
          <a:xfrm>
            <a:off x="687976" y="3089904"/>
            <a:ext cx="492340" cy="463298"/>
          </a:xfrm>
          <a:prstGeom prst="rightArrow">
            <a:avLst/>
          </a:prstGeom>
          <a:solidFill>
            <a:srgbClr val="009374"/>
          </a:solidFill>
          <a:ln>
            <a:solidFill>
              <a:srgbClr val="00937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ight Arrow 11"/>
          <p:cNvSpPr/>
          <p:nvPr/>
        </p:nvSpPr>
        <p:spPr>
          <a:xfrm>
            <a:off x="717958" y="4726355"/>
            <a:ext cx="492340" cy="463298"/>
          </a:xfrm>
          <a:prstGeom prst="rightArrow">
            <a:avLst/>
          </a:prstGeom>
          <a:solidFill>
            <a:srgbClr val="009374"/>
          </a:solidFill>
          <a:ln>
            <a:solidFill>
              <a:srgbClr val="00937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5" name="Rectangle 14"/>
          <p:cNvSpPr/>
          <p:nvPr/>
        </p:nvSpPr>
        <p:spPr>
          <a:xfrm>
            <a:off x="450703" y="5274621"/>
            <a:ext cx="6983603" cy="11212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a:t>Comparing Datasets over a Metric</a:t>
            </a:r>
          </a:p>
        </p:txBody>
      </p:sp>
      <p:sp>
        <p:nvSpPr>
          <p:cNvPr id="16" name="Rectangle 15"/>
          <p:cNvSpPr/>
          <p:nvPr/>
        </p:nvSpPr>
        <p:spPr>
          <a:xfrm>
            <a:off x="450703" y="5274621"/>
            <a:ext cx="6983603" cy="11212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smtClean="0"/>
              <a:t>Dataset’s Quality over Time</a:t>
            </a:r>
            <a:endParaRPr lang="en-GB" sz="2800" b="1" dirty="0"/>
          </a:p>
        </p:txBody>
      </p:sp>
      <p:sp>
        <p:nvSpPr>
          <p:cNvPr id="17" name="Rectangle 16"/>
          <p:cNvSpPr/>
          <p:nvPr/>
        </p:nvSpPr>
        <p:spPr>
          <a:xfrm>
            <a:off x="450703" y="5274621"/>
            <a:ext cx="6983603" cy="11212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smtClean="0"/>
              <a:t>Filtering and Ranking</a:t>
            </a:r>
            <a:endParaRPr lang="en-GB" sz="2800" b="1" dirty="0"/>
          </a:p>
        </p:txBody>
      </p:sp>
    </p:spTree>
    <p:extLst>
      <p:ext uri="{BB962C8B-B14F-4D97-AF65-F5344CB8AC3E}">
        <p14:creationId xmlns:p14="http://schemas.microsoft.com/office/powerpoint/2010/main" val="110897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5"/>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5" grpId="0" animBg="1"/>
      <p:bldP spid="16" grpId="0" animBg="1"/>
      <p:bldP spid="17" grpId="0" animBg="1"/>
      <p:bldP spid="1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W3C Data Quality Vocabulary (DQV)</a:t>
            </a:r>
          </a:p>
        </p:txBody>
      </p:sp>
      <p:pic>
        <p:nvPicPr>
          <p:cNvPr id="8" name="Picture 7"/>
          <p:cNvPicPr>
            <a:picLocks noChangeAspect="1"/>
          </p:cNvPicPr>
          <p:nvPr/>
        </p:nvPicPr>
        <p:blipFill>
          <a:blip r:embed="rId3"/>
          <a:stretch>
            <a:fillRect/>
          </a:stretch>
        </p:blipFill>
        <p:spPr>
          <a:xfrm>
            <a:off x="478302" y="799199"/>
            <a:ext cx="8187397" cy="5259602"/>
          </a:xfrm>
          <a:prstGeom prst="rect">
            <a:avLst/>
          </a:prstGeom>
        </p:spPr>
      </p:pic>
      <p:sp>
        <p:nvSpPr>
          <p:cNvPr id="12" name="Freeform 11"/>
          <p:cNvSpPr/>
          <p:nvPr/>
        </p:nvSpPr>
        <p:spPr>
          <a:xfrm>
            <a:off x="833120" y="1920241"/>
            <a:ext cx="3627119" cy="4013199"/>
          </a:xfrm>
          <a:custGeom>
            <a:avLst/>
            <a:gdLst>
              <a:gd name="connsiteX0" fmla="*/ 0 w 3627119"/>
              <a:gd name="connsiteY0" fmla="*/ 0 h 4013199"/>
              <a:gd name="connsiteX1" fmla="*/ 2956560 w 3627119"/>
              <a:gd name="connsiteY1" fmla="*/ 0 h 4013199"/>
              <a:gd name="connsiteX2" fmla="*/ 2956560 w 3627119"/>
              <a:gd name="connsiteY2" fmla="*/ 833119 h 4013199"/>
              <a:gd name="connsiteX3" fmla="*/ 2722880 w 3627119"/>
              <a:gd name="connsiteY3" fmla="*/ 833119 h 4013199"/>
              <a:gd name="connsiteX4" fmla="*/ 2722880 w 3627119"/>
              <a:gd name="connsiteY4" fmla="*/ 2623000 h 4013199"/>
              <a:gd name="connsiteX5" fmla="*/ 3627119 w 3627119"/>
              <a:gd name="connsiteY5" fmla="*/ 2623000 h 4013199"/>
              <a:gd name="connsiteX6" fmla="*/ 3627119 w 3627119"/>
              <a:gd name="connsiteY6" fmla="*/ 4013199 h 4013199"/>
              <a:gd name="connsiteX7" fmla="*/ 2102728 w 3627119"/>
              <a:gd name="connsiteY7" fmla="*/ 4013199 h 4013199"/>
              <a:gd name="connsiteX8" fmla="*/ 2102728 w 3627119"/>
              <a:gd name="connsiteY8" fmla="*/ 3688079 h 4013199"/>
              <a:gd name="connsiteX9" fmla="*/ 0 w 3627119"/>
              <a:gd name="connsiteY9" fmla="*/ 3688079 h 4013199"/>
              <a:gd name="connsiteX10" fmla="*/ 0 w 3627119"/>
              <a:gd name="connsiteY10" fmla="*/ 833119 h 4013199"/>
              <a:gd name="connsiteX11" fmla="*/ 0 w 3627119"/>
              <a:gd name="connsiteY11" fmla="*/ 751840 h 401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7119" h="4013199">
                <a:moveTo>
                  <a:pt x="0" y="0"/>
                </a:moveTo>
                <a:lnTo>
                  <a:pt x="2956560" y="0"/>
                </a:lnTo>
                <a:lnTo>
                  <a:pt x="2956560" y="833119"/>
                </a:lnTo>
                <a:lnTo>
                  <a:pt x="2722880" y="833119"/>
                </a:lnTo>
                <a:lnTo>
                  <a:pt x="2722880" y="2623000"/>
                </a:lnTo>
                <a:lnTo>
                  <a:pt x="3627119" y="2623000"/>
                </a:lnTo>
                <a:lnTo>
                  <a:pt x="3627119" y="4013199"/>
                </a:lnTo>
                <a:lnTo>
                  <a:pt x="2102728" y="4013199"/>
                </a:lnTo>
                <a:lnTo>
                  <a:pt x="2102728" y="3688079"/>
                </a:lnTo>
                <a:lnTo>
                  <a:pt x="0" y="3688079"/>
                </a:lnTo>
                <a:lnTo>
                  <a:pt x="0" y="833119"/>
                </a:lnTo>
                <a:lnTo>
                  <a:pt x="0" y="751840"/>
                </a:lnTo>
                <a:close/>
              </a:path>
            </a:pathLst>
          </a:cu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5760720" y="4876800"/>
            <a:ext cx="1310640" cy="355600"/>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4582160" y="4853038"/>
            <a:ext cx="1188720" cy="399681"/>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5974080" y="3767639"/>
            <a:ext cx="883920" cy="399681"/>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4770118" y="3429000"/>
            <a:ext cx="1193801" cy="399681"/>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325120" y="799199"/>
            <a:ext cx="8340579" cy="5408561"/>
          </a:xfrm>
          <a:prstGeom prst="rect">
            <a:avLst/>
          </a:prstGeom>
          <a:solidFill>
            <a:schemeClr val="lt1">
              <a:alpha val="92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p:cNvSpPr/>
          <p:nvPr/>
        </p:nvSpPr>
        <p:spPr>
          <a:xfrm>
            <a:off x="629920" y="1582341"/>
            <a:ext cx="7508240" cy="2585323"/>
          </a:xfrm>
          <a:prstGeom prst="rect">
            <a:avLst/>
          </a:prstGeom>
        </p:spPr>
        <p:txBody>
          <a:bodyPr wrap="square">
            <a:spAutoFit/>
          </a:bodyPr>
          <a:lstStyle/>
          <a:p>
            <a:pPr marL="342900" indent="-342900">
              <a:buFont typeface="Arial" charset="0"/>
              <a:buChar char="•"/>
            </a:pPr>
            <a:r>
              <a:rPr lang="en-US" dirty="0"/>
              <a:t>Policies: Express policies or agreements a dataset follows defined by some data quality concerns</a:t>
            </a:r>
          </a:p>
          <a:p>
            <a:pPr marL="342900" indent="-342900">
              <a:buFont typeface="Arial" charset="0"/>
              <a:buChar char="•"/>
            </a:pPr>
            <a:endParaRPr lang="en-US" dirty="0"/>
          </a:p>
          <a:p>
            <a:pPr marL="342900" indent="-342900">
              <a:buFont typeface="Arial" charset="0"/>
              <a:buChar char="•"/>
            </a:pPr>
            <a:r>
              <a:rPr lang="en-US" dirty="0"/>
              <a:t>Annotations: Providing rating, certificates, feedback </a:t>
            </a:r>
            <a:r>
              <a:rPr lang="en-US" dirty="0" err="1"/>
              <a:t>etc</a:t>
            </a:r>
            <a:r>
              <a:rPr lang="mr-IN" dirty="0"/>
              <a:t>…</a:t>
            </a:r>
            <a:endParaRPr lang="en-US" dirty="0"/>
          </a:p>
          <a:p>
            <a:pPr marL="342900" indent="-342900">
              <a:buFont typeface="Arial" charset="0"/>
              <a:buChar char="•"/>
            </a:pPr>
            <a:endParaRPr lang="en-US" dirty="0"/>
          </a:p>
          <a:p>
            <a:pPr marL="342900" indent="-342900">
              <a:buFont typeface="Arial" charset="0"/>
              <a:buChar char="•"/>
            </a:pPr>
            <a:r>
              <a:rPr lang="en-US" dirty="0"/>
              <a:t>Feedback: Comments from data consumers on a dataset (imagine comments in Trip Advisor)</a:t>
            </a:r>
          </a:p>
          <a:p>
            <a:pPr marL="342900" indent="-342900">
              <a:buFont typeface="Arial" charset="0"/>
              <a:buChar char="•"/>
            </a:pPr>
            <a:endParaRPr lang="en-US" dirty="0"/>
          </a:p>
          <a:p>
            <a:pPr marL="342900" indent="-342900">
              <a:buFont typeface="Arial" charset="0"/>
              <a:buChar char="•"/>
            </a:pPr>
            <a:r>
              <a:rPr lang="en-US" dirty="0"/>
              <a:t>Reasoner to transform from </a:t>
            </a:r>
            <a:r>
              <a:rPr lang="en-US" dirty="0" err="1"/>
              <a:t>daQ</a:t>
            </a:r>
            <a:r>
              <a:rPr lang="en-US" dirty="0"/>
              <a:t> to DQV and back</a:t>
            </a:r>
          </a:p>
        </p:txBody>
      </p:sp>
      <p:sp>
        <p:nvSpPr>
          <p:cNvPr id="21" name="Rectangle 20"/>
          <p:cNvSpPr/>
          <p:nvPr/>
        </p:nvSpPr>
        <p:spPr>
          <a:xfrm>
            <a:off x="2673596" y="6241469"/>
            <a:ext cx="3573286" cy="369332"/>
          </a:xfrm>
          <a:prstGeom prst="rect">
            <a:avLst/>
          </a:prstGeom>
        </p:spPr>
        <p:txBody>
          <a:bodyPr wrap="none">
            <a:spAutoFit/>
          </a:bodyPr>
          <a:lstStyle/>
          <a:p>
            <a:r>
              <a:rPr lang="en-US" dirty="0"/>
              <a:t>https://www.w3.org/TR/vocab-</a:t>
            </a:r>
            <a:r>
              <a:rPr lang="en-US" dirty="0" err="1"/>
              <a:t>dqv</a:t>
            </a:r>
            <a:r>
              <a:rPr lang="en-US" dirty="0"/>
              <a:t>/</a:t>
            </a:r>
          </a:p>
        </p:txBody>
      </p:sp>
    </p:spTree>
    <p:extLst>
      <p:ext uri="{BB962C8B-B14F-4D97-AF65-F5344CB8AC3E}">
        <p14:creationId xmlns:p14="http://schemas.microsoft.com/office/powerpoint/2010/main" val="10752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animBg="1"/>
      <p:bldP spid="15" grpId="1" animBg="1"/>
      <p:bldP spid="16" grpId="0" animBg="1"/>
      <p:bldP spid="16" grpId="1" animBg="1"/>
      <p:bldP spid="17" grpId="0" animBg="1"/>
      <p:bldP spid="17" grpId="1" animBg="1"/>
      <p:bldP spid="18" grpId="0" animBg="1"/>
      <p:bldP spid="18" grpId="1"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Overview</a:t>
            </a:r>
            <a:endParaRPr lang="en-US" dirty="0"/>
          </a:p>
        </p:txBody>
      </p:sp>
      <p:sp>
        <p:nvSpPr>
          <p:cNvPr id="3" name="Content Placeholder 2"/>
          <p:cNvSpPr>
            <a:spLocks noGrp="1"/>
          </p:cNvSpPr>
          <p:nvPr>
            <p:ph idx="1"/>
          </p:nvPr>
        </p:nvSpPr>
        <p:spPr>
          <a:xfrm>
            <a:off x="243088" y="1498689"/>
            <a:ext cx="8229600" cy="4353471"/>
          </a:xfrm>
        </p:spPr>
        <p:txBody>
          <a:bodyPr>
            <a:normAutofit fontScale="92500" lnSpcReduction="10000"/>
          </a:bodyPr>
          <a:lstStyle/>
          <a:p>
            <a:pPr marL="342900" indent="-342900">
              <a:buFont typeface="Arial" charset="0"/>
              <a:buChar char="•"/>
            </a:pPr>
            <a:r>
              <a:rPr lang="en-US" dirty="0" smtClean="0"/>
              <a:t>Conceptual Methodology for Assessing Data Quality</a:t>
            </a:r>
          </a:p>
          <a:p>
            <a:pPr marL="342900" indent="-342900">
              <a:buFont typeface="Arial" charset="0"/>
              <a:buChar char="•"/>
            </a:pPr>
            <a:endParaRPr lang="en-US" dirty="0" smtClean="0"/>
          </a:p>
          <a:p>
            <a:pPr marL="342900" indent="-342900">
              <a:buFont typeface="Arial" charset="0"/>
              <a:buChar char="•"/>
            </a:pPr>
            <a:r>
              <a:rPr lang="en-US" dirty="0" err="1" smtClean="0"/>
              <a:t>SoTA</a:t>
            </a:r>
            <a:r>
              <a:rPr lang="en-US" dirty="0" smtClean="0"/>
              <a:t> in Linked Data Quality Assessment</a:t>
            </a:r>
          </a:p>
          <a:p>
            <a:pPr marL="342900" indent="-342900">
              <a:buFont typeface="Arial" charset="0"/>
              <a:buChar char="•"/>
            </a:pPr>
            <a:endParaRPr lang="en-US" dirty="0" smtClean="0"/>
          </a:p>
          <a:p>
            <a:pPr marL="342900" indent="-342900">
              <a:buFont typeface="Arial" charset="0"/>
              <a:buChar char="•"/>
            </a:pPr>
            <a:r>
              <a:rPr lang="en-US" dirty="0" smtClean="0"/>
              <a:t>Assessing Large Linked Datasets</a:t>
            </a:r>
          </a:p>
          <a:p>
            <a:pPr marL="342900" indent="-342900">
              <a:buFont typeface="Arial" charset="0"/>
              <a:buChar char="•"/>
            </a:pPr>
            <a:endParaRPr lang="en-US" dirty="0" smtClean="0"/>
          </a:p>
          <a:p>
            <a:pPr marL="342900" indent="-342900">
              <a:buFont typeface="Arial" charset="0"/>
              <a:buChar char="•"/>
            </a:pPr>
            <a:r>
              <a:rPr lang="en-US" dirty="0" smtClean="0"/>
              <a:t>Representing Quality Metadata</a:t>
            </a:r>
          </a:p>
          <a:p>
            <a:pPr marL="342900" indent="-342900">
              <a:buFont typeface="Arial" charset="0"/>
              <a:buChar char="•"/>
            </a:pPr>
            <a:endParaRPr lang="en-US" dirty="0" smtClean="0"/>
          </a:p>
          <a:p>
            <a:pPr marL="342900" indent="-342900">
              <a:buFont typeface="Arial" charset="0"/>
              <a:buChar char="•"/>
            </a:pPr>
            <a:r>
              <a:rPr lang="en-US" sz="2600" b="1" dirty="0" smtClean="0">
                <a:solidFill>
                  <a:schemeClr val="accent2"/>
                </a:solidFill>
              </a:rPr>
              <a:t>Outlook towards the Quality of the Web of Data</a:t>
            </a:r>
          </a:p>
          <a:p>
            <a:pPr marL="342900" indent="-342900">
              <a:buFont typeface="Arial" charset="0"/>
              <a:buChar char="•"/>
            </a:pPr>
            <a:endParaRPr lang="en-US" dirty="0" smtClean="0"/>
          </a:p>
          <a:p>
            <a:pPr marL="342900" indent="-342900">
              <a:buFont typeface="Arial" charset="0"/>
              <a:buChar char="•"/>
            </a:pPr>
            <a:r>
              <a:rPr lang="en-US" dirty="0" smtClean="0"/>
              <a:t>Assessing Ontology Quality</a:t>
            </a:r>
          </a:p>
          <a:p>
            <a:pPr marL="342900" indent="-342900">
              <a:buFont typeface="Arial" charset="0"/>
              <a:buChar char="•"/>
            </a:pPr>
            <a:endParaRPr lang="en-US" dirty="0" smtClean="0"/>
          </a:p>
          <a:p>
            <a:pPr marL="342900" indent="-342900">
              <a:buFont typeface="Arial" charset="0"/>
              <a:buChar char="•"/>
            </a:pPr>
            <a:r>
              <a:rPr lang="en-US" dirty="0" smtClean="0"/>
              <a:t>Conclusions</a:t>
            </a:r>
            <a:endParaRPr lang="en-US" dirty="0"/>
          </a:p>
        </p:txBody>
      </p:sp>
      <p:sp>
        <p:nvSpPr>
          <p:cNvPr id="4" name="Rectangle 3"/>
          <p:cNvSpPr/>
          <p:nvPr/>
        </p:nvSpPr>
        <p:spPr>
          <a:xfrm>
            <a:off x="243080" y="4602480"/>
            <a:ext cx="6310120" cy="109728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43080" y="1270000"/>
            <a:ext cx="6310120" cy="2574779"/>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2524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of the Web of Data</a:t>
            </a:r>
            <a:endParaRPr lang="en-US" dirty="0"/>
          </a:p>
        </p:txBody>
      </p:sp>
      <p:sp>
        <p:nvSpPr>
          <p:cNvPr id="4" name="Rectangle 3"/>
          <p:cNvSpPr/>
          <p:nvPr/>
        </p:nvSpPr>
        <p:spPr>
          <a:xfrm>
            <a:off x="589005" y="2852351"/>
            <a:ext cx="7965989" cy="115329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What is your opinion on the Quality of the Web of Data?</a:t>
            </a:r>
            <a:endParaRPr lang="en-US" sz="3200" dirty="0"/>
          </a:p>
        </p:txBody>
      </p:sp>
    </p:spTree>
    <p:extLst>
      <p:ext uri="{BB962C8B-B14F-4D97-AF65-F5344CB8AC3E}">
        <p14:creationId xmlns:p14="http://schemas.microsoft.com/office/powerpoint/2010/main" val="2427122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the quality of the Web of Data</a:t>
            </a:r>
            <a:endParaRPr lang="en-US" dirty="0"/>
          </a:p>
        </p:txBody>
      </p:sp>
      <p:sp>
        <p:nvSpPr>
          <p:cNvPr id="3" name="Content Placeholder 2"/>
          <p:cNvSpPr>
            <a:spLocks noGrp="1"/>
          </p:cNvSpPr>
          <p:nvPr>
            <p:ph idx="1"/>
          </p:nvPr>
        </p:nvSpPr>
        <p:spPr/>
        <p:txBody>
          <a:bodyPr>
            <a:noAutofit/>
          </a:bodyPr>
          <a:lstStyle/>
          <a:p>
            <a:pPr marL="457200" indent="-457200">
              <a:buFont typeface="Arial" charset="0"/>
              <a:buChar char="•"/>
            </a:pPr>
            <a:r>
              <a:rPr lang="en-GB" dirty="0"/>
              <a:t>Quality Assessment for 130 Linked </a:t>
            </a:r>
            <a:r>
              <a:rPr lang="en-GB" dirty="0" smtClean="0"/>
              <a:t>Datasets</a:t>
            </a:r>
          </a:p>
          <a:p>
            <a:pPr marL="457200" indent="-457200">
              <a:buFont typeface="Arial" charset="0"/>
              <a:buChar char="•"/>
            </a:pPr>
            <a:endParaRPr lang="en-GB" dirty="0">
              <a:solidFill>
                <a:srgbClr val="000000"/>
              </a:solidFill>
            </a:endParaRPr>
          </a:p>
          <a:p>
            <a:pPr marL="457200" indent="-457200">
              <a:buFont typeface="Arial" charset="0"/>
              <a:buChar char="•"/>
            </a:pPr>
            <a:r>
              <a:rPr lang="en-US" dirty="0" smtClean="0">
                <a:solidFill>
                  <a:srgbClr val="000000"/>
                </a:solidFill>
              </a:rPr>
              <a:t>≈ </a:t>
            </a:r>
            <a:r>
              <a:rPr lang="en-US" dirty="0">
                <a:solidFill>
                  <a:srgbClr val="000000"/>
                </a:solidFill>
              </a:rPr>
              <a:t>3.7 billion triples assessed</a:t>
            </a:r>
          </a:p>
          <a:p>
            <a:pPr marL="228600" lvl="1">
              <a:spcBef>
                <a:spcPts val="1000"/>
              </a:spcBef>
              <a:buSzPct val="70000"/>
              <a:buFont typeface="Lucida Grande"/>
              <a:buChar char="►"/>
            </a:pPr>
            <a:endParaRPr lang="en-GB" sz="2000" dirty="0"/>
          </a:p>
          <a:p>
            <a:pPr marL="457200" indent="-457200">
              <a:buFont typeface="Arial" charset="0"/>
              <a:buChar char="•"/>
            </a:pPr>
            <a:r>
              <a:rPr lang="en-GB" dirty="0">
                <a:solidFill>
                  <a:srgbClr val="000000"/>
                </a:solidFill>
              </a:rPr>
              <a:t> 27 Quality </a:t>
            </a:r>
            <a:r>
              <a:rPr lang="en-GB" dirty="0" smtClean="0">
                <a:solidFill>
                  <a:srgbClr val="000000"/>
                </a:solidFill>
              </a:rPr>
              <a:t>Metrics, 4 categories</a:t>
            </a:r>
            <a:endParaRPr lang="en-GB" dirty="0">
              <a:solidFill>
                <a:srgbClr val="000000"/>
              </a:solidFill>
            </a:endParaRPr>
          </a:p>
        </p:txBody>
      </p:sp>
      <p:sp>
        <p:nvSpPr>
          <p:cNvPr id="4" name="Rectangle 3"/>
          <p:cNvSpPr/>
          <p:nvPr/>
        </p:nvSpPr>
        <p:spPr>
          <a:xfrm>
            <a:off x="593228" y="3953652"/>
            <a:ext cx="7529320" cy="523220"/>
          </a:xfrm>
          <a:prstGeom prst="rect">
            <a:avLst/>
          </a:prstGeom>
          <a:solidFill>
            <a:schemeClr val="accent6">
              <a:lumMod val="40000"/>
              <a:lumOff val="60000"/>
            </a:schemeClr>
          </a:solidFill>
        </p:spPr>
        <p:txBody>
          <a:bodyPr wrap="square">
            <a:spAutoFit/>
          </a:bodyPr>
          <a:lstStyle/>
          <a:p>
            <a:r>
              <a:rPr lang="en-US" sz="1400" dirty="0"/>
              <a:t>J. Debattista, C. Lange, S. Auer. </a:t>
            </a:r>
            <a:r>
              <a:rPr lang="en-US" sz="1400" i="1" dirty="0"/>
              <a:t>Evaluating the Quality of the LOD Cloud.</a:t>
            </a:r>
            <a:r>
              <a:rPr lang="en-US" sz="1400" dirty="0"/>
              <a:t> Under Review at the Semantic Web Journal</a:t>
            </a:r>
            <a:r>
              <a:rPr lang="en-US" sz="1400" i="1" dirty="0"/>
              <a:t> </a:t>
            </a:r>
            <a:endParaRPr lang="en-US" sz="1400" dirty="0"/>
          </a:p>
        </p:txBody>
      </p:sp>
    </p:spTree>
    <p:extLst>
      <p:ext uri="{BB962C8B-B14F-4D97-AF65-F5344CB8AC3E}">
        <p14:creationId xmlns:p14="http://schemas.microsoft.com/office/powerpoint/2010/main" val="1193121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A definition </a:t>
            </a:r>
            <a:r>
              <a:rPr lang="mr-IN" dirty="0"/>
              <a:t>–</a:t>
            </a:r>
            <a:r>
              <a:rPr lang="en-US" dirty="0"/>
              <a:t> </a:t>
            </a:r>
            <a:r>
              <a:rPr lang="en-US" dirty="0" err="1" smtClean="0"/>
              <a:t>Juran’s</a:t>
            </a:r>
            <a:r>
              <a:rPr lang="en-US" dirty="0" smtClean="0"/>
              <a:t> Perspective</a:t>
            </a:r>
            <a:endParaRPr lang="en-US" dirty="0"/>
          </a:p>
        </p:txBody>
      </p:sp>
      <p:grpSp>
        <p:nvGrpSpPr>
          <p:cNvPr id="11" name="Group 10"/>
          <p:cNvGrpSpPr/>
          <p:nvPr/>
        </p:nvGrpSpPr>
        <p:grpSpPr>
          <a:xfrm>
            <a:off x="5031833" y="3013502"/>
            <a:ext cx="3052166" cy="830997"/>
            <a:chOff x="4690069" y="2811250"/>
            <a:chExt cx="3052166" cy="830997"/>
          </a:xfrm>
        </p:grpSpPr>
        <p:sp>
          <p:nvSpPr>
            <p:cNvPr id="4" name="TextBox 3"/>
            <p:cNvSpPr txBox="1"/>
            <p:nvPr/>
          </p:nvSpPr>
          <p:spPr>
            <a:xfrm>
              <a:off x="4690069" y="2811250"/>
              <a:ext cx="3031399" cy="830997"/>
            </a:xfrm>
            <a:prstGeom prst="rect">
              <a:avLst/>
            </a:prstGeom>
            <a:noFill/>
          </p:spPr>
          <p:txBody>
            <a:bodyPr wrap="none" rtlCol="0">
              <a:spAutoFit/>
            </a:bodyPr>
            <a:lstStyle/>
            <a:p>
              <a:pPr algn="r"/>
              <a:r>
                <a:rPr lang="en-US" sz="3200" dirty="0">
                  <a:latin typeface="Garamond"/>
                  <a:cs typeface="Garamond"/>
                </a:rPr>
                <a:t> </a:t>
              </a:r>
              <a:r>
                <a:rPr lang="en-US" sz="3200" dirty="0" smtClean="0">
                  <a:latin typeface="Garamond"/>
                  <a:cs typeface="Garamond"/>
                </a:rPr>
                <a:t>… fitness for use</a:t>
              </a:r>
            </a:p>
            <a:p>
              <a:pPr algn="r"/>
              <a:r>
                <a:rPr lang="en-US" sz="1600" i="1" dirty="0" smtClean="0">
                  <a:latin typeface="Garamond"/>
                  <a:cs typeface="Garamond"/>
                </a:rPr>
                <a:t>Quality Control Handbook (1974)</a:t>
              </a:r>
              <a:endParaRPr lang="en-US" sz="1600" dirty="0">
                <a:latin typeface="Garamond"/>
                <a:cs typeface="Garamond"/>
              </a:endParaRPr>
            </a:p>
          </p:txBody>
        </p:sp>
        <p:cxnSp>
          <p:nvCxnSpPr>
            <p:cNvPr id="5" name="Straight Connector 4"/>
            <p:cNvCxnSpPr/>
            <p:nvPr/>
          </p:nvCxnSpPr>
          <p:spPr>
            <a:xfrm>
              <a:off x="7742235" y="2811250"/>
              <a:ext cx="0" cy="830997"/>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1060001" y="1353400"/>
            <a:ext cx="2911831" cy="4151200"/>
            <a:chOff x="6596814" y="1771021"/>
            <a:chExt cx="2911831" cy="4151200"/>
          </a:xfrm>
        </p:grpSpPr>
        <p:grpSp>
          <p:nvGrpSpPr>
            <p:cNvPr id="7" name="Group 6"/>
            <p:cNvGrpSpPr/>
            <p:nvPr/>
          </p:nvGrpSpPr>
          <p:grpSpPr>
            <a:xfrm>
              <a:off x="6596814" y="1771021"/>
              <a:ext cx="2911831" cy="4151200"/>
              <a:chOff x="1146146" y="154896"/>
              <a:chExt cx="2911831" cy="4151200"/>
            </a:xfrm>
          </p:grpSpPr>
          <p:sp>
            <p:nvSpPr>
              <p:cNvPr id="9" name="Rectangle 8"/>
              <p:cNvSpPr/>
              <p:nvPr/>
            </p:nvSpPr>
            <p:spPr>
              <a:xfrm>
                <a:off x="1146146" y="154896"/>
                <a:ext cx="2911831" cy="41512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859750" y="3854483"/>
                <a:ext cx="1502111" cy="369332"/>
              </a:xfrm>
              <a:prstGeom prst="rect">
                <a:avLst/>
              </a:prstGeom>
              <a:noFill/>
            </p:spPr>
            <p:txBody>
              <a:bodyPr wrap="none" rtlCol="0">
                <a:spAutoFit/>
              </a:bodyPr>
              <a:lstStyle/>
              <a:p>
                <a:r>
                  <a:rPr lang="en-US" dirty="0" smtClean="0">
                    <a:latin typeface="Apple Chancery"/>
                    <a:cs typeface="Apple Chancery"/>
                  </a:rPr>
                  <a:t>Joseph </a:t>
                </a:r>
                <a:r>
                  <a:rPr lang="en-US" dirty="0" err="1" smtClean="0">
                    <a:latin typeface="Apple Chancery"/>
                    <a:cs typeface="Apple Chancery"/>
                  </a:rPr>
                  <a:t>Juran</a:t>
                </a:r>
                <a:endParaRPr lang="en-US" dirty="0">
                  <a:latin typeface="Apple Chancery"/>
                  <a:cs typeface="Apple Chancery"/>
                </a:endParaRPr>
              </a:p>
            </p:txBody>
          </p:sp>
        </p:grpSp>
        <p:pic>
          <p:nvPicPr>
            <p:cNvPr id="8" name="Picture 7"/>
            <p:cNvPicPr>
              <a:picLocks noChangeAspect="1"/>
            </p:cNvPicPr>
            <p:nvPr/>
          </p:nvPicPr>
          <p:blipFill rotWithShape="1">
            <a:blip r:embed="rId3"/>
            <a:srcRect l="4940" t="3471" r="5732" b="3235"/>
            <a:stretch/>
          </p:blipFill>
          <p:spPr>
            <a:xfrm>
              <a:off x="6991104" y="2122069"/>
              <a:ext cx="2152896" cy="3206337"/>
            </a:xfrm>
            <a:prstGeom prst="rect">
              <a:avLst/>
            </a:prstGeom>
          </p:spPr>
        </p:pic>
      </p:grpSp>
    </p:spTree>
    <p:extLst>
      <p:ext uri="{BB962C8B-B14F-4D97-AF65-F5344CB8AC3E}">
        <p14:creationId xmlns:p14="http://schemas.microsoft.com/office/powerpoint/2010/main" val="6381324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of Data Quality - Aggregated</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445"/>
          <a:stretch/>
        </p:blipFill>
        <p:spPr>
          <a:xfrm>
            <a:off x="127000" y="768139"/>
            <a:ext cx="8890000" cy="6089861"/>
          </a:xfrm>
          <a:prstGeom prst="rect">
            <a:avLst/>
          </a:prstGeom>
        </p:spPr>
      </p:pic>
      <p:sp>
        <p:nvSpPr>
          <p:cNvPr id="5" name="Rectangle 4"/>
          <p:cNvSpPr/>
          <p:nvPr/>
        </p:nvSpPr>
        <p:spPr>
          <a:xfrm>
            <a:off x="0" y="768139"/>
            <a:ext cx="9144000" cy="6089861"/>
          </a:xfrm>
          <a:prstGeom prst="rect">
            <a:avLst/>
          </a:prstGeom>
          <a:solidFill>
            <a:schemeClr val="bg1">
              <a:alpha val="64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431210290"/>
              </p:ext>
            </p:extLst>
          </p:nvPr>
        </p:nvGraphicFramePr>
        <p:xfrm>
          <a:off x="2432197" y="1446079"/>
          <a:ext cx="4279606" cy="4733980"/>
        </p:xfrm>
        <a:graphic>
          <a:graphicData uri="http://schemas.openxmlformats.org/drawingml/2006/table">
            <a:tbl>
              <a:tblPr firstRow="1" bandRow="1">
                <a:tableStyleId>{10A1B5D5-9B99-4C35-A422-299274C87663}</a:tableStyleId>
              </a:tblPr>
              <a:tblGrid>
                <a:gridCol w="2596368"/>
                <a:gridCol w="1025245"/>
                <a:gridCol w="657993"/>
              </a:tblGrid>
              <a:tr h="370840">
                <a:tc>
                  <a:txBody>
                    <a:bodyPr/>
                    <a:lstStyle/>
                    <a:p>
                      <a:pPr algn="l"/>
                      <a:r>
                        <a:rPr lang="en-GB" sz="1400" dirty="0" smtClean="0"/>
                        <a:t>Dataset (http://)</a:t>
                      </a:r>
                      <a:endParaRPr lang="en-GB" sz="1400" dirty="0"/>
                    </a:p>
                  </a:txBody>
                  <a:tcPr anchor="ctr"/>
                </a:tc>
                <a:tc>
                  <a:txBody>
                    <a:bodyPr/>
                    <a:lstStyle/>
                    <a:p>
                      <a:pPr algn="ctr"/>
                      <a:r>
                        <a:rPr lang="en-GB" sz="1400" dirty="0" smtClean="0"/>
                        <a:t>Aggregated</a:t>
                      </a:r>
                      <a:r>
                        <a:rPr lang="en-GB" sz="1400" baseline="0" dirty="0" smtClean="0"/>
                        <a:t> </a:t>
                      </a:r>
                      <a:r>
                        <a:rPr lang="en-GB" sz="1400" dirty="0" smtClean="0"/>
                        <a:t>Quality Score</a:t>
                      </a:r>
                      <a:endParaRPr lang="en-GB" sz="1400" dirty="0"/>
                    </a:p>
                  </a:txBody>
                  <a:tcPr anchor="ctr"/>
                </a:tc>
                <a:tc>
                  <a:txBody>
                    <a:bodyPr/>
                    <a:lstStyle/>
                    <a:p>
                      <a:pPr algn="ctr"/>
                      <a:r>
                        <a:rPr lang="en-GB" sz="1400" dirty="0" err="1" smtClean="0"/>
                        <a:t>Pos</a:t>
                      </a:r>
                      <a:endParaRPr lang="en-GB" sz="1400" dirty="0"/>
                    </a:p>
                  </a:txBody>
                  <a:tcPr anchor="ctr"/>
                </a:tc>
              </a:tr>
              <a:tr h="374338">
                <a:tc>
                  <a:txBody>
                    <a:bodyPr/>
                    <a:lstStyle/>
                    <a:p>
                      <a:pPr algn="l"/>
                      <a:r>
                        <a:rPr lang="en-GB" sz="1400" dirty="0" err="1" smtClean="0"/>
                        <a:t>zbw.eu</a:t>
                      </a:r>
                      <a:endParaRPr lang="en-GB" sz="1400" dirty="0"/>
                    </a:p>
                  </a:txBody>
                  <a:tcPr anchor="ctr"/>
                </a:tc>
                <a:tc>
                  <a:txBody>
                    <a:bodyPr/>
                    <a:lstStyle/>
                    <a:p>
                      <a:pPr algn="ctr"/>
                      <a:r>
                        <a:rPr lang="en-GB" sz="1400" dirty="0" smtClean="0"/>
                        <a:t>84.72%</a:t>
                      </a:r>
                      <a:endParaRPr lang="en-GB" sz="1400" dirty="0"/>
                    </a:p>
                  </a:txBody>
                  <a:tcPr anchor="ctr"/>
                </a:tc>
                <a:tc>
                  <a:txBody>
                    <a:bodyPr/>
                    <a:lstStyle/>
                    <a:p>
                      <a:pPr algn="ctr"/>
                      <a:r>
                        <a:rPr lang="en-GB" sz="1400" dirty="0" smtClean="0"/>
                        <a:t>1</a:t>
                      </a:r>
                      <a:r>
                        <a:rPr lang="en-GB" sz="1400" baseline="30000" dirty="0" smtClean="0"/>
                        <a:t>st</a:t>
                      </a:r>
                      <a:endParaRPr lang="en-GB" sz="1400" baseline="30000" dirty="0"/>
                    </a:p>
                  </a:txBody>
                  <a:tcPr anchor="ctr"/>
                </a:tc>
              </a:tr>
              <a:tr h="374338">
                <a:tc>
                  <a:txBody>
                    <a:bodyPr/>
                    <a:lstStyle/>
                    <a:p>
                      <a:pPr algn="l"/>
                      <a:r>
                        <a:rPr lang="en-GB" sz="1400" dirty="0" err="1" smtClean="0"/>
                        <a:t>id.sgcb.mcu.es</a:t>
                      </a:r>
                      <a:endParaRPr lang="en-GB" sz="1400" dirty="0"/>
                    </a:p>
                  </a:txBody>
                  <a:tcPr anchor="ctr"/>
                </a:tc>
                <a:tc>
                  <a:txBody>
                    <a:bodyPr/>
                    <a:lstStyle/>
                    <a:p>
                      <a:pPr algn="ctr"/>
                      <a:r>
                        <a:rPr lang="en-GB" sz="1400" dirty="0" smtClean="0"/>
                        <a:t>83.91%</a:t>
                      </a:r>
                      <a:endParaRPr lang="en-GB" sz="1400" dirty="0"/>
                    </a:p>
                  </a:txBody>
                  <a:tcPr anchor="ctr"/>
                </a:tc>
                <a:tc>
                  <a:txBody>
                    <a:bodyPr/>
                    <a:lstStyle/>
                    <a:p>
                      <a:pPr algn="ctr"/>
                      <a:r>
                        <a:rPr lang="en-GB" sz="1400" dirty="0" smtClean="0"/>
                        <a:t>2</a:t>
                      </a:r>
                      <a:r>
                        <a:rPr lang="en-GB" sz="1400" baseline="30000" dirty="0" smtClean="0"/>
                        <a:t>nd</a:t>
                      </a:r>
                      <a:endParaRPr lang="en-GB" sz="1400" dirty="0"/>
                    </a:p>
                  </a:txBody>
                  <a:tcPr anchor="ctr"/>
                </a:tc>
              </a:tr>
              <a:tr h="374338">
                <a:tc>
                  <a:txBody>
                    <a:bodyPr/>
                    <a:lstStyle/>
                    <a:p>
                      <a:pPr algn="l"/>
                      <a:r>
                        <a:rPr lang="en-GB" sz="1400" dirty="0" err="1" smtClean="0"/>
                        <a:t>kdata.kr</a:t>
                      </a:r>
                      <a:endParaRPr lang="en-GB" sz="1400" dirty="0"/>
                    </a:p>
                  </a:txBody>
                  <a:tcPr anchor="ctr"/>
                </a:tc>
                <a:tc>
                  <a:txBody>
                    <a:bodyPr/>
                    <a:lstStyle/>
                    <a:p>
                      <a:pPr algn="ctr"/>
                      <a:r>
                        <a:rPr lang="en-GB" sz="1400" dirty="0" smtClean="0"/>
                        <a:t>82.22%</a:t>
                      </a:r>
                      <a:endParaRPr lang="en-GB" sz="1400" dirty="0"/>
                    </a:p>
                  </a:txBody>
                  <a:tcPr anchor="ctr"/>
                </a:tc>
                <a:tc>
                  <a:txBody>
                    <a:bodyPr/>
                    <a:lstStyle/>
                    <a:p>
                      <a:pPr algn="ctr"/>
                      <a:r>
                        <a:rPr lang="en-GB" sz="1400" dirty="0" smtClean="0"/>
                        <a:t>3</a:t>
                      </a:r>
                      <a:r>
                        <a:rPr lang="en-GB" sz="1400" baseline="30000" dirty="0" smtClean="0"/>
                        <a:t>rd</a:t>
                      </a:r>
                      <a:endParaRPr lang="en-GB" sz="1400" dirty="0"/>
                    </a:p>
                  </a:txBody>
                  <a:tcPr anchor="ctr"/>
                </a:tc>
              </a:tr>
              <a:tr h="374338">
                <a:tc>
                  <a:txBody>
                    <a:bodyPr/>
                    <a:lstStyle/>
                    <a:p>
                      <a:pPr algn="l"/>
                      <a:r>
                        <a:rPr lang="en-GB" sz="1400" dirty="0" err="1" smtClean="0"/>
                        <a:t>morelab.deusto.es</a:t>
                      </a:r>
                      <a:endParaRPr lang="en-GB" sz="1400" dirty="0"/>
                    </a:p>
                  </a:txBody>
                  <a:tcPr anchor="ctr"/>
                </a:tc>
                <a:tc>
                  <a:txBody>
                    <a:bodyPr/>
                    <a:lstStyle/>
                    <a:p>
                      <a:pPr algn="ctr"/>
                      <a:r>
                        <a:rPr lang="en-GB" sz="1400" dirty="0" smtClean="0"/>
                        <a:t>80.12%</a:t>
                      </a:r>
                      <a:endParaRPr lang="en-GB" sz="1400" dirty="0"/>
                    </a:p>
                  </a:txBody>
                  <a:tcPr anchor="ctr"/>
                </a:tc>
                <a:tc>
                  <a:txBody>
                    <a:bodyPr/>
                    <a:lstStyle/>
                    <a:p>
                      <a:pPr algn="ctr"/>
                      <a:r>
                        <a:rPr lang="en-GB" sz="1400" dirty="0" smtClean="0"/>
                        <a:t>4</a:t>
                      </a:r>
                      <a:r>
                        <a:rPr lang="en-GB" sz="1400" baseline="30000" dirty="0" smtClean="0"/>
                        <a:t>th</a:t>
                      </a:r>
                      <a:endParaRPr lang="en-GB" sz="1400" dirty="0"/>
                    </a:p>
                  </a:txBody>
                  <a:tcPr anchor="ctr"/>
                </a:tc>
              </a:tr>
              <a:tr h="374338">
                <a:tc>
                  <a:txBody>
                    <a:bodyPr/>
                    <a:lstStyle/>
                    <a:p>
                      <a:pPr algn="l"/>
                      <a:r>
                        <a:rPr lang="en-GB" sz="1400" dirty="0" err="1" smtClean="0"/>
                        <a:t>mapasinteractivos.didactalia.net</a:t>
                      </a:r>
                      <a:endParaRPr lang="en-GB" sz="1400" dirty="0"/>
                    </a:p>
                  </a:txBody>
                  <a:tcPr anchor="ctr"/>
                </a:tc>
                <a:tc>
                  <a:txBody>
                    <a:bodyPr/>
                    <a:lstStyle/>
                    <a:p>
                      <a:pPr algn="ctr"/>
                      <a:r>
                        <a:rPr lang="en-GB" sz="1400" dirty="0" smtClean="0"/>
                        <a:t>74.18%</a:t>
                      </a:r>
                      <a:endParaRPr lang="en-GB" sz="1400" dirty="0"/>
                    </a:p>
                  </a:txBody>
                  <a:tcPr anchor="ctr"/>
                </a:tc>
                <a:tc>
                  <a:txBody>
                    <a:bodyPr/>
                    <a:lstStyle/>
                    <a:p>
                      <a:pPr algn="ctr"/>
                      <a:r>
                        <a:rPr lang="en-GB" sz="1400" dirty="0" smtClean="0"/>
                        <a:t>5</a:t>
                      </a:r>
                      <a:r>
                        <a:rPr lang="en-GB" sz="1400" baseline="30000" dirty="0" smtClean="0"/>
                        <a:t>th</a:t>
                      </a:r>
                      <a:endParaRPr lang="en-GB" sz="1400" dirty="0"/>
                    </a:p>
                  </a:txBody>
                  <a:tcPr anchor="ctr"/>
                </a:tc>
              </a:tr>
              <a:tr h="0">
                <a:tc gridSpan="3">
                  <a:txBody>
                    <a:bodyPr/>
                    <a:lstStyle/>
                    <a:p>
                      <a:pPr algn="ctr"/>
                      <a:r>
                        <a:rPr lang="en-GB" sz="1100" b="1" dirty="0" smtClean="0"/>
                        <a:t>...</a:t>
                      </a:r>
                      <a:endParaRPr lang="en-GB" sz="1100" b="1" dirty="0"/>
                    </a:p>
                  </a:txBody>
                  <a:tcPr anchor="ctr"/>
                </a:tc>
                <a:tc hMerge="1">
                  <a:txBody>
                    <a:bodyPr/>
                    <a:lstStyle/>
                    <a:p>
                      <a:endParaRPr lang="en-GB"/>
                    </a:p>
                  </a:txBody>
                  <a:tcPr/>
                </a:tc>
                <a:tc hMerge="1">
                  <a:txBody>
                    <a:bodyPr/>
                    <a:lstStyle/>
                    <a:p>
                      <a:endParaRPr lang="en-GB"/>
                    </a:p>
                  </a:txBody>
                  <a:tcPr/>
                </a:tc>
              </a:tr>
              <a:tr h="374338">
                <a:tc>
                  <a:txBody>
                    <a:bodyPr/>
                    <a:lstStyle/>
                    <a:p>
                      <a:pPr algn="l"/>
                      <a:r>
                        <a:rPr lang="en-GB" sz="1400" dirty="0" err="1" smtClean="0"/>
                        <a:t>citeseer.rkbexplorer.com</a:t>
                      </a:r>
                      <a:endParaRPr lang="en-GB" sz="1400" dirty="0"/>
                    </a:p>
                  </a:txBody>
                  <a:tcPr anchor="ctr"/>
                </a:tc>
                <a:tc>
                  <a:txBody>
                    <a:bodyPr/>
                    <a:lstStyle/>
                    <a:p>
                      <a:pPr algn="ctr"/>
                      <a:r>
                        <a:rPr lang="en-GB" sz="1400" dirty="0" smtClean="0"/>
                        <a:t>48.31%</a:t>
                      </a:r>
                      <a:endParaRPr lang="en-GB" sz="1400" dirty="0"/>
                    </a:p>
                  </a:txBody>
                  <a:tcPr anchor="ctr"/>
                </a:tc>
                <a:tc>
                  <a:txBody>
                    <a:bodyPr/>
                    <a:lstStyle/>
                    <a:p>
                      <a:pPr algn="ctr"/>
                      <a:r>
                        <a:rPr lang="en-GB" sz="1400" dirty="0" smtClean="0"/>
                        <a:t>126</a:t>
                      </a:r>
                      <a:r>
                        <a:rPr lang="en-GB" sz="1400" baseline="30000" dirty="0" smtClean="0"/>
                        <a:t>th</a:t>
                      </a:r>
                      <a:endParaRPr lang="en-GB" sz="1400" dirty="0"/>
                    </a:p>
                  </a:txBody>
                  <a:tcPr anchor="ctr"/>
                </a:tc>
              </a:tr>
              <a:tr h="374338">
                <a:tc>
                  <a:txBody>
                    <a:bodyPr/>
                    <a:lstStyle/>
                    <a:p>
                      <a:pPr algn="l"/>
                      <a:r>
                        <a:rPr lang="en-GB" sz="1400" dirty="0" err="1" smtClean="0"/>
                        <a:t>prefix.cc</a:t>
                      </a:r>
                      <a:endParaRPr lang="en-GB" sz="1400" dirty="0"/>
                    </a:p>
                  </a:txBody>
                  <a:tcPr anchor="ctr"/>
                </a:tc>
                <a:tc>
                  <a:txBody>
                    <a:bodyPr/>
                    <a:lstStyle/>
                    <a:p>
                      <a:pPr algn="ctr"/>
                      <a:r>
                        <a:rPr lang="en-GB" sz="1400" dirty="0" smtClean="0"/>
                        <a:t>46.64%</a:t>
                      </a:r>
                      <a:endParaRPr lang="en-GB" sz="1400" dirty="0"/>
                    </a:p>
                  </a:txBody>
                  <a:tcPr anchor="ctr"/>
                </a:tc>
                <a:tc>
                  <a:txBody>
                    <a:bodyPr/>
                    <a:lstStyle/>
                    <a:p>
                      <a:pPr algn="ctr"/>
                      <a:r>
                        <a:rPr lang="en-GB" sz="1400" dirty="0" smtClean="0"/>
                        <a:t>127</a:t>
                      </a:r>
                      <a:r>
                        <a:rPr lang="en-GB" sz="1400" baseline="30000" dirty="0" smtClean="0"/>
                        <a:t>th</a:t>
                      </a:r>
                      <a:endParaRPr lang="en-GB" sz="1400" dirty="0"/>
                    </a:p>
                  </a:txBody>
                  <a:tcPr anchor="ctr"/>
                </a:tc>
              </a:tr>
              <a:tr h="374338">
                <a:tc>
                  <a:txBody>
                    <a:bodyPr/>
                    <a:lstStyle/>
                    <a:p>
                      <a:pPr algn="l"/>
                      <a:r>
                        <a:rPr lang="en-GB" sz="1400" dirty="0" err="1" smtClean="0"/>
                        <a:t>kent.zpr.fer.hr</a:t>
                      </a:r>
                      <a:endParaRPr lang="en-GB" sz="1400" dirty="0"/>
                    </a:p>
                  </a:txBody>
                  <a:tcPr anchor="ctr"/>
                </a:tc>
                <a:tc>
                  <a:txBody>
                    <a:bodyPr/>
                    <a:lstStyle/>
                    <a:p>
                      <a:pPr algn="ctr"/>
                      <a:r>
                        <a:rPr lang="en-GB" sz="1400" dirty="0" smtClean="0"/>
                        <a:t>46.61%</a:t>
                      </a:r>
                      <a:endParaRPr lang="en-GB" sz="1400" dirty="0"/>
                    </a:p>
                  </a:txBody>
                  <a:tcPr anchor="ctr"/>
                </a:tc>
                <a:tc>
                  <a:txBody>
                    <a:bodyPr/>
                    <a:lstStyle/>
                    <a:p>
                      <a:pPr algn="ctr"/>
                      <a:r>
                        <a:rPr lang="en-GB" sz="1400" dirty="0" smtClean="0"/>
                        <a:t>128</a:t>
                      </a:r>
                      <a:r>
                        <a:rPr lang="en-GB" sz="1400" baseline="30000" dirty="0" smtClean="0"/>
                        <a:t>th</a:t>
                      </a:r>
                      <a:endParaRPr lang="en-GB" sz="1400" dirty="0"/>
                    </a:p>
                  </a:txBody>
                  <a:tcPr anchor="ctr"/>
                </a:tc>
              </a:tr>
              <a:tr h="374338">
                <a:tc>
                  <a:txBody>
                    <a:bodyPr/>
                    <a:lstStyle/>
                    <a:p>
                      <a:pPr algn="l"/>
                      <a:r>
                        <a:rPr lang="en-GB" sz="1400" dirty="0" err="1" smtClean="0"/>
                        <a:t>transport.data.gov.uk</a:t>
                      </a:r>
                      <a:endParaRPr lang="en-GB" sz="1400" dirty="0"/>
                    </a:p>
                  </a:txBody>
                  <a:tcPr anchor="ctr"/>
                </a:tc>
                <a:tc>
                  <a:txBody>
                    <a:bodyPr/>
                    <a:lstStyle/>
                    <a:p>
                      <a:pPr algn="ctr"/>
                      <a:r>
                        <a:rPr lang="en-GB" sz="1400" dirty="0" smtClean="0"/>
                        <a:t>45.09%</a:t>
                      </a:r>
                      <a:endParaRPr lang="en-GB" sz="1400" dirty="0"/>
                    </a:p>
                  </a:txBody>
                  <a:tcPr anchor="ctr"/>
                </a:tc>
                <a:tc>
                  <a:txBody>
                    <a:bodyPr/>
                    <a:lstStyle/>
                    <a:p>
                      <a:pPr algn="ctr"/>
                      <a:r>
                        <a:rPr lang="en-GB" sz="1400" dirty="0" smtClean="0"/>
                        <a:t>129</a:t>
                      </a:r>
                      <a:r>
                        <a:rPr lang="en-GB" sz="1400" baseline="30000" dirty="0" smtClean="0"/>
                        <a:t>th</a:t>
                      </a:r>
                      <a:endParaRPr lang="en-GB" sz="1400" dirty="0"/>
                    </a:p>
                  </a:txBody>
                  <a:tcPr anchor="ctr"/>
                </a:tc>
              </a:tr>
              <a:tr h="374338">
                <a:tc>
                  <a:txBody>
                    <a:bodyPr/>
                    <a:lstStyle/>
                    <a:p>
                      <a:pPr algn="l"/>
                      <a:r>
                        <a:rPr lang="en-GB" sz="1400" dirty="0" err="1" smtClean="0"/>
                        <a:t>lingvoj.org</a:t>
                      </a:r>
                      <a:endParaRPr lang="en-GB" sz="1400" dirty="0"/>
                    </a:p>
                  </a:txBody>
                  <a:tcPr anchor="ctr"/>
                </a:tc>
                <a:tc>
                  <a:txBody>
                    <a:bodyPr/>
                    <a:lstStyle/>
                    <a:p>
                      <a:pPr algn="ctr"/>
                      <a:r>
                        <a:rPr lang="en-GB" sz="1400" dirty="0" smtClean="0"/>
                        <a:t>41.41%</a:t>
                      </a:r>
                      <a:endParaRPr lang="en-GB" sz="1400" dirty="0"/>
                    </a:p>
                  </a:txBody>
                  <a:tcPr anchor="ctr"/>
                </a:tc>
                <a:tc>
                  <a:txBody>
                    <a:bodyPr/>
                    <a:lstStyle/>
                    <a:p>
                      <a:pPr algn="ctr"/>
                      <a:r>
                        <a:rPr lang="en-GB" sz="1400" dirty="0" smtClean="0"/>
                        <a:t>130</a:t>
                      </a:r>
                      <a:r>
                        <a:rPr lang="en-GB" sz="1400" baseline="30000" dirty="0" smtClean="0"/>
                        <a:t>th</a:t>
                      </a:r>
                      <a:endParaRPr lang="en-GB" sz="1400" dirty="0"/>
                    </a:p>
                  </a:txBody>
                  <a:tcPr anchor="ctr"/>
                </a:tc>
              </a:tr>
            </a:tbl>
          </a:graphicData>
        </a:graphic>
      </p:graphicFrame>
    </p:spTree>
    <p:extLst>
      <p:ext uri="{BB962C8B-B14F-4D97-AF65-F5344CB8AC3E}">
        <p14:creationId xmlns:p14="http://schemas.microsoft.com/office/powerpoint/2010/main" val="174002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of Data Quality </a:t>
            </a:r>
            <a:r>
              <a:rPr lang="mr-IN" dirty="0" smtClean="0"/>
              <a:t>–</a:t>
            </a:r>
            <a:r>
              <a:rPr lang="en-US" dirty="0" smtClean="0"/>
              <a:t> Accessibility Category</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667"/>
          <a:stretch/>
        </p:blipFill>
        <p:spPr>
          <a:xfrm>
            <a:off x="177800" y="771468"/>
            <a:ext cx="8788400" cy="6034295"/>
          </a:xfrm>
          <a:prstGeom prst="rect">
            <a:avLst/>
          </a:prstGeom>
        </p:spPr>
      </p:pic>
      <p:sp>
        <p:nvSpPr>
          <p:cNvPr id="9" name="Rectangle 8"/>
          <p:cNvSpPr/>
          <p:nvPr/>
        </p:nvSpPr>
        <p:spPr>
          <a:xfrm>
            <a:off x="0" y="768139"/>
            <a:ext cx="4551680" cy="6089861"/>
          </a:xfrm>
          <a:prstGeom prst="rect">
            <a:avLst/>
          </a:prstGeom>
          <a:solidFill>
            <a:schemeClr val="bg1">
              <a:alpha val="74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177800" y="1615516"/>
            <a:ext cx="4273130" cy="5016758"/>
          </a:xfrm>
          <a:prstGeom prst="rect">
            <a:avLst/>
          </a:prstGeom>
          <a:noFill/>
        </p:spPr>
        <p:txBody>
          <a:bodyPr wrap="square" rtlCol="0">
            <a:spAutoFit/>
          </a:bodyPr>
          <a:lstStyle/>
          <a:p>
            <a:r>
              <a:rPr lang="en-GB" sz="2800" b="1" dirty="0" smtClean="0"/>
              <a:t>Accessibility Category:</a:t>
            </a:r>
            <a:endParaRPr lang="en-GB" sz="2800" b="1" dirty="0"/>
          </a:p>
          <a:p>
            <a:r>
              <a:rPr lang="en-GB" sz="2000" b="1" dirty="0"/>
              <a:t>Examples: </a:t>
            </a:r>
            <a:r>
              <a:rPr lang="en-GB" sz="2000" i="1" dirty="0"/>
              <a:t>Availability of Resources, </a:t>
            </a:r>
            <a:r>
              <a:rPr lang="en-GB" sz="2000" i="1" dirty="0" smtClean="0"/>
              <a:t>Licensing, Server Performance</a:t>
            </a:r>
          </a:p>
          <a:p>
            <a:endParaRPr lang="en-GB" sz="2000" i="1" dirty="0"/>
          </a:p>
          <a:p>
            <a:r>
              <a:rPr lang="en-GB" sz="2000" b="1" i="1" dirty="0"/>
              <a:t>Lessons </a:t>
            </a:r>
            <a:r>
              <a:rPr lang="en-GB" sz="2000" b="1" i="1" dirty="0" smtClean="0"/>
              <a:t>Learned:</a:t>
            </a:r>
            <a:endParaRPr lang="en-GB" sz="2000" i="1" dirty="0"/>
          </a:p>
          <a:p>
            <a:pPr marL="457200" indent="-457200">
              <a:buFont typeface="Arial"/>
              <a:buChar char="•"/>
            </a:pPr>
            <a:r>
              <a:rPr lang="en-GB" sz="2000" dirty="0"/>
              <a:t>Average Conformance: 30%</a:t>
            </a:r>
          </a:p>
          <a:p>
            <a:pPr marL="457200" indent="-457200">
              <a:buFont typeface="Arial"/>
              <a:buChar char="•"/>
            </a:pPr>
            <a:r>
              <a:rPr lang="en-GB" sz="2000" dirty="0"/>
              <a:t>Standard Deviation: 19</a:t>
            </a:r>
            <a:r>
              <a:rPr lang="en-GB" sz="2000" dirty="0" smtClean="0"/>
              <a:t>%</a:t>
            </a:r>
          </a:p>
          <a:p>
            <a:pPr marL="457200" indent="-457200">
              <a:buFont typeface="Arial"/>
              <a:buChar char="•"/>
            </a:pPr>
            <a:r>
              <a:rPr lang="en-GB" sz="2000" dirty="0" smtClean="0"/>
              <a:t>Low usage of Machine-Readable Licences (17 out of 131 datasets) and Human-Readable Licences (11 out of 131 datasets)</a:t>
            </a:r>
            <a:endParaRPr lang="en-GB" sz="2800" dirty="0" smtClean="0"/>
          </a:p>
          <a:p>
            <a:endParaRPr lang="en-GB" sz="2800" b="1" dirty="0"/>
          </a:p>
          <a:p>
            <a:pPr marL="457200" indent="-457200">
              <a:buFont typeface="Arial"/>
              <a:buChar char="•"/>
            </a:pPr>
            <a:endParaRPr lang="en-GB" sz="2800" b="1" dirty="0" smtClean="0"/>
          </a:p>
          <a:p>
            <a:endParaRPr lang="en-GB" dirty="0"/>
          </a:p>
          <a:p>
            <a:endParaRPr lang="en-GB" dirty="0"/>
          </a:p>
        </p:txBody>
      </p:sp>
    </p:spTree>
    <p:extLst>
      <p:ext uri="{BB962C8B-B14F-4D97-AF65-F5344CB8AC3E}">
        <p14:creationId xmlns:p14="http://schemas.microsoft.com/office/powerpoint/2010/main" val="159770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of Data Quality </a:t>
            </a:r>
            <a:r>
              <a:rPr lang="mr-IN" dirty="0"/>
              <a:t>–</a:t>
            </a:r>
            <a:r>
              <a:rPr lang="en-US" dirty="0"/>
              <a:t> </a:t>
            </a:r>
            <a:r>
              <a:rPr lang="en-US" dirty="0" smtClean="0"/>
              <a:t>Contextual Category</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667"/>
          <a:stretch/>
        </p:blipFill>
        <p:spPr>
          <a:xfrm>
            <a:off x="121920" y="740988"/>
            <a:ext cx="8829040" cy="6062199"/>
          </a:xfrm>
          <a:prstGeom prst="rect">
            <a:avLst/>
          </a:prstGeom>
        </p:spPr>
      </p:pic>
      <p:sp>
        <p:nvSpPr>
          <p:cNvPr id="7" name="Rectangle 6"/>
          <p:cNvSpPr/>
          <p:nvPr/>
        </p:nvSpPr>
        <p:spPr>
          <a:xfrm>
            <a:off x="0" y="768139"/>
            <a:ext cx="4551680" cy="6089861"/>
          </a:xfrm>
          <a:prstGeom prst="rect">
            <a:avLst/>
          </a:prstGeom>
          <a:solidFill>
            <a:schemeClr val="bg1">
              <a:alpha val="74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p:cNvSpPr txBox="1"/>
          <p:nvPr/>
        </p:nvSpPr>
        <p:spPr>
          <a:xfrm>
            <a:off x="341625" y="1397023"/>
            <a:ext cx="4273130" cy="4832092"/>
          </a:xfrm>
          <a:prstGeom prst="rect">
            <a:avLst/>
          </a:prstGeom>
          <a:noFill/>
        </p:spPr>
        <p:txBody>
          <a:bodyPr wrap="square" rtlCol="0">
            <a:spAutoFit/>
          </a:bodyPr>
          <a:lstStyle/>
          <a:p>
            <a:r>
              <a:rPr lang="en-GB" sz="2800" b="1" dirty="0" smtClean="0"/>
              <a:t>Contextual Category:</a:t>
            </a:r>
            <a:endParaRPr lang="en-GB" sz="2800" b="1" dirty="0"/>
          </a:p>
          <a:p>
            <a:r>
              <a:rPr lang="en-GB" sz="2000" b="1" dirty="0"/>
              <a:t>Examples: </a:t>
            </a:r>
            <a:r>
              <a:rPr lang="en-GB" sz="2000" i="1" dirty="0" smtClean="0"/>
              <a:t>Provenance of Data, Human Comprehensibility</a:t>
            </a:r>
          </a:p>
          <a:p>
            <a:endParaRPr lang="en-GB" sz="2000" i="1" dirty="0"/>
          </a:p>
          <a:p>
            <a:r>
              <a:rPr lang="en-GB" sz="2000" b="1" i="1" dirty="0"/>
              <a:t>Lessons </a:t>
            </a:r>
            <a:r>
              <a:rPr lang="en-GB" sz="2000" b="1" i="1" dirty="0" smtClean="0"/>
              <a:t>Learned:</a:t>
            </a:r>
            <a:endParaRPr lang="en-GB" sz="2000" i="1" dirty="0"/>
          </a:p>
          <a:p>
            <a:pPr marL="457200" indent="-457200">
              <a:buFont typeface="Arial"/>
              <a:buChar char="•"/>
            </a:pPr>
            <a:r>
              <a:rPr lang="en-GB" sz="2000" dirty="0"/>
              <a:t>Average Conformance: </a:t>
            </a:r>
            <a:r>
              <a:rPr lang="en-GB" sz="2000" dirty="0" smtClean="0"/>
              <a:t>13%</a:t>
            </a:r>
            <a:endParaRPr lang="en-GB" sz="2000" dirty="0"/>
          </a:p>
          <a:p>
            <a:pPr marL="457200" indent="-457200">
              <a:buFont typeface="Arial"/>
              <a:buChar char="•"/>
            </a:pPr>
            <a:r>
              <a:rPr lang="en-GB" sz="2000" dirty="0"/>
              <a:t>Standard Deviation: </a:t>
            </a:r>
            <a:r>
              <a:rPr lang="en-GB" sz="2000" dirty="0" smtClean="0"/>
              <a:t>13%</a:t>
            </a:r>
          </a:p>
          <a:p>
            <a:pPr marL="457200" indent="-457200">
              <a:buFont typeface="Arial"/>
              <a:buChar char="•"/>
            </a:pPr>
            <a:r>
              <a:rPr lang="en-GB" sz="2000" dirty="0" smtClean="0"/>
              <a:t>Poor conformance </a:t>
            </a:r>
            <a:r>
              <a:rPr lang="en-GB" sz="2000" dirty="0" err="1" smtClean="0"/>
              <a:t>w.r.t</a:t>
            </a:r>
            <a:r>
              <a:rPr lang="en-GB" sz="2000" dirty="0" smtClean="0"/>
              <a:t>. basic provenance information (e.g. creator of dataset), and traceability of data (predicates defining origin of data)</a:t>
            </a:r>
          </a:p>
          <a:p>
            <a:pPr marL="457200" indent="-457200">
              <a:buFont typeface="Arial"/>
              <a:buChar char="•"/>
            </a:pPr>
            <a:r>
              <a:rPr lang="en-GB" sz="2000" dirty="0" smtClean="0"/>
              <a:t>More effort towards human labelling and description of resources by publishers</a:t>
            </a:r>
            <a:endParaRPr lang="en-GB" sz="2800" b="1" dirty="0"/>
          </a:p>
        </p:txBody>
      </p:sp>
    </p:spTree>
    <p:extLst>
      <p:ext uri="{BB962C8B-B14F-4D97-AF65-F5344CB8AC3E}">
        <p14:creationId xmlns:p14="http://schemas.microsoft.com/office/powerpoint/2010/main" val="111558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of Data Quality </a:t>
            </a:r>
            <a:r>
              <a:rPr lang="mr-IN" dirty="0"/>
              <a:t>–</a:t>
            </a:r>
            <a:r>
              <a:rPr lang="en-US" dirty="0"/>
              <a:t> </a:t>
            </a:r>
            <a:r>
              <a:rPr lang="en-US" dirty="0" smtClean="0"/>
              <a:t>Intrinsic Category</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555"/>
          <a:stretch/>
        </p:blipFill>
        <p:spPr>
          <a:xfrm>
            <a:off x="121920" y="754082"/>
            <a:ext cx="8900160" cy="6103918"/>
          </a:xfrm>
          <a:prstGeom prst="rect">
            <a:avLst/>
          </a:prstGeom>
        </p:spPr>
      </p:pic>
      <p:sp>
        <p:nvSpPr>
          <p:cNvPr id="6" name="Rectangle 5"/>
          <p:cNvSpPr/>
          <p:nvPr/>
        </p:nvSpPr>
        <p:spPr>
          <a:xfrm>
            <a:off x="0" y="768139"/>
            <a:ext cx="4551680" cy="6089861"/>
          </a:xfrm>
          <a:prstGeom prst="rect">
            <a:avLst/>
          </a:prstGeom>
          <a:solidFill>
            <a:schemeClr val="bg1">
              <a:alpha val="74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p:cNvSpPr txBox="1"/>
          <p:nvPr/>
        </p:nvSpPr>
        <p:spPr>
          <a:xfrm>
            <a:off x="298870" y="1338442"/>
            <a:ext cx="4273130" cy="4216539"/>
          </a:xfrm>
          <a:prstGeom prst="rect">
            <a:avLst/>
          </a:prstGeom>
          <a:noFill/>
        </p:spPr>
        <p:txBody>
          <a:bodyPr wrap="square" rtlCol="0">
            <a:spAutoFit/>
          </a:bodyPr>
          <a:lstStyle/>
          <a:p>
            <a:r>
              <a:rPr lang="en-GB" sz="2800" b="1" dirty="0" smtClean="0"/>
              <a:t>Intrinsic Category:</a:t>
            </a:r>
            <a:endParaRPr lang="en-GB" sz="2800" b="1" dirty="0"/>
          </a:p>
          <a:p>
            <a:r>
              <a:rPr lang="en-GB" sz="2000" b="1" dirty="0"/>
              <a:t>Examples: </a:t>
            </a:r>
            <a:r>
              <a:rPr lang="en-GB" sz="2000" i="1" dirty="0" smtClean="0"/>
              <a:t>Syntactic Validity, Consistency, Conciseness</a:t>
            </a:r>
          </a:p>
          <a:p>
            <a:endParaRPr lang="en-GB" sz="2000" i="1" dirty="0"/>
          </a:p>
          <a:p>
            <a:r>
              <a:rPr lang="en-GB" sz="2000" b="1" i="1" dirty="0"/>
              <a:t>Lessons </a:t>
            </a:r>
            <a:r>
              <a:rPr lang="en-GB" sz="2000" b="1" i="1" dirty="0" smtClean="0"/>
              <a:t>Learned:</a:t>
            </a:r>
            <a:endParaRPr lang="en-GB" sz="2000" i="1" dirty="0"/>
          </a:p>
          <a:p>
            <a:pPr marL="457200" indent="-457200">
              <a:buFont typeface="Arial"/>
              <a:buChar char="•"/>
            </a:pPr>
            <a:r>
              <a:rPr lang="en-GB" sz="2000" dirty="0"/>
              <a:t>Average Conformance: </a:t>
            </a:r>
            <a:r>
              <a:rPr lang="en-GB" sz="2000" dirty="0" smtClean="0"/>
              <a:t>77%</a:t>
            </a:r>
            <a:endParaRPr lang="en-GB" sz="2000" dirty="0"/>
          </a:p>
          <a:p>
            <a:pPr marL="457200" indent="-457200">
              <a:buFont typeface="Arial"/>
              <a:buChar char="•"/>
            </a:pPr>
            <a:r>
              <a:rPr lang="en-GB" sz="2000" dirty="0"/>
              <a:t>Standard Deviation: </a:t>
            </a:r>
            <a:r>
              <a:rPr lang="en-GB" sz="2000" dirty="0" smtClean="0"/>
              <a:t>13%</a:t>
            </a:r>
          </a:p>
          <a:p>
            <a:pPr marL="457200" indent="-457200">
              <a:buFont typeface="Arial"/>
              <a:buChar char="•"/>
            </a:pPr>
            <a:r>
              <a:rPr lang="en-GB" sz="2000" dirty="0" smtClean="0"/>
              <a:t>Overall high conformance for almost all metrics</a:t>
            </a:r>
            <a:endParaRPr lang="en-GB" sz="2000" dirty="0"/>
          </a:p>
          <a:p>
            <a:pPr marL="457200" indent="-457200">
              <a:buFont typeface="Arial"/>
              <a:buChar char="•"/>
            </a:pPr>
            <a:r>
              <a:rPr lang="en-GB" sz="2000" dirty="0" smtClean="0"/>
              <a:t>Conformance towards the usage of correct </a:t>
            </a:r>
            <a:r>
              <a:rPr lang="en-GB" sz="2000" dirty="0"/>
              <a:t>d</a:t>
            </a:r>
            <a:r>
              <a:rPr lang="en-GB" sz="2000" dirty="0" smtClean="0"/>
              <a:t>omain or range </a:t>
            </a:r>
            <a:r>
              <a:rPr lang="en-GB" sz="2000" dirty="0" err="1" smtClean="0"/>
              <a:t>datatypes</a:t>
            </a:r>
            <a:r>
              <a:rPr lang="en-GB" sz="2000" dirty="0" smtClean="0"/>
              <a:t> should be improved (average conformance </a:t>
            </a:r>
            <a:r>
              <a:rPr lang="en-US" sz="2000" dirty="0">
                <a:solidFill>
                  <a:srgbClr val="000000"/>
                </a:solidFill>
              </a:rPr>
              <a:t>≈</a:t>
            </a:r>
            <a:r>
              <a:rPr lang="en-GB" sz="2000" dirty="0" smtClean="0"/>
              <a:t> 60%)</a:t>
            </a:r>
            <a:endParaRPr lang="en-GB" sz="2800" dirty="0" smtClean="0"/>
          </a:p>
        </p:txBody>
      </p:sp>
    </p:spTree>
    <p:extLst>
      <p:ext uri="{BB962C8B-B14F-4D97-AF65-F5344CB8AC3E}">
        <p14:creationId xmlns:p14="http://schemas.microsoft.com/office/powerpoint/2010/main" val="50034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of Data Quality </a:t>
            </a:r>
            <a:r>
              <a:rPr lang="mr-IN" dirty="0"/>
              <a:t>–</a:t>
            </a:r>
            <a:r>
              <a:rPr lang="en-US" dirty="0"/>
              <a:t> </a:t>
            </a:r>
            <a:r>
              <a:rPr lang="en-US" dirty="0" smtClean="0"/>
              <a:t>Representational Category</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889"/>
          <a:stretch/>
        </p:blipFill>
        <p:spPr>
          <a:xfrm>
            <a:off x="40640" y="740988"/>
            <a:ext cx="8890000" cy="6118318"/>
          </a:xfrm>
          <a:prstGeom prst="rect">
            <a:avLst/>
          </a:prstGeom>
        </p:spPr>
      </p:pic>
      <p:sp>
        <p:nvSpPr>
          <p:cNvPr id="6" name="Rectangle 5"/>
          <p:cNvSpPr/>
          <p:nvPr/>
        </p:nvSpPr>
        <p:spPr>
          <a:xfrm>
            <a:off x="0" y="768139"/>
            <a:ext cx="4551680" cy="6089861"/>
          </a:xfrm>
          <a:prstGeom prst="rect">
            <a:avLst/>
          </a:prstGeom>
          <a:solidFill>
            <a:schemeClr val="bg1">
              <a:alpha val="74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p:cNvSpPr txBox="1"/>
          <p:nvPr/>
        </p:nvSpPr>
        <p:spPr>
          <a:xfrm>
            <a:off x="192705" y="1714067"/>
            <a:ext cx="4273130" cy="3293209"/>
          </a:xfrm>
          <a:prstGeom prst="rect">
            <a:avLst/>
          </a:prstGeom>
          <a:noFill/>
        </p:spPr>
        <p:txBody>
          <a:bodyPr wrap="square" rtlCol="0">
            <a:spAutoFit/>
          </a:bodyPr>
          <a:lstStyle/>
          <a:p>
            <a:r>
              <a:rPr lang="en-GB" sz="2800" b="1" dirty="0" smtClean="0"/>
              <a:t>Representational Category:</a:t>
            </a:r>
            <a:endParaRPr lang="en-GB" sz="2800" b="1" dirty="0"/>
          </a:p>
          <a:p>
            <a:r>
              <a:rPr lang="en-GB" sz="2000" b="1" dirty="0"/>
              <a:t>Examples: </a:t>
            </a:r>
            <a:r>
              <a:rPr lang="en-GB" sz="2000" i="1" dirty="0" smtClean="0"/>
              <a:t>Interoperability, Versatility, Interpretability, Data Representation</a:t>
            </a:r>
          </a:p>
          <a:p>
            <a:endParaRPr lang="en-GB" sz="2000" i="1" dirty="0"/>
          </a:p>
          <a:p>
            <a:r>
              <a:rPr lang="en-GB" sz="2000" b="1" i="1" dirty="0"/>
              <a:t>Lessons </a:t>
            </a:r>
            <a:r>
              <a:rPr lang="en-GB" sz="2000" b="1" i="1" dirty="0" smtClean="0"/>
              <a:t>Learned:</a:t>
            </a:r>
            <a:endParaRPr lang="en-GB" sz="2000" i="1" dirty="0"/>
          </a:p>
          <a:p>
            <a:pPr marL="457200" indent="-457200">
              <a:buFont typeface="Arial"/>
              <a:buChar char="•"/>
            </a:pPr>
            <a:r>
              <a:rPr lang="en-GB" sz="2000" dirty="0"/>
              <a:t>Average Conformance: </a:t>
            </a:r>
            <a:r>
              <a:rPr lang="en-GB" sz="2000" dirty="0" smtClean="0"/>
              <a:t>63%</a:t>
            </a:r>
            <a:endParaRPr lang="en-GB" sz="2000" dirty="0"/>
          </a:p>
          <a:p>
            <a:pPr marL="457200" indent="-457200">
              <a:buFont typeface="Arial"/>
              <a:buChar char="•"/>
            </a:pPr>
            <a:r>
              <a:rPr lang="en-GB" sz="2000" dirty="0"/>
              <a:t>Standard Deviation: </a:t>
            </a:r>
            <a:r>
              <a:rPr lang="en-GB" sz="2000" dirty="0" smtClean="0"/>
              <a:t>14%</a:t>
            </a:r>
          </a:p>
          <a:p>
            <a:pPr marL="457200" indent="-457200">
              <a:buFont typeface="Arial"/>
              <a:buChar char="•"/>
            </a:pPr>
            <a:r>
              <a:rPr lang="en-GB" sz="2000" dirty="0" smtClean="0"/>
              <a:t>Data publishers should re-use more existing terms (average conformance </a:t>
            </a:r>
            <a:r>
              <a:rPr lang="en-US" sz="2000" dirty="0">
                <a:solidFill>
                  <a:srgbClr val="000000"/>
                </a:solidFill>
              </a:rPr>
              <a:t>≈</a:t>
            </a:r>
            <a:r>
              <a:rPr lang="en-GB" sz="2000" dirty="0" smtClean="0"/>
              <a:t> 34%)</a:t>
            </a:r>
            <a:endParaRPr lang="en-GB" sz="2800" dirty="0" smtClean="0"/>
          </a:p>
        </p:txBody>
      </p:sp>
    </p:spTree>
    <p:extLst>
      <p:ext uri="{BB962C8B-B14F-4D97-AF65-F5344CB8AC3E}">
        <p14:creationId xmlns:p14="http://schemas.microsoft.com/office/powerpoint/2010/main" val="8388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Overview</a:t>
            </a:r>
            <a:endParaRPr lang="en-US" dirty="0"/>
          </a:p>
        </p:txBody>
      </p:sp>
      <p:sp>
        <p:nvSpPr>
          <p:cNvPr id="3" name="Content Placeholder 2"/>
          <p:cNvSpPr>
            <a:spLocks noGrp="1"/>
          </p:cNvSpPr>
          <p:nvPr>
            <p:ph idx="1"/>
          </p:nvPr>
        </p:nvSpPr>
        <p:spPr>
          <a:xfrm>
            <a:off x="243088" y="1498689"/>
            <a:ext cx="8229600" cy="4353471"/>
          </a:xfrm>
        </p:spPr>
        <p:txBody>
          <a:bodyPr>
            <a:normAutofit fontScale="92500" lnSpcReduction="10000"/>
          </a:bodyPr>
          <a:lstStyle/>
          <a:p>
            <a:pPr marL="342900" indent="-342900">
              <a:buFont typeface="Arial" charset="0"/>
              <a:buChar char="•"/>
            </a:pPr>
            <a:r>
              <a:rPr lang="en-US" dirty="0" smtClean="0"/>
              <a:t>Conceptual Methodology for Assessing Data Quality</a:t>
            </a:r>
          </a:p>
          <a:p>
            <a:pPr marL="342900" indent="-342900">
              <a:buFont typeface="Arial" charset="0"/>
              <a:buChar char="•"/>
            </a:pPr>
            <a:endParaRPr lang="en-US" dirty="0" smtClean="0"/>
          </a:p>
          <a:p>
            <a:pPr marL="342900" indent="-342900">
              <a:buFont typeface="Arial" charset="0"/>
              <a:buChar char="•"/>
            </a:pPr>
            <a:r>
              <a:rPr lang="en-US" dirty="0" err="1" smtClean="0"/>
              <a:t>SoTA</a:t>
            </a:r>
            <a:r>
              <a:rPr lang="en-US" dirty="0" smtClean="0"/>
              <a:t> in Linked Data Quality Assessment</a:t>
            </a:r>
          </a:p>
          <a:p>
            <a:pPr marL="342900" indent="-342900">
              <a:buFont typeface="Arial" charset="0"/>
              <a:buChar char="•"/>
            </a:pPr>
            <a:endParaRPr lang="en-US" dirty="0" smtClean="0"/>
          </a:p>
          <a:p>
            <a:pPr marL="342900" indent="-342900">
              <a:buFont typeface="Arial" charset="0"/>
              <a:buChar char="•"/>
            </a:pPr>
            <a:r>
              <a:rPr lang="en-US" dirty="0" smtClean="0"/>
              <a:t>Assessing Large Linked Datasets</a:t>
            </a:r>
          </a:p>
          <a:p>
            <a:pPr marL="342900" indent="-342900">
              <a:buFont typeface="Arial" charset="0"/>
              <a:buChar char="•"/>
            </a:pPr>
            <a:endParaRPr lang="en-US" dirty="0" smtClean="0"/>
          </a:p>
          <a:p>
            <a:pPr marL="342900" indent="-342900">
              <a:buFont typeface="Arial" charset="0"/>
              <a:buChar char="•"/>
            </a:pPr>
            <a:r>
              <a:rPr lang="en-US" dirty="0" smtClean="0"/>
              <a:t>Representing Quality Metadata</a:t>
            </a:r>
          </a:p>
          <a:p>
            <a:pPr marL="342900" indent="-342900">
              <a:buFont typeface="Arial" charset="0"/>
              <a:buChar char="•"/>
            </a:pPr>
            <a:endParaRPr lang="en-US" dirty="0" smtClean="0"/>
          </a:p>
          <a:p>
            <a:pPr marL="342900" indent="-342900">
              <a:buFont typeface="Arial" charset="0"/>
              <a:buChar char="•"/>
            </a:pPr>
            <a:r>
              <a:rPr lang="en-US" dirty="0" smtClean="0"/>
              <a:t>Outlook towards the Quality of the Web of Data</a:t>
            </a:r>
          </a:p>
          <a:p>
            <a:pPr marL="342900" indent="-342900">
              <a:buFont typeface="Arial" charset="0"/>
              <a:buChar char="•"/>
            </a:pPr>
            <a:endParaRPr lang="en-US" dirty="0" smtClean="0"/>
          </a:p>
          <a:p>
            <a:pPr marL="342900" indent="-342900">
              <a:buFont typeface="Arial" charset="0"/>
              <a:buChar char="•"/>
            </a:pPr>
            <a:r>
              <a:rPr lang="en-US" sz="2600" b="1" dirty="0" smtClean="0">
                <a:solidFill>
                  <a:schemeClr val="accent2"/>
                </a:solidFill>
              </a:rPr>
              <a:t>Assessing Ontology Quality</a:t>
            </a:r>
          </a:p>
          <a:p>
            <a:pPr marL="342900" indent="-342900">
              <a:buFont typeface="Arial" charset="0"/>
              <a:buChar char="•"/>
            </a:pPr>
            <a:endParaRPr lang="en-US" dirty="0" smtClean="0"/>
          </a:p>
          <a:p>
            <a:pPr marL="342900" indent="-342900">
              <a:buFont typeface="Arial" charset="0"/>
              <a:buChar char="•"/>
            </a:pPr>
            <a:r>
              <a:rPr lang="en-US" dirty="0" smtClean="0"/>
              <a:t>Conclusions</a:t>
            </a:r>
            <a:endParaRPr lang="en-US" dirty="0"/>
          </a:p>
        </p:txBody>
      </p:sp>
      <p:sp>
        <p:nvSpPr>
          <p:cNvPr id="4" name="Rectangle 3"/>
          <p:cNvSpPr/>
          <p:nvPr/>
        </p:nvSpPr>
        <p:spPr>
          <a:xfrm>
            <a:off x="243080" y="1270000"/>
            <a:ext cx="6310120" cy="310896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5323840"/>
            <a:ext cx="6310120" cy="52832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2342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ISO/IEC 25012 Standard</a:t>
            </a:r>
            <a:endParaRPr lang="en-US" dirty="0"/>
          </a:p>
        </p:txBody>
      </p:sp>
      <p:pic>
        <p:nvPicPr>
          <p:cNvPr id="4" name="Picture 2" descr="ISO/IEC 25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092" y="1747062"/>
            <a:ext cx="4852978" cy="34857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4480" y="1504801"/>
            <a:ext cx="4185920" cy="3785652"/>
          </a:xfrm>
          <a:prstGeom prst="rect">
            <a:avLst/>
          </a:prstGeom>
        </p:spPr>
        <p:txBody>
          <a:bodyPr wrap="square">
            <a:spAutoFit/>
          </a:bodyPr>
          <a:lstStyle/>
          <a:p>
            <a:pPr marL="742950" lvl="1" indent="-285750" algn="just">
              <a:buFont typeface="Arial" panose="020B0604020202020204" pitchFamily="34" charset="0"/>
              <a:buChar char="•"/>
            </a:pPr>
            <a:r>
              <a:rPr lang="en-US" sz="1600" dirty="0"/>
              <a:t>Every metric identified in the research was mapped to the ISO/IEC 25012 Model:</a:t>
            </a:r>
          </a:p>
          <a:p>
            <a:pPr lvl="1" algn="just"/>
            <a:endParaRPr lang="en-US" sz="1600" dirty="0"/>
          </a:p>
          <a:p>
            <a:pPr marL="1200150" lvl="2" indent="-285750" algn="just">
              <a:buFont typeface="Wingdings" panose="05000000000000000000" pitchFamily="2" charset="2"/>
              <a:buChar char="§"/>
            </a:pPr>
            <a:r>
              <a:rPr lang="en-US" sz="1600" b="1" i="1" dirty="0"/>
              <a:t>The Inherent Category </a:t>
            </a:r>
            <a:r>
              <a:rPr lang="en-US" sz="1600" i="1" dirty="0"/>
              <a:t>– measures intrinsic quality characteristics. </a:t>
            </a:r>
          </a:p>
          <a:p>
            <a:pPr marL="1200150" lvl="2" indent="-285750" algn="just">
              <a:buFont typeface="Wingdings" panose="05000000000000000000" pitchFamily="2" charset="2"/>
              <a:buChar char="§"/>
            </a:pPr>
            <a:endParaRPr lang="en-US" sz="1600" i="1" dirty="0"/>
          </a:p>
          <a:p>
            <a:pPr marL="1200150" lvl="2" indent="-285750" algn="just">
              <a:buFont typeface="Wingdings" panose="05000000000000000000" pitchFamily="2" charset="2"/>
              <a:buChar char="§"/>
            </a:pPr>
            <a:r>
              <a:rPr lang="en-US" sz="1600" b="1" i="1" dirty="0"/>
              <a:t>The System Category </a:t>
            </a:r>
            <a:r>
              <a:rPr lang="en-US" sz="1600" i="1" dirty="0"/>
              <a:t>– measures the degree of quality when the system is used.</a:t>
            </a:r>
          </a:p>
          <a:p>
            <a:pPr lvl="2" algn="just"/>
            <a:endParaRPr lang="en-US" sz="1600" i="1" dirty="0"/>
          </a:p>
          <a:p>
            <a:pPr marL="1200150" lvl="2" indent="-285750" algn="just">
              <a:buFont typeface="Wingdings" panose="05000000000000000000" pitchFamily="2" charset="2"/>
              <a:buChar char="§"/>
            </a:pPr>
            <a:r>
              <a:rPr lang="en-US" sz="1600" b="1" i="1" dirty="0"/>
              <a:t>The Inherent-System Category </a:t>
            </a:r>
            <a:r>
              <a:rPr lang="en-US" sz="1600" i="1" dirty="0"/>
              <a:t>– which includes metrics covering both aspects.</a:t>
            </a:r>
          </a:p>
        </p:txBody>
      </p:sp>
      <p:sp>
        <p:nvSpPr>
          <p:cNvPr id="6" name="Rectangle 5"/>
          <p:cNvSpPr/>
          <p:nvPr/>
        </p:nvSpPr>
        <p:spPr>
          <a:xfrm>
            <a:off x="786268" y="5531046"/>
            <a:ext cx="7529320" cy="523220"/>
          </a:xfrm>
          <a:prstGeom prst="rect">
            <a:avLst/>
          </a:prstGeom>
          <a:solidFill>
            <a:schemeClr val="accent6">
              <a:lumMod val="40000"/>
              <a:lumOff val="60000"/>
            </a:schemeClr>
          </a:solidFill>
        </p:spPr>
        <p:txBody>
          <a:bodyPr wrap="square">
            <a:spAutoFit/>
          </a:bodyPr>
          <a:lstStyle/>
          <a:p>
            <a:r>
              <a:rPr lang="en-US" sz="1400" dirty="0" smtClean="0"/>
              <a:t>S. McGurk, J. Debattista, </a:t>
            </a:r>
            <a:r>
              <a:rPr lang="en-US" sz="1400" dirty="0"/>
              <a:t>C. </a:t>
            </a:r>
            <a:r>
              <a:rPr lang="en-US" sz="1400" dirty="0" err="1" smtClean="0"/>
              <a:t>Abela</a:t>
            </a:r>
            <a:r>
              <a:rPr lang="en-US" sz="1400" dirty="0" smtClean="0"/>
              <a:t>. </a:t>
            </a:r>
            <a:r>
              <a:rPr lang="en-US" sz="1400" i="1" dirty="0" smtClean="0"/>
              <a:t>Towards Ontology Quality Assessment. </a:t>
            </a:r>
            <a:r>
              <a:rPr lang="en-US" sz="1400" dirty="0" smtClean="0"/>
              <a:t>4</a:t>
            </a:r>
            <a:r>
              <a:rPr lang="en-US" sz="1400" baseline="30000" dirty="0" smtClean="0"/>
              <a:t>th</a:t>
            </a:r>
            <a:r>
              <a:rPr lang="en-US" sz="1400" dirty="0" smtClean="0"/>
              <a:t> Workshop on Linked Data Quality (LDQ)</a:t>
            </a:r>
            <a:endParaRPr lang="en-US" sz="1400" dirty="0"/>
          </a:p>
        </p:txBody>
      </p:sp>
    </p:spTree>
    <p:extLst>
      <p:ext uri="{BB962C8B-B14F-4D97-AF65-F5344CB8AC3E}">
        <p14:creationId xmlns:p14="http://schemas.microsoft.com/office/powerpoint/2010/main" val="3363692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OntoQAV</a:t>
            </a:r>
            <a:r>
              <a:rPr lang="en-US" dirty="0" smtClean="0"/>
              <a:t>: </a:t>
            </a:r>
            <a:r>
              <a:rPr lang="en-US" dirty="0" err="1" smtClean="0"/>
              <a:t>Visualising</a:t>
            </a:r>
            <a:r>
              <a:rPr lang="en-US" dirty="0" smtClean="0"/>
              <a:t> Ontology Quality Problems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080" y="1925320"/>
            <a:ext cx="8517294" cy="3530600"/>
          </a:xfrm>
        </p:spPr>
      </p:pic>
      <p:sp>
        <p:nvSpPr>
          <p:cNvPr id="5" name="Rectangle 4"/>
          <p:cNvSpPr/>
          <p:nvPr/>
        </p:nvSpPr>
        <p:spPr>
          <a:xfrm>
            <a:off x="737067" y="5693606"/>
            <a:ext cx="7529320" cy="523220"/>
          </a:xfrm>
          <a:prstGeom prst="rect">
            <a:avLst/>
          </a:prstGeom>
          <a:solidFill>
            <a:schemeClr val="accent6">
              <a:lumMod val="40000"/>
              <a:lumOff val="60000"/>
            </a:schemeClr>
          </a:solidFill>
        </p:spPr>
        <p:txBody>
          <a:bodyPr wrap="square">
            <a:spAutoFit/>
          </a:bodyPr>
          <a:lstStyle/>
          <a:p>
            <a:r>
              <a:rPr lang="en-US" sz="1400" dirty="0" smtClean="0"/>
              <a:t>S. McGurk, J. Debattista, </a:t>
            </a:r>
            <a:r>
              <a:rPr lang="en-US" sz="1400" dirty="0"/>
              <a:t>C. </a:t>
            </a:r>
            <a:r>
              <a:rPr lang="en-US" sz="1400" dirty="0" err="1" smtClean="0"/>
              <a:t>Abela</a:t>
            </a:r>
            <a:r>
              <a:rPr lang="en-US" sz="1400" dirty="0" smtClean="0"/>
              <a:t>. </a:t>
            </a:r>
            <a:r>
              <a:rPr lang="en-US" sz="1400" i="1" dirty="0" err="1" smtClean="0"/>
              <a:t>OntoQAV</a:t>
            </a:r>
            <a:r>
              <a:rPr lang="en-US" sz="1400" i="1" dirty="0" smtClean="0"/>
              <a:t>: </a:t>
            </a:r>
            <a:r>
              <a:rPr lang="en-US" sz="1400" i="1" dirty="0" err="1" smtClean="0"/>
              <a:t>Visualising</a:t>
            </a:r>
            <a:r>
              <a:rPr lang="en-US" sz="1400" i="1" dirty="0" smtClean="0"/>
              <a:t> Ontology Quality. </a:t>
            </a:r>
            <a:r>
              <a:rPr lang="en-US" sz="1400" dirty="0" smtClean="0"/>
              <a:t>Under Review (ISWC Posters and Demo)</a:t>
            </a:r>
            <a:endParaRPr lang="en-US" sz="1400" dirty="0"/>
          </a:p>
        </p:txBody>
      </p:sp>
    </p:spTree>
    <p:extLst>
      <p:ext uri="{BB962C8B-B14F-4D97-AF65-F5344CB8AC3E}">
        <p14:creationId xmlns:p14="http://schemas.microsoft.com/office/powerpoint/2010/main" val="14814465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the Pipeline</a:t>
            </a:r>
            <a:endParaRPr lang="en-US" dirty="0"/>
          </a:p>
        </p:txBody>
      </p:sp>
      <p:sp>
        <p:nvSpPr>
          <p:cNvPr id="5" name="Rectangle 4"/>
          <p:cNvSpPr/>
          <p:nvPr/>
        </p:nvSpPr>
        <p:spPr>
          <a:xfrm>
            <a:off x="589005" y="2852351"/>
            <a:ext cx="7965989" cy="115329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Can I have some volunteers to evaluate this system?</a:t>
            </a:r>
            <a:endParaRPr lang="en-US" sz="3200" dirty="0"/>
          </a:p>
        </p:txBody>
      </p:sp>
    </p:spTree>
    <p:extLst>
      <p:ext uri="{BB962C8B-B14F-4D97-AF65-F5344CB8AC3E}">
        <p14:creationId xmlns:p14="http://schemas.microsoft.com/office/powerpoint/2010/main" val="815781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Overview</a:t>
            </a:r>
            <a:endParaRPr lang="en-US" dirty="0"/>
          </a:p>
        </p:txBody>
      </p:sp>
      <p:sp>
        <p:nvSpPr>
          <p:cNvPr id="3" name="Content Placeholder 2"/>
          <p:cNvSpPr>
            <a:spLocks noGrp="1"/>
          </p:cNvSpPr>
          <p:nvPr>
            <p:ph idx="1"/>
          </p:nvPr>
        </p:nvSpPr>
        <p:spPr>
          <a:xfrm>
            <a:off x="243088" y="1498689"/>
            <a:ext cx="8229600" cy="4353471"/>
          </a:xfrm>
        </p:spPr>
        <p:txBody>
          <a:bodyPr>
            <a:normAutofit fontScale="92500" lnSpcReduction="10000"/>
          </a:bodyPr>
          <a:lstStyle/>
          <a:p>
            <a:pPr marL="342900" indent="-342900">
              <a:buFont typeface="Arial" charset="0"/>
              <a:buChar char="•"/>
            </a:pPr>
            <a:r>
              <a:rPr lang="en-US" dirty="0" smtClean="0"/>
              <a:t>Conceptual Methodology for Assessing Data Quality</a:t>
            </a:r>
          </a:p>
          <a:p>
            <a:pPr marL="342900" indent="-342900">
              <a:buFont typeface="Arial" charset="0"/>
              <a:buChar char="•"/>
            </a:pPr>
            <a:endParaRPr lang="en-US" dirty="0" smtClean="0"/>
          </a:p>
          <a:p>
            <a:pPr marL="342900" indent="-342900">
              <a:buFont typeface="Arial" charset="0"/>
              <a:buChar char="•"/>
            </a:pPr>
            <a:r>
              <a:rPr lang="en-US" dirty="0" err="1" smtClean="0"/>
              <a:t>SoTA</a:t>
            </a:r>
            <a:r>
              <a:rPr lang="en-US" dirty="0" smtClean="0"/>
              <a:t> in Linked Data Quality Assessment</a:t>
            </a:r>
          </a:p>
          <a:p>
            <a:pPr marL="342900" indent="-342900">
              <a:buFont typeface="Arial" charset="0"/>
              <a:buChar char="•"/>
            </a:pPr>
            <a:endParaRPr lang="en-US" dirty="0" smtClean="0"/>
          </a:p>
          <a:p>
            <a:pPr marL="342900" indent="-342900">
              <a:buFont typeface="Arial" charset="0"/>
              <a:buChar char="•"/>
            </a:pPr>
            <a:r>
              <a:rPr lang="en-US" dirty="0" smtClean="0"/>
              <a:t>Assessing Large Linked Datasets</a:t>
            </a:r>
          </a:p>
          <a:p>
            <a:pPr marL="342900" indent="-342900">
              <a:buFont typeface="Arial" charset="0"/>
              <a:buChar char="•"/>
            </a:pPr>
            <a:endParaRPr lang="en-US" dirty="0" smtClean="0"/>
          </a:p>
          <a:p>
            <a:pPr marL="342900" indent="-342900">
              <a:buFont typeface="Arial" charset="0"/>
              <a:buChar char="•"/>
            </a:pPr>
            <a:r>
              <a:rPr lang="en-US" dirty="0" smtClean="0"/>
              <a:t>Representing Quality Metadata</a:t>
            </a:r>
          </a:p>
          <a:p>
            <a:pPr marL="342900" indent="-342900">
              <a:buFont typeface="Arial" charset="0"/>
              <a:buChar char="•"/>
            </a:pPr>
            <a:endParaRPr lang="en-US" dirty="0" smtClean="0"/>
          </a:p>
          <a:p>
            <a:pPr marL="342900" indent="-342900">
              <a:buFont typeface="Arial" charset="0"/>
              <a:buChar char="•"/>
            </a:pPr>
            <a:r>
              <a:rPr lang="en-US" dirty="0" smtClean="0"/>
              <a:t>Outlook towards the Quality of the Web of Data</a:t>
            </a:r>
          </a:p>
          <a:p>
            <a:pPr marL="342900" indent="-342900">
              <a:buFont typeface="Arial" charset="0"/>
              <a:buChar char="•"/>
            </a:pPr>
            <a:endParaRPr lang="en-US" dirty="0" smtClean="0"/>
          </a:p>
          <a:p>
            <a:pPr marL="342900" indent="-342900">
              <a:buFont typeface="Arial" charset="0"/>
              <a:buChar char="•"/>
            </a:pPr>
            <a:r>
              <a:rPr lang="en-US" dirty="0" smtClean="0"/>
              <a:t>Assessing Ontology Quality</a:t>
            </a:r>
          </a:p>
          <a:p>
            <a:pPr marL="342900" indent="-342900">
              <a:buFont typeface="Arial" charset="0"/>
              <a:buChar char="•"/>
            </a:pPr>
            <a:endParaRPr lang="en-US" dirty="0" smtClean="0"/>
          </a:p>
          <a:p>
            <a:pPr marL="342900" indent="-342900">
              <a:buFont typeface="Arial" charset="0"/>
              <a:buChar char="•"/>
            </a:pPr>
            <a:r>
              <a:rPr lang="en-US" sz="2600" b="1" dirty="0" smtClean="0">
                <a:solidFill>
                  <a:schemeClr val="accent2"/>
                </a:solidFill>
              </a:rPr>
              <a:t>Conclusions</a:t>
            </a:r>
            <a:endParaRPr lang="en-US" sz="2600" b="1" dirty="0">
              <a:solidFill>
                <a:schemeClr val="accent2"/>
              </a:solidFill>
            </a:endParaRPr>
          </a:p>
        </p:txBody>
      </p:sp>
      <p:sp>
        <p:nvSpPr>
          <p:cNvPr id="4" name="Rectangle 3"/>
          <p:cNvSpPr/>
          <p:nvPr/>
        </p:nvSpPr>
        <p:spPr>
          <a:xfrm>
            <a:off x="243080" y="1270000"/>
            <a:ext cx="6310120" cy="3911600"/>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248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A definition </a:t>
            </a:r>
            <a:r>
              <a:rPr lang="mr-IN" dirty="0"/>
              <a:t>–</a:t>
            </a:r>
            <a:r>
              <a:rPr lang="en-US" dirty="0"/>
              <a:t> </a:t>
            </a:r>
            <a:r>
              <a:rPr lang="en-US" dirty="0" smtClean="0"/>
              <a:t>Crosby’s Perspective</a:t>
            </a:r>
            <a:endParaRPr lang="en-US" dirty="0"/>
          </a:p>
        </p:txBody>
      </p:sp>
      <p:grpSp>
        <p:nvGrpSpPr>
          <p:cNvPr id="16" name="Group 15"/>
          <p:cNvGrpSpPr/>
          <p:nvPr/>
        </p:nvGrpSpPr>
        <p:grpSpPr>
          <a:xfrm>
            <a:off x="4602283" y="2644170"/>
            <a:ext cx="3696492" cy="1569660"/>
            <a:chOff x="4460677" y="2318808"/>
            <a:chExt cx="3696492" cy="1569660"/>
          </a:xfrm>
        </p:grpSpPr>
        <p:sp>
          <p:nvSpPr>
            <p:cNvPr id="4" name="TextBox 3"/>
            <p:cNvSpPr txBox="1"/>
            <p:nvPr/>
          </p:nvSpPr>
          <p:spPr>
            <a:xfrm>
              <a:off x="4460677" y="2318808"/>
              <a:ext cx="3681003" cy="1569660"/>
            </a:xfrm>
            <a:prstGeom prst="rect">
              <a:avLst/>
            </a:prstGeom>
            <a:noFill/>
          </p:spPr>
          <p:txBody>
            <a:bodyPr wrap="square" rtlCol="0">
              <a:spAutoFit/>
            </a:bodyPr>
            <a:lstStyle/>
            <a:p>
              <a:pPr algn="r"/>
              <a:r>
                <a:rPr lang="en-US" sz="3200" dirty="0">
                  <a:latin typeface="Garamond"/>
                  <a:cs typeface="Garamond"/>
                </a:rPr>
                <a:t> </a:t>
              </a:r>
              <a:r>
                <a:rPr lang="en-US" sz="3200" dirty="0" smtClean="0">
                  <a:latin typeface="Garamond"/>
                  <a:cs typeface="Garamond"/>
                </a:rPr>
                <a:t>… conformance to requirements</a:t>
              </a:r>
            </a:p>
            <a:p>
              <a:pPr algn="r"/>
              <a:r>
                <a:rPr lang="en-US" sz="1600" i="1" dirty="0" smtClean="0">
                  <a:latin typeface="Garamond"/>
                  <a:cs typeface="Garamond"/>
                </a:rPr>
                <a:t>Quality is Free : The Art of Making Quality Certain. Mentor book. (1979)</a:t>
              </a:r>
              <a:endParaRPr lang="en-US" sz="1600" dirty="0">
                <a:latin typeface="Garamond"/>
                <a:cs typeface="Garamond"/>
              </a:endParaRPr>
            </a:p>
          </p:txBody>
        </p:sp>
        <p:cxnSp>
          <p:nvCxnSpPr>
            <p:cNvPr id="5" name="Straight Connector 4"/>
            <p:cNvCxnSpPr/>
            <p:nvPr/>
          </p:nvCxnSpPr>
          <p:spPr>
            <a:xfrm flipH="1">
              <a:off x="8157168" y="2501459"/>
              <a:ext cx="1" cy="1387009"/>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845226" y="1353400"/>
            <a:ext cx="2911831" cy="4151200"/>
            <a:chOff x="6805129" y="1567243"/>
            <a:chExt cx="2911831" cy="4151200"/>
          </a:xfrm>
        </p:grpSpPr>
        <p:grpSp>
          <p:nvGrpSpPr>
            <p:cNvPr id="12" name="Group 11"/>
            <p:cNvGrpSpPr/>
            <p:nvPr/>
          </p:nvGrpSpPr>
          <p:grpSpPr>
            <a:xfrm>
              <a:off x="6805129" y="1567243"/>
              <a:ext cx="2911831" cy="4151200"/>
              <a:chOff x="1146146" y="154896"/>
              <a:chExt cx="2911831" cy="4151200"/>
            </a:xfrm>
          </p:grpSpPr>
          <p:sp>
            <p:nvSpPr>
              <p:cNvPr id="14" name="Rectangle 13"/>
              <p:cNvSpPr/>
              <p:nvPr/>
            </p:nvSpPr>
            <p:spPr>
              <a:xfrm>
                <a:off x="1146146" y="154896"/>
                <a:ext cx="2911831" cy="41512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1859750" y="3854483"/>
                <a:ext cx="1616927" cy="369332"/>
              </a:xfrm>
              <a:prstGeom prst="rect">
                <a:avLst/>
              </a:prstGeom>
              <a:noFill/>
            </p:spPr>
            <p:txBody>
              <a:bodyPr wrap="none" rtlCol="0">
                <a:spAutoFit/>
              </a:bodyPr>
              <a:lstStyle/>
              <a:p>
                <a:r>
                  <a:rPr lang="en-US" dirty="0" smtClean="0">
                    <a:latin typeface="Apple Chancery"/>
                    <a:cs typeface="Apple Chancery"/>
                  </a:rPr>
                  <a:t>Phillip Crosby</a:t>
                </a:r>
                <a:endParaRPr lang="en-US" dirty="0">
                  <a:latin typeface="Apple Chancery"/>
                  <a:cs typeface="Apple Chancery"/>
                </a:endParaRPr>
              </a:p>
            </p:txBody>
          </p:sp>
        </p:grpSp>
        <p:pic>
          <p:nvPicPr>
            <p:cNvPr id="13" name="Picture 12"/>
            <p:cNvPicPr>
              <a:picLocks noChangeAspect="1"/>
            </p:cNvPicPr>
            <p:nvPr/>
          </p:nvPicPr>
          <p:blipFill>
            <a:blip r:embed="rId3"/>
            <a:stretch>
              <a:fillRect/>
            </a:stretch>
          </p:blipFill>
          <p:spPr>
            <a:xfrm>
              <a:off x="7085851" y="2070222"/>
              <a:ext cx="2387891" cy="3030785"/>
            </a:xfrm>
            <a:prstGeom prst="rect">
              <a:avLst/>
            </a:prstGeom>
          </p:spPr>
        </p:pic>
      </p:grpSp>
    </p:spTree>
    <p:extLst>
      <p:ext uri="{BB962C8B-B14F-4D97-AF65-F5344CB8AC3E}">
        <p14:creationId xmlns:p14="http://schemas.microsoft.com/office/powerpoint/2010/main" val="5593758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t>
            </a:r>
            <a:r>
              <a:rPr lang="mr-IN" dirty="0" smtClean="0"/>
              <a:t>–</a:t>
            </a:r>
            <a:r>
              <a:rPr lang="en-US" dirty="0" smtClean="0"/>
              <a:t> Problem and Challenges</a:t>
            </a:r>
            <a:endParaRPr lang="en-US" dirty="0"/>
          </a:p>
        </p:txBody>
      </p:sp>
      <p:pic>
        <p:nvPicPr>
          <p:cNvPr id="4" name="Picture 3"/>
          <p:cNvPicPr>
            <a:picLocks noChangeAspect="1"/>
          </p:cNvPicPr>
          <p:nvPr/>
        </p:nvPicPr>
        <p:blipFill rotWithShape="1">
          <a:blip r:embed="rId3"/>
          <a:srcRect l="3752" t="1625" r="3023" b="2530"/>
          <a:stretch/>
        </p:blipFill>
        <p:spPr>
          <a:xfrm>
            <a:off x="1399967" y="899720"/>
            <a:ext cx="6344067" cy="5058560"/>
          </a:xfrm>
          <a:prstGeom prst="rect">
            <a:avLst/>
          </a:prstGeom>
        </p:spPr>
      </p:pic>
      <p:sp>
        <p:nvSpPr>
          <p:cNvPr id="5" name="Rectangle 4"/>
          <p:cNvSpPr/>
          <p:nvPr/>
        </p:nvSpPr>
        <p:spPr>
          <a:xfrm>
            <a:off x="1945577" y="6016984"/>
            <a:ext cx="5252845" cy="200055"/>
          </a:xfrm>
          <a:prstGeom prst="rect">
            <a:avLst/>
          </a:prstGeom>
        </p:spPr>
        <p:txBody>
          <a:bodyPr wrap="square">
            <a:spAutoFit/>
          </a:bodyPr>
          <a:lstStyle/>
          <a:p>
            <a:r>
              <a:rPr lang="en-GB" sz="700" dirty="0" smtClean="0"/>
              <a:t>The Internet 2015 is </a:t>
            </a:r>
            <a:r>
              <a:rPr lang="en-GB" sz="700" dirty="0"/>
              <a:t>licensed under a </a:t>
            </a:r>
            <a:r>
              <a:rPr lang="en-GB" sz="700" dirty="0" smtClean="0"/>
              <a:t>CC-BY-NC 4.0 © </a:t>
            </a:r>
            <a:r>
              <a:rPr lang="en-GB" sz="700" dirty="0"/>
              <a:t>2014 by </a:t>
            </a:r>
            <a:r>
              <a:rPr lang="en-GB" sz="700" dirty="0" err="1"/>
              <a:t>LyonLabs</a:t>
            </a:r>
            <a:r>
              <a:rPr lang="en-GB" sz="700" dirty="0"/>
              <a:t>, LLC and Barrett Lyon - </a:t>
            </a:r>
            <a:r>
              <a:rPr lang="en-GB" sz="700" dirty="0">
                <a:hlinkClick r:id="rId4"/>
              </a:rPr>
              <a:t>http://www.opte.org/the-internet</a:t>
            </a:r>
            <a:r>
              <a:rPr lang="en-GB" sz="700" dirty="0" smtClean="0">
                <a:hlinkClick r:id="rId4"/>
              </a:rPr>
              <a:t>/</a:t>
            </a:r>
            <a:endParaRPr lang="en-GB" sz="700" dirty="0" smtClean="0"/>
          </a:p>
        </p:txBody>
      </p:sp>
      <p:sp>
        <p:nvSpPr>
          <p:cNvPr id="7" name="Rectangle 6"/>
          <p:cNvSpPr/>
          <p:nvPr/>
        </p:nvSpPr>
        <p:spPr>
          <a:xfrm>
            <a:off x="1422904" y="909880"/>
            <a:ext cx="6321130" cy="5033720"/>
          </a:xfrm>
          <a:prstGeom prst="rect">
            <a:avLst/>
          </a:prstGeom>
          <a:solidFill>
            <a:schemeClr val="tx1">
              <a:alpha val="5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763364" y="2136339"/>
            <a:ext cx="5617273" cy="2585323"/>
          </a:xfrm>
          <a:prstGeom prst="rect">
            <a:avLst/>
          </a:prstGeom>
          <a:noFill/>
        </p:spPr>
        <p:txBody>
          <a:bodyPr wrap="square" rtlCol="0">
            <a:spAutoFit/>
          </a:bodyPr>
          <a:lstStyle/>
          <a:p>
            <a:pPr marL="342900" indent="-342900">
              <a:buFont typeface="Arial" charset="0"/>
              <a:buChar char="•"/>
            </a:pPr>
            <a:r>
              <a:rPr lang="en-US" b="1" dirty="0" smtClean="0">
                <a:solidFill>
                  <a:schemeClr val="bg1"/>
                </a:solidFill>
              </a:rPr>
              <a:t>Detecting data quality problems in different sized datasets;</a:t>
            </a:r>
          </a:p>
          <a:p>
            <a:pPr marL="342900" indent="-342900">
              <a:buFont typeface="Arial" charset="0"/>
              <a:buChar char="•"/>
            </a:pPr>
            <a:r>
              <a:rPr lang="en-US" b="1" dirty="0" smtClean="0">
                <a:solidFill>
                  <a:schemeClr val="bg1"/>
                </a:solidFill>
              </a:rPr>
              <a:t>Making information about data quality readily available for public consumption;</a:t>
            </a:r>
          </a:p>
          <a:p>
            <a:pPr marL="342900" indent="-342900">
              <a:buFont typeface="Arial" charset="0"/>
              <a:buChar char="•"/>
            </a:pPr>
            <a:r>
              <a:rPr lang="en-US" b="1" dirty="0" smtClean="0">
                <a:solidFill>
                  <a:schemeClr val="bg1"/>
                </a:solidFill>
              </a:rPr>
              <a:t>Identifying the right data quality indicators for the task at hand;</a:t>
            </a:r>
          </a:p>
          <a:p>
            <a:pPr marL="342900" indent="-342900">
              <a:buFont typeface="Arial" charset="0"/>
              <a:buChar char="•"/>
            </a:pPr>
            <a:r>
              <a:rPr lang="en-US" b="1" dirty="0" smtClean="0">
                <a:solidFill>
                  <a:schemeClr val="bg1"/>
                </a:solidFill>
              </a:rPr>
              <a:t>Continuously assessing data quality in dynamic datasets;</a:t>
            </a:r>
          </a:p>
          <a:p>
            <a:pPr marL="342900" indent="-342900">
              <a:buFont typeface="Arial" charset="0"/>
              <a:buChar char="•"/>
            </a:pPr>
            <a:r>
              <a:rPr lang="mr-IN" b="1" dirty="0" smtClean="0">
                <a:solidFill>
                  <a:schemeClr val="bg1"/>
                </a:solidFill>
              </a:rPr>
              <a:t>…</a:t>
            </a:r>
            <a:endParaRPr lang="en-US" b="1" dirty="0">
              <a:solidFill>
                <a:schemeClr val="bg1"/>
              </a:solidFill>
            </a:endParaRPr>
          </a:p>
        </p:txBody>
      </p:sp>
      <p:sp>
        <p:nvSpPr>
          <p:cNvPr id="3" name="Rectangle 2"/>
          <p:cNvSpPr/>
          <p:nvPr/>
        </p:nvSpPr>
        <p:spPr>
          <a:xfrm>
            <a:off x="6875256" y="2121659"/>
            <a:ext cx="646331" cy="646331"/>
          </a:xfrm>
          <a:prstGeom prst="rect">
            <a:avLst/>
          </a:prstGeom>
        </p:spPr>
        <p:txBody>
          <a:bodyPr wrap="none">
            <a:spAutoFit/>
          </a:bodyPr>
          <a:lstStyle/>
          <a:p>
            <a:r>
              <a:rPr lang="en-GB" sz="3600" b="1" dirty="0" smtClean="0">
                <a:solidFill>
                  <a:srgbClr val="FF1B00"/>
                </a:solidFill>
              </a:rPr>
              <a:t>✓</a:t>
            </a:r>
            <a:endParaRPr lang="en-GB" sz="3600" b="1" dirty="0">
              <a:solidFill>
                <a:srgbClr val="FF1B00"/>
              </a:solidFill>
            </a:endParaRPr>
          </a:p>
        </p:txBody>
      </p:sp>
      <p:sp>
        <p:nvSpPr>
          <p:cNvPr id="8" name="Rectangle 7"/>
          <p:cNvSpPr/>
          <p:nvPr/>
        </p:nvSpPr>
        <p:spPr>
          <a:xfrm>
            <a:off x="6824955" y="2658976"/>
            <a:ext cx="646331" cy="646331"/>
          </a:xfrm>
          <a:prstGeom prst="rect">
            <a:avLst/>
          </a:prstGeom>
        </p:spPr>
        <p:txBody>
          <a:bodyPr wrap="none">
            <a:spAutoFit/>
          </a:bodyPr>
          <a:lstStyle/>
          <a:p>
            <a:r>
              <a:rPr lang="en-GB" sz="3600" b="1" dirty="0" smtClean="0">
                <a:solidFill>
                  <a:srgbClr val="FF1B00"/>
                </a:solidFill>
              </a:rPr>
              <a:t>✓</a:t>
            </a:r>
            <a:endParaRPr lang="en-GB" sz="3600" b="1" dirty="0">
              <a:solidFill>
                <a:srgbClr val="FF1B00"/>
              </a:solidFill>
            </a:endParaRPr>
          </a:p>
        </p:txBody>
      </p:sp>
      <p:sp>
        <p:nvSpPr>
          <p:cNvPr id="9" name="Rectangle 8"/>
          <p:cNvSpPr/>
          <p:nvPr/>
        </p:nvSpPr>
        <p:spPr>
          <a:xfrm>
            <a:off x="6804781" y="3262251"/>
            <a:ext cx="646331" cy="646331"/>
          </a:xfrm>
          <a:prstGeom prst="rect">
            <a:avLst/>
          </a:prstGeom>
        </p:spPr>
        <p:txBody>
          <a:bodyPr wrap="none">
            <a:spAutoFit/>
          </a:bodyPr>
          <a:lstStyle/>
          <a:p>
            <a:r>
              <a:rPr lang="en-GB" sz="3600" dirty="0" smtClean="0">
                <a:solidFill>
                  <a:srgbClr val="92D050"/>
                </a:solidFill>
              </a:rPr>
              <a:t>✓</a:t>
            </a:r>
            <a:endParaRPr lang="en-GB" sz="3600" dirty="0">
              <a:solidFill>
                <a:srgbClr val="92D050"/>
              </a:solidFill>
            </a:endParaRPr>
          </a:p>
        </p:txBody>
      </p:sp>
      <p:sp>
        <p:nvSpPr>
          <p:cNvPr id="10" name="Rectangle 9"/>
          <p:cNvSpPr/>
          <p:nvPr/>
        </p:nvSpPr>
        <p:spPr>
          <a:xfrm>
            <a:off x="6875256" y="3865526"/>
            <a:ext cx="418792" cy="646331"/>
          </a:xfrm>
          <a:prstGeom prst="rect">
            <a:avLst/>
          </a:prstGeom>
        </p:spPr>
        <p:txBody>
          <a:bodyPr wrap="square">
            <a:spAutoFit/>
          </a:bodyPr>
          <a:lstStyle/>
          <a:p>
            <a:r>
              <a:rPr lang="en-GB" sz="3600" b="1" dirty="0" smtClean="0">
                <a:solidFill>
                  <a:srgbClr val="FF0000"/>
                </a:solidFill>
              </a:rPr>
              <a:t>X</a:t>
            </a:r>
            <a:endParaRPr lang="en-GB" sz="3600" b="1" dirty="0">
              <a:solidFill>
                <a:srgbClr val="FF0000"/>
              </a:solidFill>
            </a:endParaRPr>
          </a:p>
        </p:txBody>
      </p:sp>
    </p:spTree>
    <p:extLst>
      <p:ext uri="{BB962C8B-B14F-4D97-AF65-F5344CB8AC3E}">
        <p14:creationId xmlns:p14="http://schemas.microsoft.com/office/powerpoint/2010/main" val="212326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243088" y="1498689"/>
            <a:ext cx="8229600" cy="4444911"/>
          </a:xfrm>
        </p:spPr>
        <p:txBody>
          <a:bodyPr>
            <a:normAutofit lnSpcReduction="10000"/>
          </a:bodyPr>
          <a:lstStyle/>
          <a:p>
            <a:pPr marL="342900" indent="-342900">
              <a:buFont typeface="Arial" charset="0"/>
              <a:buChar char="•"/>
            </a:pPr>
            <a:r>
              <a:rPr lang="en-US" dirty="0" err="1" smtClean="0"/>
              <a:t>SoTA</a:t>
            </a:r>
            <a:r>
              <a:rPr lang="en-US" dirty="0" smtClean="0"/>
              <a:t> evolved to meet the consumers need to </a:t>
            </a:r>
            <a:r>
              <a:rPr lang="en-US" dirty="0" err="1" smtClean="0"/>
              <a:t>characterise</a:t>
            </a:r>
            <a:r>
              <a:rPr lang="en-US" dirty="0" smtClean="0"/>
              <a:t> </a:t>
            </a:r>
            <a:r>
              <a:rPr lang="en-US" i="1" dirty="0" smtClean="0"/>
              <a:t>fitness for intended use</a:t>
            </a:r>
          </a:p>
          <a:p>
            <a:pPr marL="342900" indent="-342900">
              <a:buFont typeface="Arial" charset="0"/>
              <a:buChar char="•"/>
            </a:pPr>
            <a:endParaRPr lang="en-US" i="1" dirty="0" smtClean="0"/>
          </a:p>
          <a:p>
            <a:pPr marL="342900" indent="-342900">
              <a:buFont typeface="Arial" charset="0"/>
              <a:buChar char="•"/>
            </a:pPr>
            <a:r>
              <a:rPr lang="en-US" dirty="0" smtClean="0"/>
              <a:t>Don’t be afraid to push back time and apply algorithms and ideas to implement metrics maybe in a more scalable manner</a:t>
            </a:r>
          </a:p>
          <a:p>
            <a:pPr marL="342900" indent="-342900">
              <a:buFont typeface="Arial" charset="0"/>
              <a:buChar char="•"/>
            </a:pPr>
            <a:endParaRPr lang="en-US" dirty="0"/>
          </a:p>
          <a:p>
            <a:pPr marL="342900" indent="-342900">
              <a:buFont typeface="Arial" charset="0"/>
              <a:buChar char="•"/>
            </a:pPr>
            <a:r>
              <a:rPr lang="en-US" dirty="0" smtClean="0"/>
              <a:t>Quality metadata vocabularies are available </a:t>
            </a:r>
            <a:r>
              <a:rPr lang="mr-IN" dirty="0" smtClean="0"/>
              <a:t>–</a:t>
            </a:r>
            <a:r>
              <a:rPr lang="en-US" dirty="0" smtClean="0"/>
              <a:t> if you are a publisher please use them</a:t>
            </a:r>
          </a:p>
          <a:p>
            <a:pPr marL="342900" indent="-342900">
              <a:buFont typeface="Arial" charset="0"/>
              <a:buChar char="•"/>
            </a:pPr>
            <a:endParaRPr lang="en-US" dirty="0"/>
          </a:p>
          <a:p>
            <a:pPr marL="342900" indent="-342900">
              <a:buFont typeface="Arial" charset="0"/>
              <a:buChar char="•"/>
            </a:pPr>
            <a:r>
              <a:rPr lang="en-US" dirty="0" smtClean="0"/>
              <a:t>The quality of the Web of Data is not bad </a:t>
            </a:r>
            <a:r>
              <a:rPr lang="mr-IN" dirty="0" smtClean="0"/>
              <a:t>–</a:t>
            </a:r>
            <a:r>
              <a:rPr lang="en-US" dirty="0" smtClean="0"/>
              <a:t> but needs to improve</a:t>
            </a:r>
          </a:p>
          <a:p>
            <a:pPr marL="342900" indent="-342900">
              <a:buFont typeface="Arial" charset="0"/>
              <a:buChar char="•"/>
            </a:pPr>
            <a:endParaRPr lang="en-US" dirty="0"/>
          </a:p>
          <a:p>
            <a:pPr marL="342900" indent="-342900">
              <a:buFont typeface="Arial" charset="0"/>
              <a:buChar char="•"/>
            </a:pPr>
            <a:r>
              <a:rPr lang="en-US" dirty="0" smtClean="0"/>
              <a:t>Do not re-invent the wheel </a:t>
            </a:r>
            <a:r>
              <a:rPr lang="mr-IN" dirty="0" smtClean="0"/>
              <a:t>–</a:t>
            </a:r>
            <a:r>
              <a:rPr lang="en-US" dirty="0" smtClean="0"/>
              <a:t> leverage the interoperability of semantic frameworks to achieve what you need (e.g. </a:t>
            </a:r>
            <a:r>
              <a:rPr lang="en-US" dirty="0" err="1" smtClean="0"/>
              <a:t>OntoQAV</a:t>
            </a:r>
            <a:r>
              <a:rPr lang="en-US" dirty="0" smtClean="0"/>
              <a:t>)</a:t>
            </a:r>
            <a:endParaRPr lang="en-US" dirty="0"/>
          </a:p>
          <a:p>
            <a:pPr marL="342900" indent="-342900">
              <a:buFont typeface="Arial" charset="0"/>
              <a:buChar char="•"/>
            </a:pPr>
            <a:endParaRPr lang="en-US" dirty="0"/>
          </a:p>
        </p:txBody>
      </p:sp>
    </p:spTree>
    <p:extLst>
      <p:ext uri="{BB962C8B-B14F-4D97-AF65-F5344CB8AC3E}">
        <p14:creationId xmlns:p14="http://schemas.microsoft.com/office/powerpoint/2010/main" val="19019255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Scalable Linked Data Quality Assessment</a:t>
            </a:r>
          </a:p>
        </p:txBody>
      </p:sp>
      <p:grpSp>
        <p:nvGrpSpPr>
          <p:cNvPr id="12" name="Group 11"/>
          <p:cNvGrpSpPr/>
          <p:nvPr/>
        </p:nvGrpSpPr>
        <p:grpSpPr>
          <a:xfrm>
            <a:off x="2548234" y="2311124"/>
            <a:ext cx="4047532" cy="2235753"/>
            <a:chOff x="2548234" y="2604655"/>
            <a:chExt cx="4047532" cy="2235753"/>
          </a:xfrm>
        </p:grpSpPr>
        <p:grpSp>
          <p:nvGrpSpPr>
            <p:cNvPr id="10" name="Group 9"/>
            <p:cNvGrpSpPr/>
            <p:nvPr/>
          </p:nvGrpSpPr>
          <p:grpSpPr>
            <a:xfrm>
              <a:off x="2548234" y="3676472"/>
              <a:ext cx="4047532" cy="1163936"/>
              <a:chOff x="2230271" y="3676472"/>
              <a:chExt cx="4047532" cy="1163936"/>
            </a:xfrm>
          </p:grpSpPr>
          <p:grpSp>
            <p:nvGrpSpPr>
              <p:cNvPr id="4" name="Group 3"/>
              <p:cNvGrpSpPr/>
              <p:nvPr/>
            </p:nvGrpSpPr>
            <p:grpSpPr>
              <a:xfrm>
                <a:off x="3319441" y="4290533"/>
                <a:ext cx="1440825" cy="549875"/>
                <a:chOff x="1935892" y="4491519"/>
                <a:chExt cx="1440825" cy="549875"/>
              </a:xfrm>
            </p:grpSpPr>
            <p:pic>
              <p:nvPicPr>
                <p:cNvPr id="5" name="Picture 4"/>
                <p:cNvPicPr>
                  <a:picLocks noChangeAspect="1"/>
                </p:cNvPicPr>
                <p:nvPr/>
              </p:nvPicPr>
              <p:blipFill>
                <a:blip r:embed="rId2"/>
                <a:stretch>
                  <a:fillRect/>
                </a:stretch>
              </p:blipFill>
              <p:spPr>
                <a:xfrm>
                  <a:off x="1935892" y="4491519"/>
                  <a:ext cx="549875" cy="549875"/>
                </a:xfrm>
                <a:prstGeom prst="rect">
                  <a:avLst/>
                </a:prstGeom>
              </p:spPr>
            </p:pic>
            <p:sp>
              <p:nvSpPr>
                <p:cNvPr id="6" name="TextBox 5"/>
                <p:cNvSpPr txBox="1"/>
                <p:nvPr/>
              </p:nvSpPr>
              <p:spPr>
                <a:xfrm>
                  <a:off x="2364260" y="4581790"/>
                  <a:ext cx="1012457" cy="369332"/>
                </a:xfrm>
                <a:prstGeom prst="rect">
                  <a:avLst/>
                </a:prstGeom>
                <a:noFill/>
              </p:spPr>
              <p:txBody>
                <a:bodyPr wrap="none" rtlCol="0">
                  <a:spAutoFit/>
                </a:bodyPr>
                <a:lstStyle/>
                <a:p>
                  <a:r>
                    <a:rPr lang="en-US" dirty="0" smtClean="0">
                      <a:latin typeface="Helvetica Neue" charset="0"/>
                      <a:ea typeface="Helvetica Neue" charset="0"/>
                      <a:cs typeface="Helvetica Neue" charset="0"/>
                    </a:rPr>
                    <a:t>@</a:t>
                  </a:r>
                  <a:r>
                    <a:rPr lang="en-US" dirty="0" err="1" smtClean="0">
                      <a:latin typeface="Helvetica Neue" charset="0"/>
                      <a:ea typeface="Helvetica Neue" charset="0"/>
                      <a:cs typeface="Helvetica Neue" charset="0"/>
                    </a:rPr>
                    <a:t>jerdeb</a:t>
                  </a:r>
                  <a:endParaRPr lang="en-US" dirty="0">
                    <a:latin typeface="Helvetica Neue" charset="0"/>
                    <a:ea typeface="Helvetica Neue" charset="0"/>
                    <a:cs typeface="Helvetica Neue" charset="0"/>
                  </a:endParaRPr>
                </a:p>
              </p:txBody>
            </p:sp>
          </p:grpSp>
          <p:grpSp>
            <p:nvGrpSpPr>
              <p:cNvPr id="7" name="Group 6"/>
              <p:cNvGrpSpPr/>
              <p:nvPr/>
            </p:nvGrpSpPr>
            <p:grpSpPr>
              <a:xfrm>
                <a:off x="2230271" y="3676472"/>
                <a:ext cx="4047532" cy="379284"/>
                <a:chOff x="4407336" y="4762683"/>
                <a:chExt cx="4047532" cy="379284"/>
              </a:xfrm>
            </p:grpSpPr>
            <p:pic>
              <p:nvPicPr>
                <p:cNvPr id="8" name="Picture 7"/>
                <p:cNvPicPr>
                  <a:picLocks noChangeAspect="1"/>
                </p:cNvPicPr>
                <p:nvPr/>
              </p:nvPicPr>
              <p:blipFill>
                <a:blip r:embed="rId3">
                  <a:duotone>
                    <a:schemeClr val="accent4">
                      <a:shade val="45000"/>
                      <a:satMod val="135000"/>
                    </a:schemeClr>
                    <a:prstClr val="white"/>
                  </a:duotone>
                </a:blip>
                <a:stretch>
                  <a:fillRect/>
                </a:stretch>
              </p:blipFill>
              <p:spPr>
                <a:xfrm>
                  <a:off x="4407336" y="4762683"/>
                  <a:ext cx="379284" cy="379284"/>
                </a:xfrm>
                <a:prstGeom prst="rect">
                  <a:avLst/>
                </a:prstGeom>
              </p:spPr>
            </p:pic>
            <p:sp>
              <p:nvSpPr>
                <p:cNvPr id="9" name="TextBox 8"/>
                <p:cNvSpPr txBox="1"/>
                <p:nvPr/>
              </p:nvSpPr>
              <p:spPr>
                <a:xfrm>
                  <a:off x="4786620" y="4772635"/>
                  <a:ext cx="3668248" cy="369332"/>
                </a:xfrm>
                <a:prstGeom prst="rect">
                  <a:avLst/>
                </a:prstGeom>
                <a:noFill/>
              </p:spPr>
              <p:txBody>
                <a:bodyPr wrap="none" rtlCol="0">
                  <a:spAutoFit/>
                </a:bodyPr>
                <a:lstStyle/>
                <a:p>
                  <a:r>
                    <a:rPr lang="en-US" dirty="0" err="1" smtClean="0">
                      <a:latin typeface="Helvetica Neue" charset="0"/>
                      <a:ea typeface="Helvetica Neue" charset="0"/>
                      <a:cs typeface="Helvetica Neue" charset="0"/>
                    </a:rPr>
                    <a:t>jeremy.debattista@adaptcentre.ie</a:t>
                  </a:r>
                  <a:endParaRPr lang="en-US" dirty="0">
                    <a:latin typeface="Helvetica Neue" charset="0"/>
                    <a:ea typeface="Helvetica Neue" charset="0"/>
                    <a:cs typeface="Helvetica Neue" charset="0"/>
                  </a:endParaRPr>
                </a:p>
              </p:txBody>
            </p:sp>
          </p:grpSp>
        </p:grpSp>
        <p:sp>
          <p:nvSpPr>
            <p:cNvPr id="11" name="TextBox 10"/>
            <p:cNvSpPr txBox="1"/>
            <p:nvPr/>
          </p:nvSpPr>
          <p:spPr>
            <a:xfrm>
              <a:off x="2712260" y="2604655"/>
              <a:ext cx="3719480" cy="769441"/>
            </a:xfrm>
            <a:prstGeom prst="rect">
              <a:avLst/>
            </a:prstGeom>
            <a:noFill/>
          </p:spPr>
          <p:txBody>
            <a:bodyPr wrap="none" rtlCol="0">
              <a:spAutoFit/>
            </a:bodyPr>
            <a:lstStyle/>
            <a:p>
              <a:r>
                <a:rPr lang="en-US" sz="4400" smtClean="0"/>
                <a:t>Question Time!</a:t>
              </a:r>
              <a:endParaRPr lang="en-US" sz="4400"/>
            </a:p>
          </p:txBody>
        </p:sp>
      </p:grpSp>
    </p:spTree>
    <p:extLst>
      <p:ext uri="{BB962C8B-B14F-4D97-AF65-F5344CB8AC3E}">
        <p14:creationId xmlns:p14="http://schemas.microsoft.com/office/powerpoint/2010/main" val="11434488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243088" y="1498689"/>
            <a:ext cx="8229600" cy="4555747"/>
          </a:xfrm>
        </p:spPr>
        <p:txBody>
          <a:bodyPr>
            <a:normAutofit fontScale="70000" lnSpcReduction="20000"/>
          </a:bodyPr>
          <a:lstStyle/>
          <a:p>
            <a:pPr marL="342900" indent="-342900">
              <a:buFont typeface="Arial" charset="0"/>
              <a:buChar char="•"/>
            </a:pPr>
            <a:r>
              <a:rPr lang="en-US" dirty="0"/>
              <a:t>J. Debattista, S. Auer, C. Lange. </a:t>
            </a:r>
            <a:r>
              <a:rPr lang="en-US" i="1" dirty="0" err="1"/>
              <a:t>Luzzu</a:t>
            </a:r>
            <a:r>
              <a:rPr lang="en-US" i="1" dirty="0"/>
              <a:t> - A Methodology and Framework for Linked Data Quality Assessment. </a:t>
            </a:r>
            <a:r>
              <a:rPr lang="en-US" dirty="0"/>
              <a:t>In ACM Journal of Data Information Quality. V</a:t>
            </a:r>
            <a:r>
              <a:rPr lang="en-GB" dirty="0"/>
              <a:t>8 I1, November </a:t>
            </a:r>
            <a:r>
              <a:rPr lang="en-GB" dirty="0" smtClean="0"/>
              <a:t>2016</a:t>
            </a:r>
          </a:p>
          <a:p>
            <a:pPr marL="342900" indent="-342900">
              <a:buFont typeface="Arial" charset="0"/>
              <a:buChar char="•"/>
            </a:pPr>
            <a:endParaRPr lang="en-GB" dirty="0" smtClean="0"/>
          </a:p>
          <a:p>
            <a:pPr marL="342900" indent="-342900">
              <a:buFont typeface="Arial" charset="0"/>
              <a:buChar char="•"/>
            </a:pPr>
            <a:r>
              <a:rPr lang="en-US" dirty="0"/>
              <a:t>D. </a:t>
            </a:r>
            <a:r>
              <a:rPr lang="en-US" dirty="0" err="1"/>
              <a:t>Kontokostas</a:t>
            </a:r>
            <a:r>
              <a:rPr lang="en-US" dirty="0"/>
              <a:t>, P. </a:t>
            </a:r>
            <a:r>
              <a:rPr lang="en-US" dirty="0" err="1"/>
              <a:t>Westphal</a:t>
            </a:r>
            <a:r>
              <a:rPr lang="en-US" dirty="0"/>
              <a:t>, S. Auer, S. Hellmann, J. Lehmann, R. Cornelissen, A. </a:t>
            </a:r>
            <a:r>
              <a:rPr lang="en-US" dirty="0" err="1"/>
              <a:t>Zaveri</a:t>
            </a:r>
            <a:r>
              <a:rPr lang="en-US" dirty="0"/>
              <a:t>. </a:t>
            </a:r>
            <a:r>
              <a:rPr lang="en-US" i="1" dirty="0"/>
              <a:t>Test-driven Evaluation of Linked Data Quality. </a:t>
            </a:r>
            <a:r>
              <a:rPr lang="en-US" dirty="0"/>
              <a:t>In: Proceedings of the 23rd International Conference on World Wide Web. WWW ’14. Seoul, Korea: pp. 747–758. </a:t>
            </a:r>
            <a:r>
              <a:rPr lang="en-US" dirty="0" err="1"/>
              <a:t>doi</a:t>
            </a:r>
            <a:r>
              <a:rPr lang="en-US" dirty="0"/>
              <a:t>: 10.1145/2566486.2568002 </a:t>
            </a:r>
            <a:r>
              <a:rPr lang="en-US" dirty="0" smtClean="0"/>
              <a:t>.</a:t>
            </a:r>
          </a:p>
          <a:p>
            <a:pPr marL="342900" indent="-342900">
              <a:buFont typeface="Arial" charset="0"/>
              <a:buChar char="•"/>
            </a:pPr>
            <a:endParaRPr lang="en-US" dirty="0" smtClean="0"/>
          </a:p>
          <a:p>
            <a:pPr marL="342900" indent="-342900">
              <a:buFont typeface="Arial" charset="0"/>
              <a:buChar char="•"/>
            </a:pPr>
            <a:r>
              <a:rPr lang="en-US" dirty="0"/>
              <a:t>J. Debattista, S. </a:t>
            </a:r>
            <a:r>
              <a:rPr lang="en-US" dirty="0" err="1"/>
              <a:t>Londoño</a:t>
            </a:r>
            <a:r>
              <a:rPr lang="en-US" dirty="0"/>
              <a:t>, C. Lange, S. Auer. </a:t>
            </a:r>
            <a:r>
              <a:rPr lang="en-US" i="1" dirty="0"/>
              <a:t>Quality Assessment of Linked Datasets using Probabilistic Approximation. </a:t>
            </a:r>
            <a:r>
              <a:rPr lang="en-US" dirty="0" smtClean="0"/>
              <a:t>In </a:t>
            </a:r>
            <a:r>
              <a:rPr lang="en-US" dirty="0"/>
              <a:t>12th European Semantic Web Conference Proceedings 2015, 221-236, </a:t>
            </a:r>
            <a:r>
              <a:rPr lang="en-US" dirty="0" smtClean="0"/>
              <a:t>Springer</a:t>
            </a:r>
          </a:p>
          <a:p>
            <a:pPr marL="342900" indent="-342900">
              <a:buFont typeface="Arial" charset="0"/>
              <a:buChar char="•"/>
            </a:pPr>
            <a:endParaRPr lang="en-US" dirty="0" smtClean="0"/>
          </a:p>
          <a:p>
            <a:pPr marL="342900" indent="-342900">
              <a:buFont typeface="Arial" charset="0"/>
              <a:buChar char="•"/>
            </a:pPr>
            <a:r>
              <a:rPr lang="en-US" dirty="0"/>
              <a:t>J. Debattista. </a:t>
            </a:r>
            <a:r>
              <a:rPr lang="en-US" i="1" dirty="0"/>
              <a:t>Scalable Quality Assessment of Linked Data. </a:t>
            </a:r>
            <a:r>
              <a:rPr lang="en-US" dirty="0"/>
              <a:t>(Thesis)</a:t>
            </a:r>
            <a:r>
              <a:rPr lang="en-US" i="1" dirty="0"/>
              <a:t> </a:t>
            </a:r>
            <a:r>
              <a:rPr lang="en-US" dirty="0" err="1"/>
              <a:t>Universitäts</a:t>
            </a:r>
            <a:r>
              <a:rPr lang="en-US" dirty="0"/>
              <a:t>-und </a:t>
            </a:r>
            <a:r>
              <a:rPr lang="en-US" dirty="0" err="1"/>
              <a:t>Landesbibliothek</a:t>
            </a:r>
            <a:r>
              <a:rPr lang="en-US" dirty="0"/>
              <a:t> Bonn </a:t>
            </a:r>
            <a:r>
              <a:rPr lang="en-US" dirty="0" smtClean="0"/>
              <a:t>2017</a:t>
            </a:r>
          </a:p>
          <a:p>
            <a:pPr marL="342900" indent="-342900">
              <a:buFont typeface="Arial" charset="0"/>
              <a:buChar char="•"/>
            </a:pPr>
            <a:endParaRPr lang="en-US" dirty="0" smtClean="0"/>
          </a:p>
          <a:p>
            <a:pPr marL="342900" indent="-342900">
              <a:buFont typeface="Arial" charset="0"/>
              <a:buChar char="•"/>
            </a:pPr>
            <a:r>
              <a:rPr lang="en-US" dirty="0" smtClean="0"/>
              <a:t>A</a:t>
            </a:r>
            <a:r>
              <a:rPr lang="en-US" dirty="0"/>
              <a:t>. J. </a:t>
            </a:r>
            <a:r>
              <a:rPr lang="en-US" dirty="0" err="1"/>
              <a:t>Zaveri</a:t>
            </a:r>
            <a:r>
              <a:rPr lang="en-US" dirty="0"/>
              <a:t>, A. </a:t>
            </a:r>
            <a:r>
              <a:rPr lang="en-US" dirty="0" err="1"/>
              <a:t>Rula</a:t>
            </a:r>
            <a:r>
              <a:rPr lang="en-US" dirty="0"/>
              <a:t>, A. </a:t>
            </a:r>
            <a:r>
              <a:rPr lang="en-US" dirty="0" err="1"/>
              <a:t>Maurino</a:t>
            </a:r>
            <a:r>
              <a:rPr lang="en-US" dirty="0"/>
              <a:t>, R. </a:t>
            </a:r>
            <a:r>
              <a:rPr lang="en-US" dirty="0" err="1"/>
              <a:t>Pietrobon</a:t>
            </a:r>
            <a:r>
              <a:rPr lang="en-US" dirty="0"/>
              <a:t>, J. Lehmann, and S. Auer. </a:t>
            </a:r>
            <a:r>
              <a:rPr lang="en-US" i="1" dirty="0"/>
              <a:t>Quality Assessment for Linked Data: A survey. </a:t>
            </a:r>
            <a:r>
              <a:rPr lang="en-GB" dirty="0"/>
              <a:t>Semantic Web Journal, </a:t>
            </a:r>
            <a:r>
              <a:rPr lang="en-GB" dirty="0" smtClean="0"/>
              <a:t>2015</a:t>
            </a:r>
          </a:p>
          <a:p>
            <a:pPr marL="342900" indent="-342900">
              <a:buFont typeface="Arial" charset="0"/>
              <a:buChar char="•"/>
            </a:pPr>
            <a:endParaRPr lang="en-GB" dirty="0"/>
          </a:p>
          <a:p>
            <a:pPr marL="342900" indent="-342900">
              <a:buFont typeface="Arial" charset="0"/>
              <a:buChar char="•"/>
            </a:pPr>
            <a:r>
              <a:rPr lang="en-US" dirty="0"/>
              <a:t>J. Debattista, C. Lange, S. Auer. </a:t>
            </a:r>
            <a:r>
              <a:rPr lang="en-US" i="1" dirty="0"/>
              <a:t>Representing dataset quality metadata using multi-dimensional views. </a:t>
            </a:r>
            <a:r>
              <a:rPr lang="en-US" dirty="0"/>
              <a:t>In Proceedings of the 10th International Conference on Semantic Systems (</a:t>
            </a:r>
            <a:r>
              <a:rPr lang="en-US" dirty="0" err="1"/>
              <a:t>SEMANTiCS</a:t>
            </a:r>
            <a:r>
              <a:rPr lang="en-US" dirty="0"/>
              <a:t> ’14), 92-99, ACM</a:t>
            </a:r>
          </a:p>
          <a:p>
            <a:pPr marL="342900" indent="-342900">
              <a:buFont typeface="Arial" charset="0"/>
              <a:buChar char="•"/>
            </a:pPr>
            <a:endParaRPr lang="en-GB" dirty="0" smtClean="0"/>
          </a:p>
          <a:p>
            <a:pPr marL="342900" indent="-342900">
              <a:buFont typeface="Arial" charset="0"/>
              <a:buChar char="•"/>
            </a:pPr>
            <a:r>
              <a:rPr lang="en-US" dirty="0"/>
              <a:t>S. McGurk, J. Debattista, C. </a:t>
            </a:r>
            <a:r>
              <a:rPr lang="en-US" dirty="0" err="1"/>
              <a:t>Abela</a:t>
            </a:r>
            <a:r>
              <a:rPr lang="en-US" dirty="0"/>
              <a:t>. </a:t>
            </a:r>
            <a:r>
              <a:rPr lang="en-US" i="1" dirty="0"/>
              <a:t>Towards Ontology Quality Assessment. </a:t>
            </a:r>
            <a:r>
              <a:rPr lang="en-US" dirty="0"/>
              <a:t>4</a:t>
            </a:r>
            <a:r>
              <a:rPr lang="en-US" baseline="30000" dirty="0"/>
              <a:t>th</a:t>
            </a:r>
            <a:r>
              <a:rPr lang="en-US" dirty="0"/>
              <a:t> Workshop on Linked Data Quality (LDQ</a:t>
            </a:r>
            <a:r>
              <a:rPr lang="en-US" dirty="0" smtClean="0"/>
              <a:t>)</a:t>
            </a:r>
            <a:endParaRPr lang="en-GB" dirty="0"/>
          </a:p>
          <a:p>
            <a:pPr marL="342900" indent="-342900">
              <a:buFont typeface="Arial" charset="0"/>
              <a:buChar char="•"/>
            </a:pPr>
            <a:endParaRPr lang="en-US" dirty="0"/>
          </a:p>
          <a:p>
            <a:pPr marL="342900" indent="-342900">
              <a:buFont typeface="Arial" charset="0"/>
              <a:buChar char="•"/>
            </a:pPr>
            <a:endParaRPr lang="en-GB" dirty="0"/>
          </a:p>
          <a:p>
            <a:pPr marL="342900" indent="-342900">
              <a:buFont typeface="Arial" charset="0"/>
              <a:buChar char="•"/>
            </a:pPr>
            <a:endParaRPr lang="en-GB" dirty="0"/>
          </a:p>
          <a:p>
            <a:pPr marL="342900" indent="-342900">
              <a:buFont typeface="Arial" charset="0"/>
              <a:buChar char="•"/>
            </a:pPr>
            <a:endParaRPr lang="en-US" dirty="0"/>
          </a:p>
        </p:txBody>
      </p:sp>
    </p:spTree>
    <p:extLst>
      <p:ext uri="{BB962C8B-B14F-4D97-AF65-F5344CB8AC3E}">
        <p14:creationId xmlns:p14="http://schemas.microsoft.com/office/powerpoint/2010/main" val="14405669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Me</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Born and raised in Malta</a:t>
            </a:r>
          </a:p>
          <a:p>
            <a:pPr marL="342900" indent="-342900">
              <a:buFont typeface="Arial" charset="0"/>
              <a:buChar char="•"/>
            </a:pPr>
            <a:endParaRPr lang="en-US" dirty="0"/>
          </a:p>
          <a:p>
            <a:pPr marL="342900" indent="-342900">
              <a:buFont typeface="Arial" charset="0"/>
              <a:buChar char="•"/>
            </a:pPr>
            <a:r>
              <a:rPr lang="en-US" dirty="0"/>
              <a:t>Research Fellow at Trinity College Dublin in the ADAPT Centre</a:t>
            </a:r>
          </a:p>
          <a:p>
            <a:pPr marL="342900" indent="-342900">
              <a:buFont typeface="Arial" charset="0"/>
              <a:buChar char="•"/>
            </a:pPr>
            <a:r>
              <a:rPr lang="en-US" dirty="0"/>
              <a:t>IRC Fellow</a:t>
            </a:r>
          </a:p>
          <a:p>
            <a:pPr marL="342900" indent="-342900">
              <a:buFont typeface="Arial" charset="0"/>
              <a:buChar char="•"/>
            </a:pPr>
            <a:endParaRPr lang="en-US" dirty="0" smtClean="0"/>
          </a:p>
          <a:p>
            <a:pPr marL="342900" indent="-342900">
              <a:buFont typeface="Arial" charset="0"/>
              <a:buChar char="•"/>
            </a:pPr>
            <a:r>
              <a:rPr lang="en-US" dirty="0" smtClean="0"/>
              <a:t>PhD </a:t>
            </a:r>
            <a:r>
              <a:rPr lang="en-US" dirty="0"/>
              <a:t>at the University of Bonn / Enterprise Information Systems</a:t>
            </a:r>
          </a:p>
          <a:p>
            <a:pPr marL="800100" lvl="1" indent="-342900">
              <a:buFont typeface="Arial" charset="0"/>
              <a:buChar char="•"/>
            </a:pPr>
            <a:r>
              <a:rPr lang="en-US" sz="1800" dirty="0"/>
              <a:t>Linked Data Quality</a:t>
            </a:r>
            <a:endParaRPr lang="en-US" sz="1300" dirty="0"/>
          </a:p>
          <a:p>
            <a:endParaRPr lang="en-US" dirty="0"/>
          </a:p>
        </p:txBody>
      </p:sp>
      <p:grpSp>
        <p:nvGrpSpPr>
          <p:cNvPr id="14" name="Group 13"/>
          <p:cNvGrpSpPr/>
          <p:nvPr/>
        </p:nvGrpSpPr>
        <p:grpSpPr>
          <a:xfrm>
            <a:off x="1218548" y="4692316"/>
            <a:ext cx="1440825" cy="549875"/>
            <a:chOff x="1935892" y="4491519"/>
            <a:chExt cx="1440825" cy="549875"/>
          </a:xfrm>
        </p:grpSpPr>
        <p:pic>
          <p:nvPicPr>
            <p:cNvPr id="12" name="Picture 11"/>
            <p:cNvPicPr>
              <a:picLocks noChangeAspect="1"/>
            </p:cNvPicPr>
            <p:nvPr/>
          </p:nvPicPr>
          <p:blipFill>
            <a:blip r:embed="rId3"/>
            <a:stretch>
              <a:fillRect/>
            </a:stretch>
          </p:blipFill>
          <p:spPr>
            <a:xfrm>
              <a:off x="1935892" y="4491519"/>
              <a:ext cx="549875" cy="549875"/>
            </a:xfrm>
            <a:prstGeom prst="rect">
              <a:avLst/>
            </a:prstGeom>
          </p:spPr>
        </p:pic>
        <p:sp>
          <p:nvSpPr>
            <p:cNvPr id="13" name="TextBox 12"/>
            <p:cNvSpPr txBox="1"/>
            <p:nvPr/>
          </p:nvSpPr>
          <p:spPr>
            <a:xfrm>
              <a:off x="2364260" y="4581790"/>
              <a:ext cx="1012457" cy="369332"/>
            </a:xfrm>
            <a:prstGeom prst="rect">
              <a:avLst/>
            </a:prstGeom>
            <a:noFill/>
          </p:spPr>
          <p:txBody>
            <a:bodyPr wrap="none" rtlCol="0">
              <a:spAutoFit/>
            </a:bodyPr>
            <a:lstStyle/>
            <a:p>
              <a:r>
                <a:rPr lang="en-US" dirty="0" smtClean="0">
                  <a:latin typeface="Helvetica Neue" charset="0"/>
                  <a:ea typeface="Helvetica Neue" charset="0"/>
                  <a:cs typeface="Helvetica Neue" charset="0"/>
                </a:rPr>
                <a:t>@</a:t>
              </a:r>
              <a:r>
                <a:rPr lang="en-US" dirty="0" err="1" smtClean="0">
                  <a:latin typeface="Helvetica Neue" charset="0"/>
                  <a:ea typeface="Helvetica Neue" charset="0"/>
                  <a:cs typeface="Helvetica Neue" charset="0"/>
                </a:rPr>
                <a:t>jerdeb</a:t>
              </a:r>
              <a:endParaRPr lang="en-US" dirty="0">
                <a:latin typeface="Helvetica Neue" charset="0"/>
                <a:ea typeface="Helvetica Neue" charset="0"/>
                <a:cs typeface="Helvetica Neue" charset="0"/>
              </a:endParaRPr>
            </a:p>
          </p:txBody>
        </p:sp>
      </p:grpSp>
      <p:grpSp>
        <p:nvGrpSpPr>
          <p:cNvPr id="18" name="Group 17"/>
          <p:cNvGrpSpPr/>
          <p:nvPr/>
        </p:nvGrpSpPr>
        <p:grpSpPr>
          <a:xfrm>
            <a:off x="3877921" y="4777611"/>
            <a:ext cx="4047532" cy="379284"/>
            <a:chOff x="4407336" y="4762683"/>
            <a:chExt cx="4047532" cy="379284"/>
          </a:xfrm>
        </p:grpSpPr>
        <p:pic>
          <p:nvPicPr>
            <p:cNvPr id="15" name="Picture 14"/>
            <p:cNvPicPr>
              <a:picLocks noChangeAspect="1"/>
            </p:cNvPicPr>
            <p:nvPr/>
          </p:nvPicPr>
          <p:blipFill>
            <a:blip r:embed="rId4">
              <a:duotone>
                <a:schemeClr val="accent4">
                  <a:shade val="45000"/>
                  <a:satMod val="135000"/>
                </a:schemeClr>
                <a:prstClr val="white"/>
              </a:duotone>
            </a:blip>
            <a:stretch>
              <a:fillRect/>
            </a:stretch>
          </p:blipFill>
          <p:spPr>
            <a:xfrm>
              <a:off x="4407336" y="4762683"/>
              <a:ext cx="379284" cy="379284"/>
            </a:xfrm>
            <a:prstGeom prst="rect">
              <a:avLst/>
            </a:prstGeom>
          </p:spPr>
        </p:pic>
        <p:sp>
          <p:nvSpPr>
            <p:cNvPr id="17" name="TextBox 16"/>
            <p:cNvSpPr txBox="1"/>
            <p:nvPr/>
          </p:nvSpPr>
          <p:spPr>
            <a:xfrm>
              <a:off x="4786620" y="4772635"/>
              <a:ext cx="3668248" cy="369332"/>
            </a:xfrm>
            <a:prstGeom prst="rect">
              <a:avLst/>
            </a:prstGeom>
            <a:noFill/>
          </p:spPr>
          <p:txBody>
            <a:bodyPr wrap="none" rtlCol="0">
              <a:spAutoFit/>
            </a:bodyPr>
            <a:lstStyle/>
            <a:p>
              <a:r>
                <a:rPr lang="en-US" dirty="0" err="1" smtClean="0">
                  <a:latin typeface="Helvetica Neue" charset="0"/>
                  <a:ea typeface="Helvetica Neue" charset="0"/>
                  <a:cs typeface="Helvetica Neue" charset="0"/>
                </a:rPr>
                <a:t>jeremy.debattista@adaptcentre.ie</a:t>
              </a:r>
              <a:endParaRPr lang="en-US" dirty="0">
                <a:latin typeface="Helvetica Neue" charset="0"/>
                <a:ea typeface="Helvetica Neue" charset="0"/>
                <a:cs typeface="Helvetica Neue" charset="0"/>
              </a:endParaRPr>
            </a:p>
          </p:txBody>
        </p:sp>
      </p:grpSp>
    </p:spTree>
    <p:extLst>
      <p:ext uri="{BB962C8B-B14F-4D97-AF65-F5344CB8AC3E}">
        <p14:creationId xmlns:p14="http://schemas.microsoft.com/office/powerpoint/2010/main" val="8456911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SPARQL Examples on </a:t>
            </a:r>
            <a:r>
              <a:rPr lang="en-US" dirty="0" err="1" smtClean="0"/>
              <a:t>daQ</a:t>
            </a:r>
            <a:endParaRPr lang="en-US" dirty="0"/>
          </a:p>
        </p:txBody>
      </p:sp>
      <p:pic>
        <p:nvPicPr>
          <p:cNvPr id="1026" name="Picture 2" descr="age94image434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80" y="3338945"/>
            <a:ext cx="4352925" cy="285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ge94image435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80" y="3338945"/>
            <a:ext cx="4286250" cy="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age94image61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80" y="3338945"/>
            <a:ext cx="4352925" cy="285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ge94image613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80" y="3338945"/>
            <a:ext cx="4286250" cy="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03729" y="1429941"/>
            <a:ext cx="8117878" cy="4247317"/>
          </a:xfrm>
          <a:prstGeom prst="rect">
            <a:avLst/>
          </a:prstGeom>
        </p:spPr>
        <p:txBody>
          <a:bodyPr wrap="square">
            <a:spAutoFit/>
          </a:bodyPr>
          <a:lstStyle/>
          <a:p>
            <a:r>
              <a:rPr lang="en-US" dirty="0">
                <a:latin typeface="Courier New" charset="0"/>
                <a:ea typeface="Courier New" charset="0"/>
                <a:cs typeface="Courier New" charset="0"/>
              </a:rPr>
              <a:t>SELECT DISTINCT ?metric ?value {	</a:t>
            </a:r>
            <a:endParaRPr lang="en-US" dirty="0" smtClean="0">
              <a:latin typeface="Courier New" charset="0"/>
              <a:ea typeface="Courier New" charset="0"/>
              <a:cs typeface="Courier New" charset="0"/>
            </a:endParaRPr>
          </a:p>
          <a:p>
            <a:r>
              <a:rPr lang="en-US" dirty="0">
                <a:latin typeface="Courier New" charset="0"/>
                <a:ea typeface="Courier New" charset="0"/>
                <a:cs typeface="Courier New" charset="0"/>
              </a:rPr>
              <a:t>	</a:t>
            </a:r>
            <a:r>
              <a:rPr lang="en-US" dirty="0" smtClean="0">
                <a:latin typeface="Courier New" charset="0"/>
                <a:ea typeface="Courier New" charset="0"/>
                <a:cs typeface="Courier New" charset="0"/>
              </a:rPr>
              <a:t>?</a:t>
            </a:r>
            <a:r>
              <a:rPr lang="en-US" dirty="0" err="1">
                <a:latin typeface="Courier New" charset="0"/>
                <a:ea typeface="Courier New" charset="0"/>
                <a:cs typeface="Courier New" charset="0"/>
              </a:rPr>
              <a:t>obs</a:t>
            </a:r>
            <a:r>
              <a:rPr lang="en-US" dirty="0">
                <a:latin typeface="Courier New" charset="0"/>
                <a:ea typeface="Courier New" charset="0"/>
                <a:cs typeface="Courier New" charset="0"/>
              </a:rPr>
              <a:t> a </a:t>
            </a:r>
            <a:r>
              <a:rPr lang="en-US" dirty="0" err="1">
                <a:latin typeface="Courier New" charset="0"/>
                <a:ea typeface="Courier New" charset="0"/>
                <a:cs typeface="Courier New" charset="0"/>
              </a:rPr>
              <a:t>daq:Observation</a:t>
            </a:r>
            <a:r>
              <a:rPr lang="en-US" dirty="0">
                <a:latin typeface="Courier New" charset="0"/>
                <a:ea typeface="Courier New" charset="0"/>
                <a:cs typeface="Courier New" charset="0"/>
              </a:rPr>
              <a:t> ;		</a:t>
            </a:r>
            <a:endParaRPr lang="en-US" dirty="0" smtClean="0">
              <a:latin typeface="Courier New" charset="0"/>
              <a:ea typeface="Courier New" charset="0"/>
              <a:cs typeface="Courier New" charset="0"/>
            </a:endParaRPr>
          </a:p>
          <a:p>
            <a:r>
              <a:rPr lang="en-US" dirty="0">
                <a:latin typeface="Courier New" charset="0"/>
                <a:ea typeface="Courier New" charset="0"/>
                <a:cs typeface="Courier New" charset="0"/>
              </a:rPr>
              <a:t>	</a:t>
            </a:r>
            <a:r>
              <a:rPr lang="en-US" dirty="0" smtClean="0">
                <a:latin typeface="Courier New" charset="0"/>
                <a:ea typeface="Courier New" charset="0"/>
                <a:cs typeface="Courier New" charset="0"/>
              </a:rPr>
              <a:t>	</a:t>
            </a:r>
            <a:r>
              <a:rPr lang="en-US" dirty="0" err="1" smtClean="0">
                <a:latin typeface="Courier New" charset="0"/>
                <a:ea typeface="Courier New" charset="0"/>
                <a:cs typeface="Courier New" charset="0"/>
              </a:rPr>
              <a:t>daq:metric</a:t>
            </a:r>
            <a:r>
              <a:rPr lang="en-US" dirty="0" smtClean="0">
                <a:latin typeface="Courier New" charset="0"/>
                <a:ea typeface="Courier New" charset="0"/>
                <a:cs typeface="Courier New" charset="0"/>
              </a:rPr>
              <a:t> </a:t>
            </a:r>
            <a:r>
              <a:rPr lang="en-US" dirty="0">
                <a:latin typeface="Courier New" charset="0"/>
                <a:ea typeface="Courier New" charset="0"/>
                <a:cs typeface="Courier New" charset="0"/>
              </a:rPr>
              <a:t>?</a:t>
            </a:r>
            <a:r>
              <a:rPr lang="en-US" dirty="0" err="1">
                <a:latin typeface="Courier New" charset="0"/>
                <a:ea typeface="Courier New" charset="0"/>
                <a:cs typeface="Courier New" charset="0"/>
              </a:rPr>
              <a:t>metric_instance</a:t>
            </a:r>
            <a:r>
              <a:rPr lang="en-US" dirty="0">
                <a:latin typeface="Courier New" charset="0"/>
                <a:ea typeface="Courier New" charset="0"/>
                <a:cs typeface="Courier New" charset="0"/>
              </a:rPr>
              <a:t> ;		</a:t>
            </a:r>
          </a:p>
          <a:p>
            <a:r>
              <a:rPr lang="en-US" dirty="0" smtClean="0">
                <a:latin typeface="Courier New" charset="0"/>
                <a:ea typeface="Courier New" charset="0"/>
                <a:cs typeface="Courier New" charset="0"/>
              </a:rPr>
              <a:t>		</a:t>
            </a:r>
            <a:r>
              <a:rPr lang="en-US" dirty="0" err="1" smtClean="0">
                <a:latin typeface="Courier New" charset="0"/>
                <a:ea typeface="Courier New" charset="0"/>
                <a:cs typeface="Courier New" charset="0"/>
              </a:rPr>
              <a:t>daq:value</a:t>
            </a:r>
            <a:r>
              <a:rPr lang="en-US" dirty="0" smtClean="0">
                <a:latin typeface="Courier New" charset="0"/>
                <a:ea typeface="Courier New" charset="0"/>
                <a:cs typeface="Courier New" charset="0"/>
              </a:rPr>
              <a:t> </a:t>
            </a:r>
            <a:r>
              <a:rPr lang="en-US" dirty="0">
                <a:latin typeface="Courier New" charset="0"/>
                <a:ea typeface="Courier New" charset="0"/>
                <a:cs typeface="Courier New" charset="0"/>
              </a:rPr>
              <a:t>?value ;		</a:t>
            </a:r>
            <a:endParaRPr lang="en-US" dirty="0" smtClean="0">
              <a:latin typeface="Courier New" charset="0"/>
              <a:ea typeface="Courier New" charset="0"/>
              <a:cs typeface="Courier New" charset="0"/>
            </a:endParaRPr>
          </a:p>
          <a:p>
            <a:r>
              <a:rPr lang="en-US" dirty="0">
                <a:latin typeface="Courier New" charset="0"/>
                <a:ea typeface="Courier New" charset="0"/>
                <a:cs typeface="Courier New" charset="0"/>
              </a:rPr>
              <a:t>	</a:t>
            </a:r>
            <a:r>
              <a:rPr lang="en-US" dirty="0" smtClean="0">
                <a:latin typeface="Courier New" charset="0"/>
                <a:ea typeface="Courier New" charset="0"/>
                <a:cs typeface="Courier New" charset="0"/>
              </a:rPr>
              <a:t>	</a:t>
            </a:r>
            <a:r>
              <a:rPr lang="en-US" dirty="0" err="1" smtClean="0">
                <a:latin typeface="Courier New" charset="0"/>
                <a:ea typeface="Courier New" charset="0"/>
                <a:cs typeface="Courier New" charset="0"/>
              </a:rPr>
              <a:t>sdmx-dimension:timePeriod</a:t>
            </a:r>
            <a:r>
              <a:rPr lang="en-US" dirty="0" smtClean="0">
                <a:latin typeface="Courier New" charset="0"/>
                <a:ea typeface="Courier New" charset="0"/>
                <a:cs typeface="Courier New" charset="0"/>
              </a:rPr>
              <a:t> </a:t>
            </a:r>
            <a:r>
              <a:rPr lang="en-US" dirty="0">
                <a:latin typeface="Courier New" charset="0"/>
                <a:ea typeface="Courier New" charset="0"/>
                <a:cs typeface="Courier New" charset="0"/>
              </a:rPr>
              <a:t>?</a:t>
            </a:r>
            <a:r>
              <a:rPr lang="en-US" dirty="0" err="1">
                <a:latin typeface="Courier New" charset="0"/>
                <a:ea typeface="Courier New" charset="0"/>
                <a:cs typeface="Courier New" charset="0"/>
              </a:rPr>
              <a:t>dateTime</a:t>
            </a:r>
            <a:r>
              <a:rPr lang="en-US" dirty="0">
                <a:latin typeface="Courier New" charset="0"/>
                <a:ea typeface="Courier New" charset="0"/>
                <a:cs typeface="Courier New" charset="0"/>
              </a:rPr>
              <a:t> 		</a:t>
            </a:r>
            <a:endParaRPr lang="en-US" dirty="0" smtClean="0">
              <a:latin typeface="Courier New" charset="0"/>
              <a:ea typeface="Courier New" charset="0"/>
              <a:cs typeface="Courier New" charset="0"/>
            </a:endParaRPr>
          </a:p>
          <a:p>
            <a:r>
              <a:rPr lang="en-US" dirty="0">
                <a:latin typeface="Courier New" charset="0"/>
                <a:ea typeface="Courier New" charset="0"/>
                <a:cs typeface="Courier New" charset="0"/>
              </a:rPr>
              <a:t>	</a:t>
            </a:r>
            <a:endParaRPr lang="en-US" dirty="0" smtClean="0">
              <a:latin typeface="Courier New" charset="0"/>
              <a:ea typeface="Courier New" charset="0"/>
              <a:cs typeface="Courier New" charset="0"/>
            </a:endParaRPr>
          </a:p>
          <a:p>
            <a:pPr lvl="1"/>
            <a:r>
              <a:rPr lang="en-US" dirty="0" smtClean="0">
                <a:latin typeface="Courier New" charset="0"/>
                <a:ea typeface="Courier New" charset="0"/>
                <a:cs typeface="Courier New" charset="0"/>
              </a:rPr>
              <a:t>FILTER </a:t>
            </a:r>
            <a:r>
              <a:rPr lang="en-US" dirty="0">
                <a:latin typeface="Courier New" charset="0"/>
                <a:ea typeface="Courier New" charset="0"/>
                <a:cs typeface="Courier New" charset="0"/>
              </a:rPr>
              <a:t>NOT EXISTS {       	</a:t>
            </a:r>
            <a:endParaRPr lang="en-US" dirty="0" smtClean="0">
              <a:latin typeface="Courier New" charset="0"/>
              <a:ea typeface="Courier New" charset="0"/>
              <a:cs typeface="Courier New" charset="0"/>
            </a:endParaRPr>
          </a:p>
          <a:p>
            <a:pPr lvl="1"/>
            <a:r>
              <a:rPr lang="en-US" dirty="0">
                <a:latin typeface="Courier New" charset="0"/>
                <a:ea typeface="Courier New" charset="0"/>
                <a:cs typeface="Courier New" charset="0"/>
              </a:rPr>
              <a:t>	</a:t>
            </a:r>
            <a:r>
              <a:rPr lang="en-US" dirty="0" smtClean="0">
                <a:latin typeface="Courier New" charset="0"/>
                <a:ea typeface="Courier New" charset="0"/>
                <a:cs typeface="Courier New" charset="0"/>
              </a:rPr>
              <a:t>?</a:t>
            </a:r>
            <a:r>
              <a:rPr lang="en-US" dirty="0">
                <a:latin typeface="Courier New" charset="0"/>
                <a:ea typeface="Courier New" charset="0"/>
                <a:cs typeface="Courier New" charset="0"/>
              </a:rPr>
              <a:t>obs2 </a:t>
            </a:r>
            <a:r>
              <a:rPr lang="en-US" dirty="0" err="1">
                <a:latin typeface="Courier New" charset="0"/>
                <a:ea typeface="Courier New" charset="0"/>
                <a:cs typeface="Courier New" charset="0"/>
              </a:rPr>
              <a:t>daq:metric</a:t>
            </a:r>
            <a:r>
              <a:rPr lang="en-US" dirty="0">
                <a:latin typeface="Courier New" charset="0"/>
                <a:ea typeface="Courier New" charset="0"/>
                <a:cs typeface="Courier New" charset="0"/>
              </a:rPr>
              <a:t> ?</a:t>
            </a:r>
            <a:r>
              <a:rPr lang="en-US" dirty="0" err="1">
                <a:latin typeface="Courier New" charset="0"/>
                <a:ea typeface="Courier New" charset="0"/>
                <a:cs typeface="Courier New" charset="0"/>
              </a:rPr>
              <a:t>metric_instance</a:t>
            </a:r>
            <a:r>
              <a:rPr lang="en-US" dirty="0">
                <a:latin typeface="Courier New" charset="0"/>
                <a:ea typeface="Courier New" charset="0"/>
                <a:cs typeface="Courier New" charset="0"/>
              </a:rPr>
              <a:t> ;          	  </a:t>
            </a:r>
          </a:p>
          <a:p>
            <a:pPr lvl="1"/>
            <a:r>
              <a:rPr lang="en-US" dirty="0" smtClean="0">
                <a:latin typeface="Courier New" charset="0"/>
                <a:ea typeface="Courier New" charset="0"/>
                <a:cs typeface="Courier New" charset="0"/>
              </a:rPr>
              <a:t>	</a:t>
            </a:r>
            <a:r>
              <a:rPr lang="en-US" dirty="0" err="1" smtClean="0">
                <a:latin typeface="Courier New" charset="0"/>
                <a:ea typeface="Courier New" charset="0"/>
                <a:cs typeface="Courier New" charset="0"/>
              </a:rPr>
              <a:t>sdmx-dimension:timePeriod</a:t>
            </a:r>
            <a:r>
              <a:rPr lang="en-US" dirty="0" smtClean="0">
                <a:latin typeface="Courier New" charset="0"/>
                <a:ea typeface="Courier New" charset="0"/>
                <a:cs typeface="Courier New" charset="0"/>
              </a:rPr>
              <a:t> </a:t>
            </a:r>
            <a:r>
              <a:rPr lang="en-US" dirty="0">
                <a:latin typeface="Courier New" charset="0"/>
                <a:ea typeface="Courier New" charset="0"/>
                <a:cs typeface="Courier New" charset="0"/>
              </a:rPr>
              <a:t>?</a:t>
            </a:r>
            <a:r>
              <a:rPr lang="en-US" dirty="0" err="1" smtClean="0">
                <a:latin typeface="Courier New" charset="0"/>
                <a:ea typeface="Courier New" charset="0"/>
                <a:cs typeface="Courier New" charset="0"/>
              </a:rPr>
              <a:t>newerDateTime</a:t>
            </a:r>
            <a:r>
              <a:rPr lang="en-US" dirty="0" smtClean="0">
                <a:latin typeface="Courier New" charset="0"/>
                <a:ea typeface="Courier New" charset="0"/>
                <a:cs typeface="Courier New" charset="0"/>
              </a:rPr>
              <a:t>.      </a:t>
            </a:r>
            <a:r>
              <a:rPr lang="en-US" dirty="0">
                <a:latin typeface="Courier New" charset="0"/>
                <a:ea typeface="Courier New" charset="0"/>
                <a:cs typeface="Courier New" charset="0"/>
              </a:rPr>
              <a:t>	FILTER (?</a:t>
            </a:r>
            <a:r>
              <a:rPr lang="en-US" dirty="0" err="1">
                <a:latin typeface="Courier New" charset="0"/>
                <a:ea typeface="Courier New" charset="0"/>
                <a:cs typeface="Courier New" charset="0"/>
              </a:rPr>
              <a:t>newerDateTime</a:t>
            </a:r>
            <a:r>
              <a:rPr lang="en-US" dirty="0">
                <a:latin typeface="Courier New" charset="0"/>
                <a:ea typeface="Courier New" charset="0"/>
                <a:cs typeface="Courier New" charset="0"/>
              </a:rPr>
              <a:t> &gt; ?</a:t>
            </a:r>
            <a:r>
              <a:rPr lang="en-US" dirty="0" err="1">
                <a:latin typeface="Courier New" charset="0"/>
                <a:ea typeface="Courier New" charset="0"/>
                <a:cs typeface="Courier New" charset="0"/>
              </a:rPr>
              <a:t>dateTime</a:t>
            </a:r>
            <a:r>
              <a:rPr lang="en-US" dirty="0">
                <a:latin typeface="Courier New" charset="0"/>
                <a:ea typeface="Courier New" charset="0"/>
                <a:cs typeface="Courier New" charset="0"/>
              </a:rPr>
              <a:t>) 	</a:t>
            </a:r>
            <a:endParaRPr lang="en-US" dirty="0" smtClean="0">
              <a:latin typeface="Courier New" charset="0"/>
              <a:ea typeface="Courier New" charset="0"/>
              <a:cs typeface="Courier New" charset="0"/>
            </a:endParaRPr>
          </a:p>
          <a:p>
            <a:pPr lvl="1"/>
            <a:r>
              <a:rPr lang="en-US" dirty="0" smtClean="0">
                <a:latin typeface="Courier New" charset="0"/>
                <a:ea typeface="Courier New" charset="0"/>
                <a:cs typeface="Courier New" charset="0"/>
              </a:rPr>
              <a:t>}     </a:t>
            </a:r>
            <a:r>
              <a:rPr lang="en-US" dirty="0">
                <a:latin typeface="Courier New" charset="0"/>
                <a:ea typeface="Courier New" charset="0"/>
                <a:cs typeface="Courier New" charset="0"/>
              </a:rPr>
              <a:t>	</a:t>
            </a:r>
            <a:endParaRPr lang="en-US" dirty="0" smtClean="0">
              <a:latin typeface="Courier New" charset="0"/>
              <a:ea typeface="Courier New" charset="0"/>
              <a:cs typeface="Courier New" charset="0"/>
            </a:endParaRPr>
          </a:p>
          <a:p>
            <a:pPr lvl="1"/>
            <a:endParaRPr lang="en-US" dirty="0" smtClean="0">
              <a:latin typeface="Courier New" charset="0"/>
              <a:ea typeface="Courier New" charset="0"/>
              <a:cs typeface="Courier New" charset="0"/>
            </a:endParaRPr>
          </a:p>
          <a:p>
            <a:r>
              <a:rPr lang="en-US" dirty="0">
                <a:latin typeface="Courier New" charset="0"/>
                <a:ea typeface="Courier New" charset="0"/>
                <a:cs typeface="Courier New" charset="0"/>
              </a:rPr>
              <a:t>	</a:t>
            </a:r>
            <a:r>
              <a:rPr lang="en-US" dirty="0" smtClean="0">
                <a:latin typeface="Courier New" charset="0"/>
                <a:ea typeface="Courier New" charset="0"/>
                <a:cs typeface="Courier New" charset="0"/>
              </a:rPr>
              <a:t>?</a:t>
            </a:r>
            <a:r>
              <a:rPr lang="en-US" dirty="0" err="1">
                <a:latin typeface="Courier New" charset="0"/>
                <a:ea typeface="Courier New" charset="0"/>
                <a:cs typeface="Courier New" charset="0"/>
              </a:rPr>
              <a:t>metric_instance</a:t>
            </a:r>
            <a:r>
              <a:rPr lang="en-US" dirty="0">
                <a:latin typeface="Courier New" charset="0"/>
                <a:ea typeface="Courier New" charset="0"/>
                <a:cs typeface="Courier New" charset="0"/>
              </a:rPr>
              <a:t> a ?metric </a:t>
            </a:r>
            <a:r>
              <a:rPr lang="en-US" dirty="0" smtClean="0">
                <a:latin typeface="Courier New" charset="0"/>
                <a:ea typeface="Courier New" charset="0"/>
                <a:cs typeface="Courier New" charset="0"/>
              </a:rPr>
              <a:t>.</a:t>
            </a:r>
          </a:p>
          <a:p>
            <a:endParaRPr lang="en-US" dirty="0" smtClean="0">
              <a:latin typeface="Courier New" charset="0"/>
              <a:ea typeface="Courier New" charset="0"/>
              <a:cs typeface="Courier New" charset="0"/>
            </a:endParaRPr>
          </a:p>
          <a:p>
            <a:r>
              <a:rPr lang="en-US" dirty="0" smtClean="0">
                <a:latin typeface="Courier New" charset="0"/>
                <a:ea typeface="Courier New" charset="0"/>
                <a:cs typeface="Courier New" charset="0"/>
              </a:rPr>
              <a:t>} </a:t>
            </a:r>
            <a:r>
              <a:rPr lang="en-US" dirty="0">
                <a:latin typeface="Courier New" charset="0"/>
                <a:ea typeface="Courier New" charset="0"/>
                <a:cs typeface="Courier New" charset="0"/>
              </a:rPr>
              <a:t>ORDER BY ASC(?metric)</a:t>
            </a:r>
          </a:p>
        </p:txBody>
      </p:sp>
      <p:sp>
        <p:nvSpPr>
          <p:cNvPr id="8" name="Rectangle 7"/>
          <p:cNvSpPr/>
          <p:nvPr/>
        </p:nvSpPr>
        <p:spPr>
          <a:xfrm>
            <a:off x="1011382" y="1745673"/>
            <a:ext cx="5500254" cy="1191491"/>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p:cNvSpPr txBox="1"/>
          <p:nvPr/>
        </p:nvSpPr>
        <p:spPr>
          <a:xfrm>
            <a:off x="6575572" y="1879753"/>
            <a:ext cx="2132715" cy="923330"/>
          </a:xfrm>
          <a:prstGeom prst="rect">
            <a:avLst/>
          </a:prstGeom>
          <a:noFill/>
        </p:spPr>
        <p:txBody>
          <a:bodyPr wrap="square" rtlCol="0">
            <a:spAutoFit/>
          </a:bodyPr>
          <a:lstStyle/>
          <a:p>
            <a:r>
              <a:rPr lang="en-US" dirty="0" smtClean="0"/>
              <a:t>Get all observation for all metric instances.</a:t>
            </a:r>
            <a:endParaRPr lang="en-US" dirty="0"/>
          </a:p>
        </p:txBody>
      </p:sp>
      <p:sp>
        <p:nvSpPr>
          <p:cNvPr id="28" name="Rectangle 27"/>
          <p:cNvSpPr/>
          <p:nvPr/>
        </p:nvSpPr>
        <p:spPr>
          <a:xfrm>
            <a:off x="1011381" y="3115719"/>
            <a:ext cx="6151419" cy="1428572"/>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TextBox 28"/>
          <p:cNvSpPr txBox="1"/>
          <p:nvPr/>
        </p:nvSpPr>
        <p:spPr>
          <a:xfrm>
            <a:off x="7218295" y="3316840"/>
            <a:ext cx="1663961" cy="1200329"/>
          </a:xfrm>
          <a:prstGeom prst="rect">
            <a:avLst/>
          </a:prstGeom>
          <a:noFill/>
        </p:spPr>
        <p:txBody>
          <a:bodyPr wrap="square" rtlCol="0">
            <a:spAutoFit/>
          </a:bodyPr>
          <a:lstStyle/>
          <a:p>
            <a:r>
              <a:rPr lang="en-US" dirty="0" smtClean="0"/>
              <a:t>Compare and filter instances to get the latest one.</a:t>
            </a:r>
            <a:endParaRPr lang="en-US" dirty="0"/>
          </a:p>
        </p:txBody>
      </p:sp>
      <p:sp>
        <p:nvSpPr>
          <p:cNvPr id="30" name="Rectangle 29"/>
          <p:cNvSpPr/>
          <p:nvPr/>
        </p:nvSpPr>
        <p:spPr>
          <a:xfrm>
            <a:off x="1011381" y="4653561"/>
            <a:ext cx="4073238" cy="538118"/>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TextBox 30"/>
          <p:cNvSpPr txBox="1"/>
          <p:nvPr/>
        </p:nvSpPr>
        <p:spPr>
          <a:xfrm>
            <a:off x="5189151" y="4622942"/>
            <a:ext cx="1663961" cy="646331"/>
          </a:xfrm>
          <a:prstGeom prst="rect">
            <a:avLst/>
          </a:prstGeom>
          <a:noFill/>
        </p:spPr>
        <p:txBody>
          <a:bodyPr wrap="square" rtlCol="0">
            <a:spAutoFit/>
          </a:bodyPr>
          <a:lstStyle/>
          <a:p>
            <a:r>
              <a:rPr lang="en-US" dirty="0" smtClean="0"/>
              <a:t>Getting type </a:t>
            </a:r>
            <a:r>
              <a:rPr lang="en-US" smtClean="0"/>
              <a:t>of metric instance</a:t>
            </a:r>
            <a:endParaRPr lang="en-US" dirty="0"/>
          </a:p>
        </p:txBody>
      </p:sp>
    </p:spTree>
    <p:extLst>
      <p:ext uri="{BB962C8B-B14F-4D97-AF65-F5344CB8AC3E}">
        <p14:creationId xmlns:p14="http://schemas.microsoft.com/office/powerpoint/2010/main" val="5803942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28" grpId="0" animBg="1"/>
      <p:bldP spid="28" grpId="1" animBg="1"/>
      <p:bldP spid="29" grpId="0"/>
      <p:bldP spid="29" grpId="1"/>
      <p:bldP spid="30" grpId="0" animBg="1"/>
      <p:bldP spid="30" grpId="1" animBg="1"/>
      <p:bldP spid="31" grpId="0"/>
      <p:bldP spid="3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Quality </a:t>
            </a:r>
            <a:r>
              <a:rPr lang="mr-IN" dirty="0" smtClean="0"/>
              <a:t>–</a:t>
            </a:r>
            <a:r>
              <a:rPr lang="en-US" dirty="0" smtClean="0"/>
              <a:t> Why is it important?</a:t>
            </a:r>
            <a:endParaRPr lang="en-US" dirty="0"/>
          </a:p>
        </p:txBody>
      </p:sp>
      <p:sp>
        <p:nvSpPr>
          <p:cNvPr id="4" name="Rectangle 3"/>
          <p:cNvSpPr/>
          <p:nvPr/>
        </p:nvSpPr>
        <p:spPr>
          <a:xfrm>
            <a:off x="589005" y="2852351"/>
            <a:ext cx="7965989" cy="115329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What </a:t>
            </a:r>
            <a:r>
              <a:rPr lang="en-US" sz="3600" dirty="0" err="1" smtClean="0"/>
              <a:t>characterised</a:t>
            </a:r>
            <a:r>
              <a:rPr lang="en-US" sz="3600" dirty="0" smtClean="0"/>
              <a:t> good quality for the datasets you needed to perform a task?</a:t>
            </a:r>
            <a:endParaRPr lang="en-US" sz="3600" dirty="0"/>
          </a:p>
        </p:txBody>
      </p:sp>
    </p:spTree>
    <p:extLst>
      <p:ext uri="{BB962C8B-B14F-4D97-AF65-F5344CB8AC3E}">
        <p14:creationId xmlns:p14="http://schemas.microsoft.com/office/powerpoint/2010/main" val="169358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Data Quality</a:t>
            </a:r>
            <a:endParaRPr lang="en-US" dirty="0"/>
          </a:p>
        </p:txBody>
      </p:sp>
      <p:grpSp>
        <p:nvGrpSpPr>
          <p:cNvPr id="4" name="Group 3"/>
          <p:cNvGrpSpPr/>
          <p:nvPr/>
        </p:nvGrpSpPr>
        <p:grpSpPr>
          <a:xfrm>
            <a:off x="1799722" y="1743277"/>
            <a:ext cx="4013249" cy="3155647"/>
            <a:chOff x="3478774" y="1364152"/>
            <a:chExt cx="5923977" cy="4688293"/>
          </a:xfrm>
        </p:grpSpPr>
        <p:grpSp>
          <p:nvGrpSpPr>
            <p:cNvPr id="5" name="Group 4"/>
            <p:cNvGrpSpPr/>
            <p:nvPr/>
          </p:nvGrpSpPr>
          <p:grpSpPr>
            <a:xfrm>
              <a:off x="3478774" y="1991348"/>
              <a:ext cx="1568841" cy="1310902"/>
              <a:chOff x="2883547" y="2264674"/>
              <a:chExt cx="2273818" cy="1899971"/>
            </a:xfrm>
          </p:grpSpPr>
          <p:grpSp>
            <p:nvGrpSpPr>
              <p:cNvPr id="21" name="Group 20"/>
              <p:cNvGrpSpPr/>
              <p:nvPr/>
            </p:nvGrpSpPr>
            <p:grpSpPr>
              <a:xfrm rot="10800000">
                <a:off x="2883547" y="2793716"/>
                <a:ext cx="291804" cy="316179"/>
                <a:chOff x="8052696" y="1949407"/>
                <a:chExt cx="851702" cy="829423"/>
              </a:xfrm>
            </p:grpSpPr>
            <p:pic>
              <p:nvPicPr>
                <p:cNvPr id="31" name="Picture 30" descr="319px-WIFI_icon.svg.png"/>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8074975" y="1949407"/>
                  <a:ext cx="829423" cy="829423"/>
                </a:xfrm>
                <a:prstGeom prst="rect">
                  <a:avLst/>
                </a:prstGeom>
              </p:spPr>
            </p:pic>
            <p:sp>
              <p:nvSpPr>
                <p:cNvPr id="32" name="Oval 31"/>
                <p:cNvSpPr/>
                <p:nvPr/>
              </p:nvSpPr>
              <p:spPr>
                <a:xfrm>
                  <a:off x="8052696" y="2548130"/>
                  <a:ext cx="216775" cy="22711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grpSp>
            <p:nvGrpSpPr>
              <p:cNvPr id="22" name="Group 21"/>
              <p:cNvGrpSpPr/>
              <p:nvPr/>
            </p:nvGrpSpPr>
            <p:grpSpPr>
              <a:xfrm>
                <a:off x="4865561" y="2264674"/>
                <a:ext cx="291804" cy="316179"/>
                <a:chOff x="8052696" y="1949407"/>
                <a:chExt cx="851702" cy="829423"/>
              </a:xfrm>
            </p:grpSpPr>
            <p:pic>
              <p:nvPicPr>
                <p:cNvPr id="29" name="Picture 28" descr="319px-WIFI_icon.svg.png"/>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8074975" y="1949407"/>
                  <a:ext cx="829423" cy="829423"/>
                </a:xfrm>
                <a:prstGeom prst="rect">
                  <a:avLst/>
                </a:prstGeom>
              </p:spPr>
            </p:pic>
            <p:sp>
              <p:nvSpPr>
                <p:cNvPr id="30" name="Oval 29"/>
                <p:cNvSpPr/>
                <p:nvPr/>
              </p:nvSpPr>
              <p:spPr>
                <a:xfrm>
                  <a:off x="8052696" y="2548130"/>
                  <a:ext cx="216775" cy="22711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23" name="Rounded Rectangle 22"/>
              <p:cNvSpPr/>
              <p:nvPr/>
            </p:nvSpPr>
            <p:spPr>
              <a:xfrm>
                <a:off x="3086302" y="2495832"/>
                <a:ext cx="1860641" cy="398742"/>
              </a:xfrm>
              <a:prstGeom prst="roundRect">
                <a:avLst/>
              </a:prstGeom>
              <a:solidFill>
                <a:srgbClr val="004291"/>
              </a:solidFill>
              <a:ln>
                <a:solidFill>
                  <a:srgbClr val="00429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4" name="Oval 23"/>
              <p:cNvSpPr/>
              <p:nvPr/>
            </p:nvSpPr>
            <p:spPr>
              <a:xfrm>
                <a:off x="4548234" y="2525368"/>
                <a:ext cx="310107" cy="324901"/>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cxnSp>
            <p:nvCxnSpPr>
              <p:cNvPr id="25" name="Straight Connector 24"/>
              <p:cNvCxnSpPr>
                <a:stCxn id="9" idx="2"/>
              </p:cNvCxnSpPr>
              <p:nvPr/>
            </p:nvCxnSpPr>
            <p:spPr>
              <a:xfrm>
                <a:off x="4016623" y="2894574"/>
                <a:ext cx="0" cy="413511"/>
              </a:xfrm>
              <a:prstGeom prst="line">
                <a:avLst/>
              </a:prstGeom>
              <a:ln w="57150" cmpd="sng">
                <a:solidFill>
                  <a:srgbClr val="004291"/>
                </a:solidFill>
              </a:ln>
            </p:spPr>
            <p:style>
              <a:lnRef idx="2">
                <a:schemeClr val="accent1"/>
              </a:lnRef>
              <a:fillRef idx="0">
                <a:schemeClr val="accent1"/>
              </a:fillRef>
              <a:effectRef idx="1">
                <a:schemeClr val="accent1"/>
              </a:effectRef>
              <a:fontRef idx="minor">
                <a:schemeClr val="tx1"/>
              </a:fontRef>
            </p:style>
          </p:cxnSp>
          <p:sp>
            <p:nvSpPr>
              <p:cNvPr id="26" name="Hexagon 25"/>
              <p:cNvSpPr/>
              <p:nvPr/>
            </p:nvSpPr>
            <p:spPr>
              <a:xfrm>
                <a:off x="3603147" y="3308086"/>
                <a:ext cx="797417" cy="723643"/>
              </a:xfrm>
              <a:prstGeom prst="hexagon">
                <a:avLst/>
              </a:prstGeom>
              <a:ln w="57150" cmpd="sng">
                <a:solidFill>
                  <a:srgbClr val="00429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7" name="Rectangle 26"/>
              <p:cNvSpPr/>
              <p:nvPr/>
            </p:nvSpPr>
            <p:spPr>
              <a:xfrm>
                <a:off x="3809885" y="3824975"/>
                <a:ext cx="398708" cy="3396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Oval 27"/>
              <p:cNvSpPr/>
              <p:nvPr/>
            </p:nvSpPr>
            <p:spPr>
              <a:xfrm>
                <a:off x="4597265" y="2574393"/>
                <a:ext cx="216775" cy="227116"/>
              </a:xfrm>
              <a:prstGeom prst="ellipse">
                <a:avLst/>
              </a:prstGeom>
              <a:solidFill>
                <a:srgbClr val="00429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grpSp>
          <p:nvGrpSpPr>
            <p:cNvPr id="6" name="Group 5"/>
            <p:cNvGrpSpPr/>
            <p:nvPr/>
          </p:nvGrpSpPr>
          <p:grpSpPr>
            <a:xfrm>
              <a:off x="5422657" y="1364152"/>
              <a:ext cx="1781717" cy="1312714"/>
              <a:chOff x="6143869" y="1395512"/>
              <a:chExt cx="1781717" cy="1312714"/>
            </a:xfrm>
          </p:grpSpPr>
          <p:pic>
            <p:nvPicPr>
              <p:cNvPr id="19" name="Picture 18" descr="smartphone-153650_128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3869" y="1395512"/>
                <a:ext cx="829713" cy="1285753"/>
              </a:xfrm>
              <a:prstGeom prst="rect">
                <a:avLst/>
              </a:prstGeom>
            </p:spPr>
          </p:pic>
          <p:pic>
            <p:nvPicPr>
              <p:cNvPr id="20" name="Picture 19" descr="smartphone-153650_128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095873" y="1422473"/>
                <a:ext cx="829713" cy="1285753"/>
              </a:xfrm>
              <a:prstGeom prst="rect">
                <a:avLst/>
              </a:prstGeom>
            </p:spPr>
          </p:pic>
        </p:grpSp>
        <p:pic>
          <p:nvPicPr>
            <p:cNvPr id="7" name="Picture 8" descr="Image result for icon drone png"/>
            <p:cNvPicPr>
              <a:picLocks noChangeAspect="1" noChangeArrowheads="1"/>
            </p:cNvPicPr>
            <p:nvPr/>
          </p:nvPicPr>
          <p:blipFill rotWithShape="1">
            <a:blip r:embed="rId5">
              <a:extLst>
                <a:ext uri="{28A0092B-C50C-407E-A947-70E740481C1C}">
                  <a14:useLocalDpi xmlns:a14="http://schemas.microsoft.com/office/drawing/2010/main" val="0"/>
                </a:ext>
              </a:extLst>
            </a:blip>
            <a:srcRect t="29824" b="29824"/>
            <a:stretch/>
          </p:blipFill>
          <p:spPr bwMode="auto">
            <a:xfrm>
              <a:off x="7176964" y="2676877"/>
              <a:ext cx="2225787" cy="89814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3646857" y="3731820"/>
              <a:ext cx="1075381" cy="1144633"/>
              <a:chOff x="3976106" y="4061097"/>
              <a:chExt cx="1480015" cy="1575324"/>
            </a:xfrm>
          </p:grpSpPr>
          <p:pic>
            <p:nvPicPr>
              <p:cNvPr id="17" name="Picture 16" descr="319px-WIFI_icon.svg.png"/>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flipH="1">
                <a:off x="3976106" y="4061097"/>
                <a:ext cx="746903" cy="831034"/>
              </a:xfrm>
              <a:prstGeom prst="rect">
                <a:avLst/>
              </a:prstGeom>
            </p:spPr>
          </p:pic>
          <p:pic>
            <p:nvPicPr>
              <p:cNvPr id="18" name="Picture 17" descr="Train-4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9247" y="4499547"/>
                <a:ext cx="1136874" cy="1136874"/>
              </a:xfrm>
              <a:prstGeom prst="rect">
                <a:avLst/>
              </a:prstGeom>
            </p:spPr>
          </p:pic>
        </p:grpSp>
        <p:pic>
          <p:nvPicPr>
            <p:cNvPr id="9" name="Picture 24" descr="Image result for icon digital representation of the world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1800" y="2624343"/>
              <a:ext cx="2227599" cy="222759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Oval 9"/>
            <p:cNvSpPr/>
            <p:nvPr/>
          </p:nvSpPr>
          <p:spPr>
            <a:xfrm>
              <a:off x="5456120" y="3151662"/>
              <a:ext cx="1207246" cy="1144633"/>
            </a:xfrm>
            <a:prstGeom prst="ellipse">
              <a:avLst/>
            </a:prstGeom>
            <a:solidFill>
              <a:srgbClr val="00937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TextBox 10"/>
            <p:cNvSpPr txBox="1"/>
            <p:nvPr/>
          </p:nvSpPr>
          <p:spPr>
            <a:xfrm>
              <a:off x="5550192" y="3465261"/>
              <a:ext cx="1089777" cy="594437"/>
            </a:xfrm>
            <a:prstGeom prst="rect">
              <a:avLst/>
            </a:prstGeom>
            <a:noFill/>
          </p:spPr>
          <p:txBody>
            <a:bodyPr wrap="none" rtlCol="0">
              <a:spAutoFit/>
            </a:bodyPr>
            <a:lstStyle/>
            <a:p>
              <a:r>
                <a:rPr lang="en-GB" sz="2000" b="1" dirty="0" smtClean="0">
                  <a:solidFill>
                    <a:schemeClr val="bg1"/>
                  </a:solidFill>
                </a:rPr>
                <a:t>DATA</a:t>
              </a:r>
              <a:endParaRPr lang="en-GB" sz="2000" b="1" dirty="0">
                <a:solidFill>
                  <a:schemeClr val="bg1"/>
                </a:solidFill>
              </a:endParaRPr>
            </a:p>
          </p:txBody>
        </p:sp>
        <p:pic>
          <p:nvPicPr>
            <p:cNvPr id="12" name="Picture 11" descr="Samsung_Galaxy_Gear_smartwatch.jpg"/>
            <p:cNvPicPr>
              <a:picLocks noChangeAspect="1"/>
            </p:cNvPicPr>
            <p:nvPr/>
          </p:nvPicPr>
          <p:blipFill rotWithShape="1">
            <a:blip r:embed="rId8" cstate="print">
              <a:extLst>
                <a:ext uri="{28A0092B-C50C-407E-A947-70E740481C1C}">
                  <a14:useLocalDpi xmlns:a14="http://schemas.microsoft.com/office/drawing/2010/main" val="0"/>
                </a:ext>
              </a:extLst>
            </a:blip>
            <a:srcRect l="33309" t="12009" r="34231" b="17036"/>
            <a:stretch/>
          </p:blipFill>
          <p:spPr>
            <a:xfrm>
              <a:off x="7666792" y="3857258"/>
              <a:ext cx="774768" cy="1128954"/>
            </a:xfrm>
            <a:prstGeom prst="rect">
              <a:avLst/>
            </a:prstGeom>
          </p:spPr>
        </p:pic>
        <p:grpSp>
          <p:nvGrpSpPr>
            <p:cNvPr id="13" name="Group 12"/>
            <p:cNvGrpSpPr/>
            <p:nvPr/>
          </p:nvGrpSpPr>
          <p:grpSpPr>
            <a:xfrm>
              <a:off x="6577942" y="4986211"/>
              <a:ext cx="886754" cy="893755"/>
              <a:chOff x="6577942" y="4986211"/>
              <a:chExt cx="886754" cy="893755"/>
            </a:xfrm>
          </p:grpSpPr>
          <p:pic>
            <p:nvPicPr>
              <p:cNvPr id="15" name="Picture 14" descr="319px-WIFI_icon.svg.png"/>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flipH="1">
                <a:off x="6577942" y="4986211"/>
                <a:ext cx="256898" cy="285835"/>
              </a:xfrm>
              <a:prstGeom prst="rect">
                <a:avLst/>
              </a:prstGeom>
            </p:spPr>
          </p:pic>
          <p:pic>
            <p:nvPicPr>
              <p:cNvPr id="16" name="Picture 15"/>
              <p:cNvPicPr>
                <a:picLocks noChangeAspect="1"/>
              </p:cNvPicPr>
              <p:nvPr/>
            </p:nvPicPr>
            <p:blipFill>
              <a:blip r:embed="rId9"/>
              <a:stretch>
                <a:fillRect/>
              </a:stretch>
            </p:blipFill>
            <p:spPr>
              <a:xfrm>
                <a:off x="6649341" y="5064611"/>
                <a:ext cx="815355" cy="815355"/>
              </a:xfrm>
              <a:prstGeom prst="rect">
                <a:avLst/>
              </a:prstGeom>
            </p:spPr>
          </p:pic>
        </p:grpSp>
        <p:pic>
          <p:nvPicPr>
            <p:cNvPr id="14" name="Picture 13"/>
            <p:cNvPicPr>
              <a:picLocks noChangeAspect="1"/>
            </p:cNvPicPr>
            <p:nvPr/>
          </p:nvPicPr>
          <p:blipFill>
            <a:blip r:embed="rId10"/>
            <a:stretch>
              <a:fillRect/>
            </a:stretch>
          </p:blipFill>
          <p:spPr>
            <a:xfrm>
              <a:off x="4723822" y="4923492"/>
              <a:ext cx="1547173" cy="1128953"/>
            </a:xfrm>
            <a:prstGeom prst="rect">
              <a:avLst/>
            </a:prstGeom>
          </p:spPr>
        </p:pic>
      </p:grpSp>
      <p:sp>
        <p:nvSpPr>
          <p:cNvPr id="33" name="Content Placeholder 2"/>
          <p:cNvSpPr>
            <a:spLocks noGrp="1"/>
          </p:cNvSpPr>
          <p:nvPr>
            <p:ph idx="1"/>
          </p:nvPr>
        </p:nvSpPr>
        <p:spPr>
          <a:xfrm>
            <a:off x="4255733" y="1174678"/>
            <a:ext cx="4772160" cy="4608972"/>
          </a:xfrm>
        </p:spPr>
        <p:txBody>
          <a:bodyPr>
            <a:normAutofit/>
          </a:bodyPr>
          <a:lstStyle/>
          <a:p>
            <a:pPr marL="0" indent="0">
              <a:buNone/>
            </a:pPr>
            <a:endParaRPr lang="en-GB" b="1" dirty="0" smtClean="0"/>
          </a:p>
          <a:p>
            <a:pPr marL="0" indent="0">
              <a:buNone/>
            </a:pPr>
            <a:r>
              <a:rPr lang="en-GB" b="1" dirty="0" smtClean="0"/>
              <a:t>Quality in terms of data is:</a:t>
            </a:r>
          </a:p>
          <a:p>
            <a:pPr marL="342900" indent="-342900">
              <a:buFont typeface="Arial" charset="0"/>
              <a:buChar char="•"/>
            </a:pPr>
            <a:endParaRPr lang="en-GB" b="1" dirty="0" smtClean="0"/>
          </a:p>
          <a:p>
            <a:pPr marL="342900" indent="-342900">
              <a:buFont typeface="Arial" charset="0"/>
              <a:buChar char="•"/>
            </a:pPr>
            <a:r>
              <a:rPr lang="en-GB" dirty="0" smtClean="0"/>
              <a:t>Multi-dimensional concept</a:t>
            </a:r>
          </a:p>
          <a:p>
            <a:pPr marL="342900" indent="-342900">
              <a:buFont typeface="Arial" charset="0"/>
              <a:buChar char="•"/>
            </a:pPr>
            <a:r>
              <a:rPr lang="en-GB" dirty="0" smtClean="0"/>
              <a:t>Characterise quality for a particular task</a:t>
            </a:r>
          </a:p>
          <a:p>
            <a:pPr marL="342900" indent="-342900">
              <a:buFont typeface="Arial" charset="0"/>
              <a:buChar char="•"/>
            </a:pPr>
            <a:r>
              <a:rPr lang="en-GB" dirty="0" smtClean="0"/>
              <a:t>Variety of quality measures, Subjective or Objective for different tasks</a:t>
            </a:r>
          </a:p>
          <a:p>
            <a:pPr marL="800100" lvl="1" indent="-342900">
              <a:buFont typeface="Arial" charset="0"/>
              <a:buChar char="•"/>
            </a:pPr>
            <a:r>
              <a:rPr lang="en-GB" sz="1800" dirty="0" smtClean="0"/>
              <a:t>e.g. Accessibility, Trustworthiness, Consistency</a:t>
            </a:r>
          </a:p>
          <a:p>
            <a:pPr marL="342900" indent="-342900">
              <a:buFont typeface="Arial" charset="0"/>
              <a:buChar char="•"/>
            </a:pPr>
            <a:r>
              <a:rPr lang="en-GB" i="1" dirty="0" smtClean="0"/>
              <a:t>High quality data = data that fits for its </a:t>
            </a:r>
            <a:r>
              <a:rPr lang="en-GB" i="1" dirty="0" err="1" smtClean="0"/>
              <a:t>intendend</a:t>
            </a:r>
            <a:r>
              <a:rPr lang="en-GB" i="1" dirty="0" smtClean="0"/>
              <a:t> use.</a:t>
            </a:r>
            <a:endParaRPr lang="en-GB" dirty="0" smtClean="0"/>
          </a:p>
          <a:p>
            <a:endParaRPr lang="en-GB" dirty="0"/>
          </a:p>
        </p:txBody>
      </p:sp>
    </p:spTree>
    <p:extLst>
      <p:ext uri="{BB962C8B-B14F-4D97-AF65-F5344CB8AC3E}">
        <p14:creationId xmlns:p14="http://schemas.microsoft.com/office/powerpoint/2010/main" val="22559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556E-7 7.40741E-7 L -0.19983 -0.00208 " pathEditMode="relative" rAng="0" ptsTypes="AA">
                                      <p:cBhvr>
                                        <p:cTn id="6" dur="400" fill="hold"/>
                                        <p:tgtEl>
                                          <p:spTgt spid="4"/>
                                        </p:tgtEl>
                                        <p:attrNameLst>
                                          <p:attrName>ppt_x</p:attrName>
                                          <p:attrName>ppt_y</p:attrName>
                                        </p:attrNameLst>
                                      </p:cBhvr>
                                      <p:rCtr x="-10000" y="-116"/>
                                    </p:animMotion>
                                  </p:childTnLst>
                                </p:cTn>
                              </p:par>
                              <p:par>
                                <p:cTn id="7" presetID="1" presetClass="entr" presetSubtype="0" fill="hold" nodeType="withEffect">
                                  <p:stCondLst>
                                    <p:cond delay="0"/>
                                  </p:stCondLst>
                                  <p:childTnLst>
                                    <p:set>
                                      <p:cBhvr>
                                        <p:cTn id="8"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 and Challenges</a:t>
            </a:r>
            <a:endParaRPr lang="en-US" dirty="0"/>
          </a:p>
        </p:txBody>
      </p:sp>
      <p:pic>
        <p:nvPicPr>
          <p:cNvPr id="4" name="Picture 3"/>
          <p:cNvPicPr>
            <a:picLocks noChangeAspect="1"/>
          </p:cNvPicPr>
          <p:nvPr/>
        </p:nvPicPr>
        <p:blipFill rotWithShape="1">
          <a:blip r:embed="rId3"/>
          <a:srcRect l="3752" t="1625" r="3023" b="2530"/>
          <a:stretch/>
        </p:blipFill>
        <p:spPr>
          <a:xfrm>
            <a:off x="1399967" y="899720"/>
            <a:ext cx="6344067" cy="5058560"/>
          </a:xfrm>
          <a:prstGeom prst="rect">
            <a:avLst/>
          </a:prstGeom>
        </p:spPr>
      </p:pic>
      <p:sp>
        <p:nvSpPr>
          <p:cNvPr id="5" name="Rectangle 4"/>
          <p:cNvSpPr/>
          <p:nvPr/>
        </p:nvSpPr>
        <p:spPr>
          <a:xfrm>
            <a:off x="1945577" y="6016984"/>
            <a:ext cx="5252845" cy="200055"/>
          </a:xfrm>
          <a:prstGeom prst="rect">
            <a:avLst/>
          </a:prstGeom>
        </p:spPr>
        <p:txBody>
          <a:bodyPr wrap="square">
            <a:spAutoFit/>
          </a:bodyPr>
          <a:lstStyle/>
          <a:p>
            <a:r>
              <a:rPr lang="en-GB" sz="700" dirty="0" smtClean="0"/>
              <a:t>The Internet 2015 is </a:t>
            </a:r>
            <a:r>
              <a:rPr lang="en-GB" sz="700" dirty="0"/>
              <a:t>licensed under a </a:t>
            </a:r>
            <a:r>
              <a:rPr lang="en-GB" sz="700" dirty="0" smtClean="0"/>
              <a:t>CC-BY-NC 4.0 © </a:t>
            </a:r>
            <a:r>
              <a:rPr lang="en-GB" sz="700" dirty="0"/>
              <a:t>2014 by </a:t>
            </a:r>
            <a:r>
              <a:rPr lang="en-GB" sz="700" dirty="0" err="1"/>
              <a:t>LyonLabs</a:t>
            </a:r>
            <a:r>
              <a:rPr lang="en-GB" sz="700" dirty="0"/>
              <a:t>, LLC and Barrett Lyon - </a:t>
            </a:r>
            <a:r>
              <a:rPr lang="en-GB" sz="700" dirty="0">
                <a:hlinkClick r:id="rId4"/>
              </a:rPr>
              <a:t>http://www.opte.org/the-internet</a:t>
            </a:r>
            <a:r>
              <a:rPr lang="en-GB" sz="700" dirty="0" smtClean="0">
                <a:hlinkClick r:id="rId4"/>
              </a:rPr>
              <a:t>/</a:t>
            </a:r>
            <a:endParaRPr lang="en-GB" sz="700" dirty="0" smtClean="0"/>
          </a:p>
        </p:txBody>
      </p:sp>
      <p:sp>
        <p:nvSpPr>
          <p:cNvPr id="7" name="Rectangle 6"/>
          <p:cNvSpPr/>
          <p:nvPr/>
        </p:nvSpPr>
        <p:spPr>
          <a:xfrm>
            <a:off x="1422904" y="909880"/>
            <a:ext cx="6321130" cy="5033720"/>
          </a:xfrm>
          <a:prstGeom prst="rect">
            <a:avLst/>
          </a:prstGeom>
          <a:solidFill>
            <a:schemeClr val="tx1">
              <a:alpha val="5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763364" y="2136339"/>
            <a:ext cx="5617273" cy="2585323"/>
          </a:xfrm>
          <a:prstGeom prst="rect">
            <a:avLst/>
          </a:prstGeom>
          <a:noFill/>
        </p:spPr>
        <p:txBody>
          <a:bodyPr wrap="square" rtlCol="0">
            <a:spAutoFit/>
          </a:bodyPr>
          <a:lstStyle/>
          <a:p>
            <a:pPr marL="342900" indent="-342900">
              <a:buFont typeface="Arial" charset="0"/>
              <a:buChar char="•"/>
            </a:pPr>
            <a:r>
              <a:rPr lang="en-US" b="1" dirty="0" smtClean="0">
                <a:solidFill>
                  <a:schemeClr val="bg1"/>
                </a:solidFill>
              </a:rPr>
              <a:t>Detecting data quality problems in different sized datasets;</a:t>
            </a:r>
          </a:p>
          <a:p>
            <a:pPr marL="342900" indent="-342900">
              <a:buFont typeface="Arial" charset="0"/>
              <a:buChar char="•"/>
            </a:pPr>
            <a:r>
              <a:rPr lang="en-US" b="1" dirty="0" smtClean="0">
                <a:solidFill>
                  <a:schemeClr val="bg1"/>
                </a:solidFill>
              </a:rPr>
              <a:t>Making information about data quality readily available for public consumption;</a:t>
            </a:r>
          </a:p>
          <a:p>
            <a:pPr marL="342900" indent="-342900">
              <a:buFont typeface="Arial" charset="0"/>
              <a:buChar char="•"/>
            </a:pPr>
            <a:r>
              <a:rPr lang="en-US" b="1" dirty="0" smtClean="0">
                <a:solidFill>
                  <a:schemeClr val="bg1"/>
                </a:solidFill>
              </a:rPr>
              <a:t>Identifying the right data quality indicators for the task at hand;</a:t>
            </a:r>
          </a:p>
          <a:p>
            <a:pPr marL="342900" indent="-342900">
              <a:buFont typeface="Arial" charset="0"/>
              <a:buChar char="•"/>
            </a:pPr>
            <a:r>
              <a:rPr lang="en-US" b="1" dirty="0" smtClean="0">
                <a:solidFill>
                  <a:schemeClr val="bg1"/>
                </a:solidFill>
              </a:rPr>
              <a:t>Continuously assessing data quality in dynamic datasets;</a:t>
            </a:r>
          </a:p>
          <a:p>
            <a:pPr marL="342900" indent="-342900">
              <a:buFont typeface="Arial" charset="0"/>
              <a:buChar char="•"/>
            </a:pPr>
            <a:r>
              <a:rPr lang="mr-IN" b="1" dirty="0" smtClean="0">
                <a:solidFill>
                  <a:schemeClr val="bg1"/>
                </a:solidFill>
              </a:rPr>
              <a:t>…</a:t>
            </a:r>
            <a:endParaRPr lang="en-US" b="1" dirty="0">
              <a:solidFill>
                <a:schemeClr val="bg1"/>
              </a:solidFill>
            </a:endParaRPr>
          </a:p>
        </p:txBody>
      </p:sp>
    </p:spTree>
    <p:extLst>
      <p:ext uri="{BB962C8B-B14F-4D97-AF65-F5344CB8AC3E}">
        <p14:creationId xmlns:p14="http://schemas.microsoft.com/office/powerpoint/2010/main" val="202956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7150">
          <a:solidFill>
            <a:schemeClr val="accent3"/>
          </a:solidFill>
        </a:ln>
      </a:spPr>
      <a:bodyPr rtlCol="0" anchor="ctr"/>
      <a:lstStyle>
        <a:defPPr algn="ctr">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DAPT_PowerPointTemplate" id="{FB1C7B77-FFF6-7549-BBDF-FF8682D1A363}" vid="{24A8C67A-A2FF-F640-8DE7-E0E6155507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ADAPT_PowerPointTemplate</Template>
  <TotalTime>8247</TotalTime>
  <Words>9430</Words>
  <Application>Microsoft Macintosh PowerPoint</Application>
  <PresentationFormat>On-screen Show (4:3)</PresentationFormat>
  <Paragraphs>1210</Paragraphs>
  <Slides>65</Slides>
  <Notes>63</Notes>
  <HiddenSlides>2</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65</vt:i4>
      </vt:variant>
    </vt:vector>
  </HeadingPairs>
  <TitlesOfParts>
    <vt:vector size="80" baseType="lpstr">
      <vt:lpstr>Apple Chancery</vt:lpstr>
      <vt:lpstr>Calibri</vt:lpstr>
      <vt:lpstr>Courier</vt:lpstr>
      <vt:lpstr>Courier New</vt:lpstr>
      <vt:lpstr>FS Truman</vt:lpstr>
      <vt:lpstr>FS Truman Light</vt:lpstr>
      <vt:lpstr>Garamond</vt:lpstr>
      <vt:lpstr>Helvetica</vt:lpstr>
      <vt:lpstr>Helvetica Neue</vt:lpstr>
      <vt:lpstr>Lucida Grande</vt:lpstr>
      <vt:lpstr>Mangal</vt:lpstr>
      <vt:lpstr>Wingdings</vt:lpstr>
      <vt:lpstr>ヒラギノ角ゴ Pro W3</vt:lpstr>
      <vt:lpstr>Arial</vt:lpstr>
      <vt:lpstr>Office Theme</vt:lpstr>
      <vt:lpstr>Scalable Linked Data Quality Assessment</vt:lpstr>
      <vt:lpstr>Quality: A definition from a Personal Perspective</vt:lpstr>
      <vt:lpstr>Quality: A definition</vt:lpstr>
      <vt:lpstr>Quality: A definition – Pirsig’s Perspective</vt:lpstr>
      <vt:lpstr>Quality: A definition – Juran’s Perspective</vt:lpstr>
      <vt:lpstr>Quality: A definition – Crosby’s Perspective</vt:lpstr>
      <vt:lpstr>Data Quality – Why is it important?</vt:lpstr>
      <vt:lpstr>Importance of Data Quality</vt:lpstr>
      <vt:lpstr>The Problem and Challenges</vt:lpstr>
      <vt:lpstr>Lecture Overview</vt:lpstr>
      <vt:lpstr>Lecture Overview</vt:lpstr>
      <vt:lpstr>Quality Assessment – A Conceptual Methodology</vt:lpstr>
      <vt:lpstr>Lecture Overview</vt:lpstr>
      <vt:lpstr>Linked Data Quality Frameworks – Over the Years</vt:lpstr>
      <vt:lpstr>RDFUnit – Unit Testing Framework for RDF</vt:lpstr>
      <vt:lpstr>RDFUnit – Unit Testing Framework for RDF</vt:lpstr>
      <vt:lpstr>Luzzu – A Quality Assessment Framework for Linked Data</vt:lpstr>
      <vt:lpstr>Luzzu Quality Metric Language</vt:lpstr>
      <vt:lpstr>Luzzu Data Processors</vt:lpstr>
      <vt:lpstr>Lecture Overview</vt:lpstr>
      <vt:lpstr>Linked Data Quality Metrics</vt:lpstr>
      <vt:lpstr>Linked Data Quality Metrics</vt:lpstr>
      <vt:lpstr>Linked Data Quality Metrics - Accessibility</vt:lpstr>
      <vt:lpstr>Linked Data Quality Metrics - Intrinsic</vt:lpstr>
      <vt:lpstr>Linked Data Quality Metrics - Contextual</vt:lpstr>
      <vt:lpstr>Linked Data Quality Metrics - Representational</vt:lpstr>
      <vt:lpstr>Problems with Assessing the Quality of Big Datasets</vt:lpstr>
      <vt:lpstr>Approximation Techniques for Data Quality Metrics</vt:lpstr>
      <vt:lpstr>Data Sampling</vt:lpstr>
      <vt:lpstr>Reservoir Sampling</vt:lpstr>
      <vt:lpstr>Stratified Sampling</vt:lpstr>
      <vt:lpstr>Approximating Dereferenceability using Sampling</vt:lpstr>
      <vt:lpstr>Bloom Filters</vt:lpstr>
      <vt:lpstr>Approximating Extensional Conciseness Using Bloom Filters</vt:lpstr>
      <vt:lpstr>How do the techniques fare? – Setting up an Experiment</vt:lpstr>
      <vt:lpstr>How do the techniques fare? - Outcomes</vt:lpstr>
      <vt:lpstr>Lecture Overview</vt:lpstr>
      <vt:lpstr>The Dataset Quality Vocabulary (daQ)</vt:lpstr>
      <vt:lpstr>3 Level Abstraction – T-Box/A-Box example</vt:lpstr>
      <vt:lpstr>The Dataset Quality Vocabulary (daQ) – Metric</vt:lpstr>
      <vt:lpstr>Data Cube and Provenance Vocabularies</vt:lpstr>
      <vt:lpstr>Defining a daQ Metric – T-Box/A-Box example</vt:lpstr>
      <vt:lpstr>daQ Observations</vt:lpstr>
      <vt:lpstr>Attaching Provenance to daQ Observations</vt:lpstr>
      <vt:lpstr>Quality Metadata in Action</vt:lpstr>
      <vt:lpstr>W3C Data Quality Vocabulary (DQV)</vt:lpstr>
      <vt:lpstr>Lecture Overview</vt:lpstr>
      <vt:lpstr>Quality of the Web of Data</vt:lpstr>
      <vt:lpstr>Assessing the quality of the Web of Data</vt:lpstr>
      <vt:lpstr>Web of Data Quality - Aggregated</vt:lpstr>
      <vt:lpstr>Web of Data Quality – Accessibility Category</vt:lpstr>
      <vt:lpstr>Web of Data Quality – Contextual Category</vt:lpstr>
      <vt:lpstr>Web of Data Quality – Intrinsic Category</vt:lpstr>
      <vt:lpstr>Web of Data Quality – Representational Category</vt:lpstr>
      <vt:lpstr>Lecture Overview</vt:lpstr>
      <vt:lpstr>ISO/IEC 25012 Standard</vt:lpstr>
      <vt:lpstr>OntoQAV: Visualising Ontology Quality Problems</vt:lpstr>
      <vt:lpstr>Evaluating the Pipeline</vt:lpstr>
      <vt:lpstr>Lecture Overview</vt:lpstr>
      <vt:lpstr>Conclusion – Problem and Challenges</vt:lpstr>
      <vt:lpstr>Conclusions</vt:lpstr>
      <vt:lpstr>Scalable Linked Data Quality Assessment</vt:lpstr>
      <vt:lpstr>References</vt:lpstr>
      <vt:lpstr>About Me</vt:lpstr>
      <vt:lpstr>SPARQL Examples on daQ</vt:lpstr>
    </vt:vector>
  </TitlesOfParts>
  <Manager/>
  <Company/>
  <LinksUpToDate>false</LinksUpToDate>
  <SharedDoc>false</SharedDoc>
  <HyperlinkBase/>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Scalable Linked Big Data Quality Assessment</dc:title>
  <dc:subject/>
  <dc:creator>Jeremy Debattista</dc:creator>
  <cp:keywords/>
  <dc:description/>
  <cp:lastModifiedBy>Jeremy Debattista</cp:lastModifiedBy>
  <cp:revision>237</cp:revision>
  <dcterms:created xsi:type="dcterms:W3CDTF">2017-08-08T13:09:49Z</dcterms:created>
  <dcterms:modified xsi:type="dcterms:W3CDTF">2017-08-22T10:29:28Z</dcterms:modified>
  <cp:category/>
</cp:coreProperties>
</file>